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2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238304a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238304a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8338ba29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8338ba29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6c1e6d3f4931cee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7" name="Google Shape;1077;g6c1e6d3f4931cee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2351850" y="1498850"/>
            <a:ext cx="4440300" cy="144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3117150" y="3648238"/>
            <a:ext cx="2909700" cy="9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1918650" y="1613838"/>
            <a:ext cx="5306700" cy="148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3843750" y="591063"/>
            <a:ext cx="1456500" cy="67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0" r:id="rId3"/>
    <p:sldLayoutId id="2147483663" r:id="rId4"/>
    <p:sldLayoutId id="214748367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p1"/>
          <p:cNvSpPr txBox="1"/>
          <p:nvPr>
            <p:ph idx="1" type="subTitle"/>
          </p:nvPr>
        </p:nvSpPr>
        <p:spPr>
          <a:xfrm>
            <a:off x="2575928" y="246601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Escuela Normal de Educación Preescolar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Ciclo escolar 2021-2022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Curso: Optativa filosofía de la educación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Docente: CARLOS ARMANDO BALDERAS VALDES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Alumnas: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Lluvia Yamilet Silva Rosas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/>
              <a:t>Valeria torres </a:t>
            </a:r>
            <a:endParaRPr/>
          </a:p>
        </p:txBody>
      </p:sp>
      <p:cxnSp>
        <p:nvCxnSpPr>
          <p:cNvPr id="1051" name="Google Shape;1051;p1"/>
          <p:cNvCxnSpPr/>
          <p:nvPr/>
        </p:nvCxnSpPr>
        <p:spPr>
          <a:xfrm>
            <a:off x="549375" y="-15925"/>
            <a:ext cx="0" cy="5159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52" name="Google Shape;1052;p1"/>
          <p:cNvCxnSpPr/>
          <p:nvPr/>
        </p:nvCxnSpPr>
        <p:spPr>
          <a:xfrm>
            <a:off x="716575" y="-15925"/>
            <a:ext cx="0" cy="5159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53" name="Google Shape;1053;p1"/>
          <p:cNvGrpSpPr/>
          <p:nvPr/>
        </p:nvGrpSpPr>
        <p:grpSpPr>
          <a:xfrm>
            <a:off x="4796078" y="4434983"/>
            <a:ext cx="2310700" cy="320922"/>
            <a:chOff x="1394800" y="3522000"/>
            <a:chExt cx="1048650" cy="138275"/>
          </a:xfrm>
        </p:grpSpPr>
        <p:sp>
          <p:nvSpPr>
            <p:cNvPr id="1054" name="Google Shape;1054;p1"/>
            <p:cNvSpPr/>
            <p:nvPr/>
          </p:nvSpPr>
          <p:spPr>
            <a:xfrm>
              <a:off x="1394800" y="3522000"/>
              <a:ext cx="1048650" cy="125000"/>
            </a:xfrm>
            <a:custGeom>
              <a:rect b="b" l="l" r="r" t="t"/>
              <a:pathLst>
                <a:path extrusionOk="0" h="5000" w="41946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1"/>
            <p:cNvSpPr/>
            <p:nvPr/>
          </p:nvSpPr>
          <p:spPr>
            <a:xfrm>
              <a:off x="1432150" y="3542325"/>
              <a:ext cx="167450" cy="57425"/>
            </a:xfrm>
            <a:custGeom>
              <a:rect b="b" l="l" r="r" t="t"/>
              <a:pathLst>
                <a:path extrusionOk="0" h="2297" w="6698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1"/>
            <p:cNvSpPr/>
            <p:nvPr/>
          </p:nvSpPr>
          <p:spPr>
            <a:xfrm>
              <a:off x="1432250" y="3528600"/>
              <a:ext cx="291000" cy="110575"/>
            </a:xfrm>
            <a:custGeom>
              <a:rect b="b" l="l" r="r" t="t"/>
              <a:pathLst>
                <a:path extrusionOk="0" h="4423" w="1164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1"/>
            <p:cNvSpPr/>
            <p:nvPr/>
          </p:nvSpPr>
          <p:spPr>
            <a:xfrm>
              <a:off x="1851500" y="3562750"/>
              <a:ext cx="82400" cy="53425"/>
            </a:xfrm>
            <a:custGeom>
              <a:rect b="b" l="l" r="r" t="t"/>
              <a:pathLst>
                <a:path extrusionOk="0" h="2137" w="3296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1"/>
            <p:cNvSpPr/>
            <p:nvPr/>
          </p:nvSpPr>
          <p:spPr>
            <a:xfrm>
              <a:off x="1732300" y="3533675"/>
              <a:ext cx="237600" cy="92300"/>
            </a:xfrm>
            <a:custGeom>
              <a:rect b="b" l="l" r="r" t="t"/>
              <a:pathLst>
                <a:path extrusionOk="0" h="3692" w="9504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1"/>
            <p:cNvSpPr/>
            <p:nvPr/>
          </p:nvSpPr>
          <p:spPr>
            <a:xfrm>
              <a:off x="2029975" y="3568625"/>
              <a:ext cx="152875" cy="91650"/>
            </a:xfrm>
            <a:custGeom>
              <a:rect b="b" l="l" r="r" t="t"/>
              <a:pathLst>
                <a:path extrusionOk="0" h="3666" w="6115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1"/>
            <p:cNvSpPr/>
            <p:nvPr/>
          </p:nvSpPr>
          <p:spPr>
            <a:xfrm>
              <a:off x="2014350" y="3538575"/>
              <a:ext cx="166275" cy="108425"/>
            </a:xfrm>
            <a:custGeom>
              <a:rect b="b" l="l" r="r" t="t"/>
              <a:pathLst>
                <a:path extrusionOk="0" h="4337" w="6651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1"/>
            <p:cNvSpPr/>
            <p:nvPr/>
          </p:nvSpPr>
          <p:spPr>
            <a:xfrm>
              <a:off x="2199600" y="3542125"/>
              <a:ext cx="59475" cy="48000"/>
            </a:xfrm>
            <a:custGeom>
              <a:rect b="b" l="l" r="r" t="t"/>
              <a:pathLst>
                <a:path extrusionOk="0" h="1920" w="2379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1"/>
            <p:cNvSpPr/>
            <p:nvPr/>
          </p:nvSpPr>
          <p:spPr>
            <a:xfrm>
              <a:off x="2187225" y="3540100"/>
              <a:ext cx="94850" cy="50400"/>
            </a:xfrm>
            <a:custGeom>
              <a:rect b="b" l="l" r="r" t="t"/>
              <a:pathLst>
                <a:path extrusionOk="0" h="2016" w="3794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63" name="Google Shape;1063;p1"/>
          <p:cNvSpPr/>
          <p:nvPr/>
        </p:nvSpPr>
        <p:spPr>
          <a:xfrm rot="489382">
            <a:off x="6587619" y="458135"/>
            <a:ext cx="932338" cy="512411"/>
          </a:xfrm>
          <a:custGeom>
            <a:rect b="b" l="l" r="r" t="t"/>
            <a:pathLst>
              <a:path extrusionOk="0" h="9768" w="17773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64" name="Google Shape;1064;p1"/>
          <p:cNvGrpSpPr/>
          <p:nvPr/>
        </p:nvGrpSpPr>
        <p:grpSpPr>
          <a:xfrm rot="6705569">
            <a:off x="797960" y="1349625"/>
            <a:ext cx="806638" cy="421735"/>
            <a:chOff x="1822875" y="1377000"/>
            <a:chExt cx="548075" cy="286550"/>
          </a:xfrm>
        </p:grpSpPr>
        <p:sp>
          <p:nvSpPr>
            <p:cNvPr id="1065" name="Google Shape;1065;p1"/>
            <p:cNvSpPr/>
            <p:nvPr/>
          </p:nvSpPr>
          <p:spPr>
            <a:xfrm>
              <a:off x="1822875" y="1402500"/>
              <a:ext cx="163425" cy="251950"/>
            </a:xfrm>
            <a:custGeom>
              <a:rect b="b" l="l" r="r" t="t"/>
              <a:pathLst>
                <a:path extrusionOk="0" h="10078" w="6537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1"/>
            <p:cNvSpPr/>
            <p:nvPr/>
          </p:nvSpPr>
          <p:spPr>
            <a:xfrm>
              <a:off x="1824750" y="1417750"/>
              <a:ext cx="188550" cy="112450"/>
            </a:xfrm>
            <a:custGeom>
              <a:rect b="b" l="l" r="r" t="t"/>
              <a:pathLst>
                <a:path extrusionOk="0" h="4498" w="7542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1"/>
            <p:cNvSpPr/>
            <p:nvPr/>
          </p:nvSpPr>
          <p:spPr>
            <a:xfrm>
              <a:off x="1830350" y="1417125"/>
              <a:ext cx="166575" cy="224050"/>
            </a:xfrm>
            <a:custGeom>
              <a:rect b="b" l="l" r="r" t="t"/>
              <a:pathLst>
                <a:path extrusionOk="0" h="8962" w="6663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1"/>
            <p:cNvSpPr/>
            <p:nvPr/>
          </p:nvSpPr>
          <p:spPr>
            <a:xfrm>
              <a:off x="1983600" y="1387975"/>
              <a:ext cx="118150" cy="230725"/>
            </a:xfrm>
            <a:custGeom>
              <a:rect b="b" l="l" r="r" t="t"/>
              <a:pathLst>
                <a:path extrusionOk="0" h="9229" w="4726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1"/>
            <p:cNvSpPr/>
            <p:nvPr/>
          </p:nvSpPr>
          <p:spPr>
            <a:xfrm>
              <a:off x="1989850" y="1386450"/>
              <a:ext cx="169475" cy="277100"/>
            </a:xfrm>
            <a:custGeom>
              <a:rect b="b" l="l" r="r" t="t"/>
              <a:pathLst>
                <a:path extrusionOk="0" h="11084" w="6779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1"/>
            <p:cNvSpPr/>
            <p:nvPr/>
          </p:nvSpPr>
          <p:spPr>
            <a:xfrm>
              <a:off x="1995825" y="1391550"/>
              <a:ext cx="137475" cy="242325"/>
            </a:xfrm>
            <a:custGeom>
              <a:rect b="b" l="l" r="r" t="t"/>
              <a:pathLst>
                <a:path extrusionOk="0" h="9693" w="5499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1"/>
            <p:cNvSpPr/>
            <p:nvPr/>
          </p:nvSpPr>
          <p:spPr>
            <a:xfrm>
              <a:off x="2127325" y="1397150"/>
              <a:ext cx="167675" cy="219250"/>
            </a:xfrm>
            <a:custGeom>
              <a:rect b="b" l="l" r="r" t="t"/>
              <a:pathLst>
                <a:path extrusionOk="0" h="8770" w="6707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2" name="Google Shape;1072;p1"/>
            <p:cNvSpPr/>
            <p:nvPr/>
          </p:nvSpPr>
          <p:spPr>
            <a:xfrm>
              <a:off x="2129450" y="1377000"/>
              <a:ext cx="241500" cy="205525"/>
            </a:xfrm>
            <a:custGeom>
              <a:rect b="b" l="l" r="r" t="t"/>
              <a:pathLst>
                <a:path extrusionOk="0" h="8221" w="966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3" name="Google Shape;1073;p1"/>
            <p:cNvSpPr/>
            <p:nvPr/>
          </p:nvSpPr>
          <p:spPr>
            <a:xfrm>
              <a:off x="2136675" y="1396700"/>
              <a:ext cx="218150" cy="197050"/>
            </a:xfrm>
            <a:custGeom>
              <a:rect b="b" l="l" r="r" t="t"/>
              <a:pathLst>
                <a:path extrusionOk="0" h="7882" w="8726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236125" y="1747396"/>
            <a:ext cx="2547991" cy="1438382"/>
          </a:xfrm>
          <a:prstGeom prst="ellipse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“La </a:t>
            </a:r>
            <a:r>
              <a:rPr lang="es-MX" b="1" dirty="0">
                <a:solidFill>
                  <a:srgbClr val="000000"/>
                </a:solidFill>
                <a:latin typeface="Verdana" panose="020B0604030504040204" pitchFamily="34" charset="0"/>
              </a:rPr>
              <a:t>educación como agente de cambio social o la transformación </a:t>
            </a:r>
            <a:r>
              <a:rPr lang="es-MX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personal”</a:t>
            </a:r>
            <a:endParaRPr lang="es-MX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93160" y="441789"/>
            <a:ext cx="2044557" cy="121235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Fue </a:t>
            </a:r>
            <a:r>
              <a:rPr lang="es-MX" dirty="0"/>
              <a:t>un filósofo y teórico de la educación reconocido por su actitud crítica hacia la sociedad de su tiempo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537717" y="1530849"/>
            <a:ext cx="976045" cy="54453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 rot="1757586">
            <a:off x="2614772" y="1664615"/>
            <a:ext cx="1304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rgbClr val="FF0000"/>
                </a:solidFill>
              </a:rPr>
              <a:t>John Dewey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705563" y="193565"/>
            <a:ext cx="2445250" cy="116955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Como </a:t>
            </a:r>
            <a:r>
              <a:rPr lang="es-MX" dirty="0"/>
              <a:t>pensador pragmático y </a:t>
            </a:r>
            <a:r>
              <a:rPr lang="es-MX" dirty="0" smtClean="0"/>
              <a:t>consecuente </a:t>
            </a:r>
            <a:r>
              <a:rPr lang="es-MX" dirty="0"/>
              <a:t>con sus ideas sobre filosofía, los asuntos públicos y políticos y la educación.</a:t>
            </a:r>
          </a:p>
        </p:txBody>
      </p:sp>
      <p:cxnSp>
        <p:nvCxnSpPr>
          <p:cNvPr id="9" name="Conector recto 8"/>
          <p:cNvCxnSpPr>
            <a:endCxn id="7" idx="2"/>
          </p:cNvCxnSpPr>
          <p:nvPr/>
        </p:nvCxnSpPr>
        <p:spPr>
          <a:xfrm flipV="1">
            <a:off x="5373384" y="1363116"/>
            <a:ext cx="554804" cy="41945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 rot="19206648">
            <a:off x="4962416" y="1245164"/>
            <a:ext cx="143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Se destaco </a:t>
            </a:r>
            <a:endParaRPr lang="es-MX" sz="1200" dirty="0">
              <a:solidFill>
                <a:srgbClr val="FF00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770670" y="1654139"/>
            <a:ext cx="2044557" cy="181588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Niveles </a:t>
            </a:r>
            <a:r>
              <a:rPr lang="es-MX" dirty="0"/>
              <a:t>en cuanto a la valoración del papel activo de la escuela y su </a:t>
            </a:r>
            <a:r>
              <a:rPr lang="es-MX" dirty="0" err="1"/>
              <a:t>ingerencia</a:t>
            </a:r>
            <a:r>
              <a:rPr lang="es-MX" dirty="0"/>
              <a:t> en el cambio social que se manifestaría incluso mediante un adoctrinamiento</a:t>
            </a:r>
          </a:p>
        </p:txBody>
      </p:sp>
      <p:cxnSp>
        <p:nvCxnSpPr>
          <p:cNvPr id="13" name="Conector recto 12"/>
          <p:cNvCxnSpPr>
            <a:stCxn id="2" idx="6"/>
            <a:endCxn id="11" idx="1"/>
          </p:cNvCxnSpPr>
          <p:nvPr/>
        </p:nvCxnSpPr>
        <p:spPr>
          <a:xfrm>
            <a:off x="5784116" y="2466587"/>
            <a:ext cx="986554" cy="9549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 rot="445751">
            <a:off x="5889912" y="2218504"/>
            <a:ext cx="114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Se plantean</a:t>
            </a:r>
            <a:endParaRPr lang="es-MX" sz="1200" dirty="0">
              <a:solidFill>
                <a:srgbClr val="FF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185986" y="3671970"/>
            <a:ext cx="1982913" cy="138499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“la escuela cumple un papel – e importante- en la producción del cambio social</a:t>
            </a:r>
            <a:r>
              <a:rPr lang="es-MX" dirty="0" smtClean="0"/>
              <a:t>” .</a:t>
            </a:r>
          </a:p>
          <a:p>
            <a:r>
              <a:rPr lang="es-MX" i="1" dirty="0" smtClean="0"/>
              <a:t>Dewey</a:t>
            </a:r>
          </a:p>
          <a:p>
            <a:endParaRPr lang="es-MX" dirty="0"/>
          </a:p>
        </p:txBody>
      </p:sp>
      <p:cxnSp>
        <p:nvCxnSpPr>
          <p:cNvPr id="18" name="Conector recto 17"/>
          <p:cNvCxnSpPr/>
          <p:nvPr/>
        </p:nvCxnSpPr>
        <p:spPr>
          <a:xfrm>
            <a:off x="5373384" y="3092521"/>
            <a:ext cx="217334" cy="43486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 rot="3741606">
            <a:off x="5137921" y="3288210"/>
            <a:ext cx="1202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Demostrar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29961" y="3173825"/>
            <a:ext cx="2273741" cy="160043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La </a:t>
            </a:r>
            <a:r>
              <a:rPr lang="es-MX" dirty="0"/>
              <a:t>escuela ha cambiado porque han aparecido nuevas clases de escuela, nuevos cursos, y se han producido cambios en las asignaturas y en los métodos de enseñar.</a:t>
            </a:r>
          </a:p>
        </p:txBody>
      </p:sp>
      <p:cxnSp>
        <p:nvCxnSpPr>
          <p:cNvPr id="22" name="Conector recto 21"/>
          <p:cNvCxnSpPr>
            <a:stCxn id="20" idx="3"/>
          </p:cNvCxnSpPr>
          <p:nvPr/>
        </p:nvCxnSpPr>
        <p:spPr>
          <a:xfrm flipV="1">
            <a:off x="2903702" y="3934031"/>
            <a:ext cx="1153230" cy="400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20" idx="0"/>
          </p:cNvCxnSpPr>
          <p:nvPr/>
        </p:nvCxnSpPr>
        <p:spPr>
          <a:xfrm flipV="1">
            <a:off x="1766832" y="2743199"/>
            <a:ext cx="1640400" cy="43062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3025739" y="3607155"/>
            <a:ext cx="95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FF0000"/>
                </a:solidFill>
              </a:rPr>
              <a:t>Ejemplo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1026" name="Picture 2" descr="Cómo la brecha de ingreso a la escuela impacta sobre el desarrollo infant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" r="20568"/>
          <a:stretch/>
        </p:blipFill>
        <p:spPr bwMode="auto">
          <a:xfrm>
            <a:off x="6350355" y="3548727"/>
            <a:ext cx="2635527" cy="15082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tos de Escuela de stock, Escuela imágenes libres de derechos |  Depositphotos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13" y="1686248"/>
            <a:ext cx="1908396" cy="1272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0 cosas útiles que la escuela no te enseña pero debería hacerl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654" y="243738"/>
            <a:ext cx="1829890" cy="12205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3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9" name="Google Shape;959;p33"/>
          <p:cNvGrpSpPr/>
          <p:nvPr/>
        </p:nvGrpSpPr>
        <p:grpSpPr>
          <a:xfrm rot="-8593293">
            <a:off x="48531" y="-510565"/>
            <a:ext cx="2429474" cy="1577941"/>
            <a:chOff x="5118990" y="4122087"/>
            <a:chExt cx="1882464" cy="1222659"/>
          </a:xfrm>
        </p:grpSpPr>
        <p:sp>
          <p:nvSpPr>
            <p:cNvPr id="960" name="Google Shape;960;p33"/>
            <p:cNvSpPr/>
            <p:nvPr/>
          </p:nvSpPr>
          <p:spPr>
            <a:xfrm rot="787510">
              <a:off x="5385771" y="4227679"/>
              <a:ext cx="603559" cy="359284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3"/>
            <p:cNvSpPr/>
            <p:nvPr/>
          </p:nvSpPr>
          <p:spPr>
            <a:xfrm rot="787510">
              <a:off x="5335021" y="4244664"/>
              <a:ext cx="556881" cy="639813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3"/>
            <p:cNvSpPr/>
            <p:nvPr/>
          </p:nvSpPr>
          <p:spPr>
            <a:xfrm rot="787510">
              <a:off x="5274233" y="4284717"/>
              <a:ext cx="108494" cy="89486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3"/>
            <p:cNvSpPr/>
            <p:nvPr/>
          </p:nvSpPr>
          <p:spPr>
            <a:xfrm rot="787510">
              <a:off x="5276253" y="4313238"/>
              <a:ext cx="125778" cy="126468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3"/>
            <p:cNvSpPr/>
            <p:nvPr/>
          </p:nvSpPr>
          <p:spPr>
            <a:xfrm rot="787510">
              <a:off x="5556472" y="4350491"/>
              <a:ext cx="214919" cy="68331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3"/>
            <p:cNvSpPr/>
            <p:nvPr/>
          </p:nvSpPr>
          <p:spPr>
            <a:xfrm rot="787510">
              <a:off x="5858154" y="4388382"/>
              <a:ext cx="1087855" cy="60559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3"/>
            <p:cNvSpPr/>
            <p:nvPr/>
          </p:nvSpPr>
          <p:spPr>
            <a:xfrm rot="787510">
              <a:off x="6027045" y="4465191"/>
              <a:ext cx="608388" cy="226071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3"/>
            <p:cNvSpPr/>
            <p:nvPr/>
          </p:nvSpPr>
          <p:spPr>
            <a:xfrm rot="787510">
              <a:off x="5717956" y="4731255"/>
              <a:ext cx="1111348" cy="47701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3"/>
            <p:cNvSpPr/>
            <p:nvPr/>
          </p:nvSpPr>
          <p:spPr>
            <a:xfrm rot="787510">
              <a:off x="5192958" y="4307909"/>
              <a:ext cx="1734529" cy="851015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3"/>
            <p:cNvSpPr/>
            <p:nvPr/>
          </p:nvSpPr>
          <p:spPr>
            <a:xfrm rot="787510">
              <a:off x="5746899" y="4608508"/>
              <a:ext cx="88489" cy="329239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3"/>
            <p:cNvSpPr/>
            <p:nvPr/>
          </p:nvSpPr>
          <p:spPr>
            <a:xfrm rot="787510">
              <a:off x="5433551" y="4425988"/>
              <a:ext cx="32192" cy="86573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3"/>
            <p:cNvSpPr/>
            <p:nvPr/>
          </p:nvSpPr>
          <p:spPr>
            <a:xfrm rot="787510">
              <a:off x="5891335" y="4294059"/>
              <a:ext cx="94353" cy="35583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3"/>
            <p:cNvSpPr/>
            <p:nvPr/>
          </p:nvSpPr>
          <p:spPr>
            <a:xfrm rot="787510">
              <a:off x="5743083" y="4284862"/>
              <a:ext cx="155517" cy="62138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3"/>
            <p:cNvSpPr/>
            <p:nvPr/>
          </p:nvSpPr>
          <p:spPr>
            <a:xfrm rot="787510">
              <a:off x="5468329" y="4339170"/>
              <a:ext cx="37327" cy="108648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3"/>
            <p:cNvSpPr/>
            <p:nvPr/>
          </p:nvSpPr>
          <p:spPr>
            <a:xfrm rot="787510">
              <a:off x="5364359" y="4323181"/>
              <a:ext cx="43919" cy="135666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2776813" y="186086"/>
            <a:ext cx="4140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Propuestas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863202" y="1828800"/>
            <a:ext cx="2414254" cy="304115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 </a:t>
            </a:r>
            <a:r>
              <a:rPr lang="es-MX" sz="1600" dirty="0" smtClean="0">
                <a:solidFill>
                  <a:schemeClr val="bg2"/>
                </a:solidFill>
              </a:rPr>
              <a:t>Los </a:t>
            </a:r>
            <a:r>
              <a:rPr lang="es-MX" sz="1600" dirty="0">
                <a:solidFill>
                  <a:schemeClr val="bg2"/>
                </a:solidFill>
              </a:rPr>
              <a:t>educadores persisten en actuar</a:t>
            </a:r>
          </a:p>
          <a:p>
            <a:pPr algn="ctr"/>
            <a:r>
              <a:rPr lang="es-MX" sz="1600" dirty="0">
                <a:solidFill>
                  <a:schemeClr val="bg2"/>
                </a:solidFill>
              </a:rPr>
              <a:t>de un modo que se acentúe la confusión y el desorden existentes, con</a:t>
            </a:r>
          </a:p>
          <a:p>
            <a:pPr algn="ctr"/>
            <a:r>
              <a:rPr lang="es-MX" sz="1600" dirty="0">
                <a:solidFill>
                  <a:schemeClr val="bg2"/>
                </a:solidFill>
              </a:rPr>
              <a:t>la posibilidad muy clara de que éstos </a:t>
            </a:r>
            <a:r>
              <a:rPr lang="es-MX" sz="1600" dirty="0" smtClean="0">
                <a:solidFill>
                  <a:schemeClr val="bg2"/>
                </a:solidFill>
              </a:rPr>
              <a:t>aumenten</a:t>
            </a:r>
            <a:endParaRPr lang="es-MX" sz="1600" dirty="0">
              <a:solidFill>
                <a:schemeClr val="bg2"/>
              </a:solidFill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3739966" y="1808252"/>
            <a:ext cx="2414254" cy="304115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bg2"/>
                </a:solidFill>
              </a:rPr>
              <a:t>L</a:t>
            </a:r>
            <a:r>
              <a:rPr lang="es-MX" sz="1600" dirty="0" smtClean="0">
                <a:solidFill>
                  <a:schemeClr val="bg2"/>
                </a:solidFill>
              </a:rPr>
              <a:t>os </a:t>
            </a:r>
            <a:r>
              <a:rPr lang="es-MX" sz="1600" dirty="0">
                <a:solidFill>
                  <a:schemeClr val="bg2"/>
                </a:solidFill>
              </a:rPr>
              <a:t>educadores pueden seleccionar las nuevas fuerzas culturales, tecnológicas y científicas y sus proyecciones para prever posibles resultados y determinar que la escuela se una a tales fuerzas</a:t>
            </a:r>
          </a:p>
        </p:txBody>
      </p:sp>
      <p:sp>
        <p:nvSpPr>
          <p:cNvPr id="49" name="Rectángulo 48"/>
          <p:cNvSpPr/>
          <p:nvPr/>
        </p:nvSpPr>
        <p:spPr>
          <a:xfrm>
            <a:off x="6534537" y="1828799"/>
            <a:ext cx="2414254" cy="304115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2"/>
                </a:solidFill>
              </a:rPr>
              <a:t>Los </a:t>
            </a:r>
            <a:r>
              <a:rPr lang="es-MX" sz="1600" dirty="0">
                <a:solidFill>
                  <a:schemeClr val="bg2"/>
                </a:solidFill>
              </a:rPr>
              <a:t>educadores “pueden ser conservadores inteligentes y poner su empeño en convertir la escuela en una fuerza que mantenga intacto el antiguo orden social, frente al impacto de nuevas </a:t>
            </a:r>
            <a:r>
              <a:rPr lang="es-MX" sz="1600" dirty="0" smtClean="0">
                <a:solidFill>
                  <a:schemeClr val="bg2"/>
                </a:solidFill>
              </a:rPr>
              <a:t>fuerzas </a:t>
            </a:r>
            <a:r>
              <a:rPr lang="es-MX" sz="1600" dirty="0">
                <a:solidFill>
                  <a:schemeClr val="bg2"/>
                </a:solidFill>
              </a:rPr>
              <a:t>”</a:t>
            </a:r>
          </a:p>
        </p:txBody>
      </p:sp>
      <p:sp>
        <p:nvSpPr>
          <p:cNvPr id="6" name="Flecha abajo 5"/>
          <p:cNvSpPr/>
          <p:nvPr/>
        </p:nvSpPr>
        <p:spPr>
          <a:xfrm rot="2105112">
            <a:off x="2230581" y="933351"/>
            <a:ext cx="465518" cy="848455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Flecha abajo 50"/>
          <p:cNvSpPr/>
          <p:nvPr/>
        </p:nvSpPr>
        <p:spPr>
          <a:xfrm rot="154698">
            <a:off x="4674668" y="933351"/>
            <a:ext cx="465518" cy="848455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Flecha abajo 51"/>
          <p:cNvSpPr/>
          <p:nvPr/>
        </p:nvSpPr>
        <p:spPr>
          <a:xfrm rot="19172237">
            <a:off x="6739805" y="899816"/>
            <a:ext cx="468243" cy="843379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"/>
          <p:cNvSpPr txBox="1"/>
          <p:nvPr>
            <p:ph type="ctrTitle"/>
          </p:nvPr>
        </p:nvSpPr>
        <p:spPr>
          <a:xfrm>
            <a:off x="4212280" y="4654893"/>
            <a:ext cx="44883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Bibliografía 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'La educación como agente de cambio social o la transformación personal.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https://www.redalyc.org/pdf/937/93701003.pdf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 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