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66FF33"/>
    <a:srgbClr val="FEC4F6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265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0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493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30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7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33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03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92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191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88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39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1338-1F59-4B45-828A-409AA92FC71F}" type="datetimeFigureOut">
              <a:rPr lang="es-MX" smtClean="0"/>
              <a:t>20/04/2022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961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Grp="1" noChangeArrowheads="1"/>
          </p:cNvSpPr>
          <p:nvPr/>
        </p:nvSpPr>
        <p:spPr bwMode="auto">
          <a:xfrm>
            <a:off x="2696343" y="1079890"/>
            <a:ext cx="6180335" cy="4747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spcFirstLastPara="1"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"/>
              <a:buNone/>
              <a:defRPr sz="18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Condensed"/>
              <a:buNone/>
              <a:defRPr sz="1800" b="0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Condensed"/>
              <a:buNone/>
              <a:defRPr sz="1800" b="0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Condensed"/>
              <a:buNone/>
              <a:defRPr sz="1800" b="0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Condensed"/>
              <a:buNone/>
              <a:defRPr sz="1800" b="0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Condensed"/>
              <a:buNone/>
              <a:defRPr sz="1800" b="0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Condensed"/>
              <a:buNone/>
              <a:defRPr sz="1800" b="0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Condensed"/>
              <a:buNone/>
              <a:defRPr sz="1800" b="0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Condensed"/>
              <a:buNone/>
              <a:defRPr sz="1800" b="0" i="0" u="none" strike="noStrike" cap="none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Escuela Normal de Educación Preescolar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Licenciatura en Educación Preescolar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Ciclo escolar 2021-2022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endParaRPr kumimoji="0" lang="es-MX" altLang="es-MX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Roboto Condensed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Cuarto </a:t>
            </a:r>
            <a:r>
              <a:rPr kumimoji="0" lang="es-MX" alt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semestre      Sección: A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endParaRPr kumimoji="0" lang="es-MX" altLang="es-MX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Roboto Condensed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Alumna: </a:t>
            </a:r>
            <a:endParaRPr kumimoji="0" lang="es-MX" altLang="es-MX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Roboto Condensed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Lluvia </a:t>
            </a:r>
            <a:r>
              <a:rPr kumimoji="0" lang="es-MX" alt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Yamilet </a:t>
            </a:r>
            <a:r>
              <a:rPr kumimoji="0" lang="es-MX" alt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Silva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Docente</a:t>
            </a:r>
            <a:r>
              <a:rPr kumimoji="0" lang="es-MX" alt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: </a:t>
            </a:r>
            <a:endParaRPr kumimoji="0" lang="es-MX" altLang="es-MX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Roboto Condensed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CARLOS </a:t>
            </a:r>
            <a:r>
              <a:rPr kumimoji="0" lang="es-MX" alt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ARMANDO BALDERAS VALDES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endParaRPr kumimoji="0" lang="es-MX" altLang="es-MX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Roboto Condensed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Competencias de unidad </a:t>
            </a:r>
            <a:endParaRPr kumimoji="0" lang="es-MX" altLang="es-MX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Roboto Condensed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Actúa de manera ética ante la diversidad de situaciones que se presentan en la práctica profesional.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Roboto Condensed"/>
              <a:buNone/>
              <a:tabLst/>
              <a:defRPr/>
            </a:pPr>
            <a:r>
              <a:rPr kumimoji="0" lang="es-MX" altLang="es-MX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	</a:t>
            </a:r>
            <a:r>
              <a:rPr kumimoji="0" lang="es-MX" altLang="es-MX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Integra </a:t>
            </a:r>
            <a:r>
              <a:rPr kumimoji="0" lang="es-MX" altLang="es-MX" sz="1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recursos de la investigación educativa para enriquecer su práctica profesional, expresando su interés por el conocimiento, la ciencia y la mejora de la educación</a:t>
            </a:r>
            <a:r>
              <a:rPr kumimoji="0" lang="es-MX" altLang="es-MX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oboto Condensed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1050" b="0" i="0" u="none" strike="noStrike" kern="0" cap="none" spc="0" normalizeH="0" baseline="0" noProof="0" dirty="0" smtClean="0">
              <a:ln>
                <a:noFill/>
              </a:ln>
              <a:solidFill>
                <a:srgbClr val="4C3E35"/>
              </a:solidFill>
              <a:effectLst/>
              <a:uLnTx/>
              <a:uFillTx/>
              <a:latin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70346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cto 26"/>
          <p:cNvCxnSpPr/>
          <p:nvPr/>
        </p:nvCxnSpPr>
        <p:spPr>
          <a:xfrm>
            <a:off x="1942461" y="2349500"/>
            <a:ext cx="0" cy="2031013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4503250" y="133947"/>
            <a:ext cx="3125477" cy="101566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s-MX" sz="2000" dirty="0"/>
              <a:t>La Educación como la transmisión de conocimientos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54323" y="2464138"/>
            <a:ext cx="3531877" cy="1477328"/>
          </a:xfrm>
          <a:prstGeom prst="rect">
            <a:avLst/>
          </a:prstGeom>
          <a:solidFill>
            <a:srgbClr val="CCFFCC"/>
          </a:solidFill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</a:rPr>
              <a:t> conocimiento de la educación </a:t>
            </a:r>
            <a:r>
              <a:rPr lang="es-MX" dirty="0" smtClean="0">
                <a:latin typeface="arial" panose="020B0604020202020204" pitchFamily="34" charset="0"/>
              </a:rPr>
              <a:t>es un</a:t>
            </a:r>
            <a:r>
              <a:rPr lang="es-MX" dirty="0">
                <a:latin typeface="arial" panose="020B0604020202020204" pitchFamily="34" charset="0"/>
              </a:rPr>
              <a:t> conocimiento específico, con </a:t>
            </a:r>
            <a:r>
              <a:rPr lang="es-MX" dirty="0" smtClean="0">
                <a:latin typeface="arial" panose="020B0604020202020204" pitchFamily="34" charset="0"/>
              </a:rPr>
              <a:t>fundamento en</a:t>
            </a:r>
            <a:r>
              <a:rPr lang="es-MX" dirty="0">
                <a:latin typeface="arial" panose="020B0604020202020204" pitchFamily="34" charset="0"/>
              </a:rPr>
              <a:t> conocimiento </a:t>
            </a:r>
            <a:r>
              <a:rPr lang="es-MX" dirty="0" smtClean="0">
                <a:latin typeface="arial" panose="020B0604020202020204" pitchFamily="34" charset="0"/>
              </a:rPr>
              <a:t>especializado.</a:t>
            </a:r>
            <a:endParaRPr lang="es-MX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374650" y="1384469"/>
            <a:ext cx="3135623" cy="787400"/>
          </a:xfrm>
          <a:prstGeom prst="roundRect">
            <a:avLst/>
          </a:prstGeom>
          <a:solidFill>
            <a:srgbClr val="00B05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Teoría del conocimiento en educación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74650" y="4249005"/>
            <a:ext cx="3511550" cy="2031325"/>
          </a:xfrm>
          <a:prstGeom prst="rect">
            <a:avLst/>
          </a:prstGeom>
          <a:solidFill>
            <a:srgbClr val="CCFFCC"/>
          </a:solidFill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s-MX" dirty="0">
                <a:latin typeface="arial" panose="020B0604020202020204" pitchFamily="34" charset="0"/>
              </a:rPr>
              <a:t>P</a:t>
            </a:r>
            <a:r>
              <a:rPr lang="es-MX" dirty="0" smtClean="0">
                <a:latin typeface="arial" panose="020B0604020202020204" pitchFamily="34" charset="0"/>
              </a:rPr>
              <a:t>ermite </a:t>
            </a:r>
            <a:r>
              <a:rPr lang="es-MX" dirty="0">
                <a:latin typeface="arial" panose="020B0604020202020204" pitchFamily="34" charset="0"/>
              </a:rPr>
              <a:t>explicar, interpretar, transformar y decidir la intervención propia de la función pedagógica para la que capacita, bien sea función de docencia, de apoyo al sistema educativo.</a:t>
            </a:r>
            <a:endParaRPr lang="es-MX" dirty="0">
              <a:latin typeface="arial" panose="020B0604020202020204" pitchFamily="34" charset="0"/>
            </a:endParaRPr>
          </a:p>
        </p:txBody>
      </p:sp>
      <p:cxnSp>
        <p:nvCxnSpPr>
          <p:cNvPr id="30" name="Conector recto 29"/>
          <p:cNvCxnSpPr>
            <a:stCxn id="8" idx="2"/>
          </p:cNvCxnSpPr>
          <p:nvPr/>
        </p:nvCxnSpPr>
        <p:spPr>
          <a:xfrm flipH="1">
            <a:off x="5309238" y="2133769"/>
            <a:ext cx="1" cy="376943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4217677" y="2489315"/>
            <a:ext cx="2352054" cy="646331"/>
          </a:xfrm>
          <a:prstGeom prst="rect">
            <a:avLst/>
          </a:prstGeom>
          <a:solidFill>
            <a:srgbClr val="CCFFCC"/>
          </a:solidFill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dirty="0" smtClean="0"/>
              <a:t>Teoría </a:t>
            </a:r>
            <a:r>
              <a:rPr lang="es-MX" dirty="0"/>
              <a:t>del conductismo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8" name="Rectángulo redondeado 7"/>
          <p:cNvSpPr/>
          <p:nvPr/>
        </p:nvSpPr>
        <p:spPr>
          <a:xfrm>
            <a:off x="4217677" y="1346369"/>
            <a:ext cx="2183123" cy="787400"/>
          </a:xfrm>
          <a:prstGeom prst="roundRect">
            <a:avLst/>
          </a:prstGeom>
          <a:solidFill>
            <a:srgbClr val="00B05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Principales teorías en educación </a:t>
            </a:r>
            <a:endParaRPr lang="es-MX" dirty="0"/>
          </a:p>
        </p:txBody>
      </p:sp>
      <p:sp>
        <p:nvSpPr>
          <p:cNvPr id="9" name="Rectángulo 8"/>
          <p:cNvSpPr/>
          <p:nvPr/>
        </p:nvSpPr>
        <p:spPr>
          <a:xfrm>
            <a:off x="4217677" y="3306526"/>
            <a:ext cx="2352054" cy="369332"/>
          </a:xfrm>
          <a:prstGeom prst="rect">
            <a:avLst/>
          </a:prstGeom>
          <a:solidFill>
            <a:srgbClr val="CCFFCC"/>
          </a:solidFill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dirty="0" smtClean="0"/>
              <a:t>Teoría </a:t>
            </a:r>
            <a:r>
              <a:rPr lang="es-MX" dirty="0"/>
              <a:t>de la Gestalt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10" name="Rectángulo 9"/>
          <p:cNvSpPr/>
          <p:nvPr/>
        </p:nvSpPr>
        <p:spPr>
          <a:xfrm>
            <a:off x="4217677" y="3836717"/>
            <a:ext cx="2352054" cy="369332"/>
          </a:xfrm>
          <a:prstGeom prst="rect">
            <a:avLst/>
          </a:prstGeom>
          <a:solidFill>
            <a:srgbClr val="CCFFCC"/>
          </a:solidFill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dirty="0" smtClean="0"/>
              <a:t>Teoría </a:t>
            </a:r>
            <a:r>
              <a:rPr lang="es-MX" dirty="0"/>
              <a:t>de la conciencia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11" name="Rectángulo 10"/>
          <p:cNvSpPr/>
          <p:nvPr/>
        </p:nvSpPr>
        <p:spPr>
          <a:xfrm>
            <a:off x="4218315" y="4380513"/>
            <a:ext cx="2352054" cy="369332"/>
          </a:xfrm>
          <a:prstGeom prst="rect">
            <a:avLst/>
          </a:prstGeom>
          <a:solidFill>
            <a:srgbClr val="CCFFCC"/>
          </a:solidFill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dirty="0"/>
              <a:t>Teorías cognitivas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12" name="Rectángulo 11"/>
          <p:cNvSpPr/>
          <p:nvPr/>
        </p:nvSpPr>
        <p:spPr>
          <a:xfrm>
            <a:off x="4217677" y="4854119"/>
            <a:ext cx="2352054" cy="369332"/>
          </a:xfrm>
          <a:prstGeom prst="rect">
            <a:avLst/>
          </a:prstGeom>
          <a:solidFill>
            <a:srgbClr val="CCFFCC"/>
          </a:solidFill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dirty="0" smtClean="0"/>
              <a:t>Jean </a:t>
            </a:r>
            <a:r>
              <a:rPr lang="es-MX" dirty="0"/>
              <a:t>Piaget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14" name="Rectángulo 13"/>
          <p:cNvSpPr/>
          <p:nvPr/>
        </p:nvSpPr>
        <p:spPr>
          <a:xfrm>
            <a:off x="4217677" y="5380520"/>
            <a:ext cx="2352054" cy="369332"/>
          </a:xfrm>
          <a:prstGeom prst="rect">
            <a:avLst/>
          </a:prstGeom>
          <a:solidFill>
            <a:srgbClr val="CCFFCC"/>
          </a:solidFill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dirty="0" smtClean="0"/>
              <a:t>Lev </a:t>
            </a:r>
            <a:r>
              <a:rPr lang="es-MX" dirty="0"/>
              <a:t>Vygotsky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15" name="Rectángulo 14"/>
          <p:cNvSpPr/>
          <p:nvPr/>
        </p:nvSpPr>
        <p:spPr>
          <a:xfrm>
            <a:off x="4217677" y="5871521"/>
            <a:ext cx="2352054" cy="369332"/>
          </a:xfrm>
          <a:prstGeom prst="rect">
            <a:avLst/>
          </a:prstGeom>
          <a:solidFill>
            <a:srgbClr val="CCFFCC"/>
          </a:solidFill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dirty="0" err="1" smtClean="0"/>
              <a:t>Frederic</a:t>
            </a:r>
            <a:r>
              <a:rPr lang="es-MX" dirty="0" smtClean="0"/>
              <a:t> </a:t>
            </a:r>
            <a:r>
              <a:rPr lang="es-MX" dirty="0"/>
              <a:t>Skinner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7269508" y="1372433"/>
            <a:ext cx="1967223" cy="787400"/>
          </a:xfrm>
          <a:prstGeom prst="roundRect">
            <a:avLst/>
          </a:prstGeom>
          <a:solidFill>
            <a:srgbClr val="00B05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Transmisión en educación </a:t>
            </a:r>
            <a:endParaRPr lang="es-MX" dirty="0"/>
          </a:p>
        </p:txBody>
      </p:sp>
      <p:sp>
        <p:nvSpPr>
          <p:cNvPr id="21" name="Rectángulo 20"/>
          <p:cNvSpPr/>
          <p:nvPr/>
        </p:nvSpPr>
        <p:spPr>
          <a:xfrm>
            <a:off x="6891062" y="2227705"/>
            <a:ext cx="3169892" cy="1815882"/>
          </a:xfrm>
          <a:prstGeom prst="rect">
            <a:avLst/>
          </a:prstGeom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sz="1600" dirty="0"/>
              <a:t>T</a:t>
            </a:r>
            <a:r>
              <a:rPr lang="es-MX" sz="1600" dirty="0" smtClean="0"/>
              <a:t>odo </a:t>
            </a:r>
            <a:r>
              <a:rPr lang="es-MX" sz="1600" dirty="0"/>
              <a:t>proyecto educativo se asienta sobre procesos de transmisión, cuya intención formadora es hacer que los actores del mismo compartan saberes, prácticas, representaciones, creencias y valores, es decir, una cierta cultura.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6823730" y="4995259"/>
            <a:ext cx="3237224" cy="1815882"/>
          </a:xfrm>
          <a:prstGeom prst="rect">
            <a:avLst/>
          </a:prstGeom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sz="1600" dirty="0" smtClean="0"/>
              <a:t>Educar </a:t>
            </a:r>
            <a:r>
              <a:rPr lang="es-MX" sz="1600" dirty="0"/>
              <a:t>es socializar mediante el conocimiento, mediante la enseñanza de conocimientos </a:t>
            </a:r>
            <a:r>
              <a:rPr lang="es-MX" sz="1600" dirty="0" err="1"/>
              <a:t>legitimizados</a:t>
            </a:r>
            <a:r>
              <a:rPr lang="es-MX" sz="1600" dirty="0"/>
              <a:t> públicamente. Como docentes, nos relacionamos con el conocimiento para enseñarlo, es decir, para “publicarlo”.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7027889" y="4206049"/>
            <a:ext cx="2916530" cy="626748"/>
          </a:xfrm>
          <a:prstGeom prst="roundRect">
            <a:avLst/>
          </a:prstGeom>
          <a:solidFill>
            <a:srgbClr val="00B05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¿Cómo se vincula la educación con el conocimiento?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10060954" y="1259485"/>
            <a:ext cx="1967223" cy="787400"/>
          </a:xfrm>
          <a:prstGeom prst="roundRect">
            <a:avLst/>
          </a:prstGeom>
          <a:solidFill>
            <a:srgbClr val="00B050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Teoría del conocimiento </a:t>
            </a:r>
            <a:endParaRPr lang="es-MX" dirty="0"/>
          </a:p>
        </p:txBody>
      </p:sp>
      <p:sp>
        <p:nvSpPr>
          <p:cNvPr id="25" name="Rectángulo 24"/>
          <p:cNvSpPr/>
          <p:nvPr/>
        </p:nvSpPr>
        <p:spPr>
          <a:xfrm>
            <a:off x="10160035" y="2139991"/>
            <a:ext cx="1967223" cy="4247317"/>
          </a:xfrm>
          <a:prstGeom prst="rect">
            <a:avLst/>
          </a:prstGeom>
          <a:ln>
            <a:solidFill>
              <a:srgbClr val="66FF33"/>
            </a:solidFill>
          </a:ln>
        </p:spPr>
        <p:txBody>
          <a:bodyPr wrap="square">
            <a:spAutoFit/>
          </a:bodyPr>
          <a:lstStyle/>
          <a:p>
            <a:r>
              <a:rPr lang="es-MX" dirty="0"/>
              <a:t>Su definición formal es “Estudio crítico del desarrollo, métodos y resultados de las ciencias”. Se la define también como “El campo del saber que trata del estudio del conocimiento humano desde el punto de vista científico”.</a:t>
            </a:r>
          </a:p>
        </p:txBody>
      </p:sp>
      <p:cxnSp>
        <p:nvCxnSpPr>
          <p:cNvPr id="32" name="Conector recto 31"/>
          <p:cNvCxnSpPr/>
          <p:nvPr/>
        </p:nvCxnSpPr>
        <p:spPr>
          <a:xfrm flipV="1">
            <a:off x="1909116" y="861911"/>
            <a:ext cx="2513961" cy="53476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>
            <a:off x="5207000" y="1171905"/>
            <a:ext cx="0" cy="25679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7581900" y="1172865"/>
            <a:ext cx="0" cy="25679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7615246" y="806727"/>
            <a:ext cx="2798754" cy="40324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Rectángulo 38"/>
          <p:cNvSpPr/>
          <p:nvPr/>
        </p:nvSpPr>
        <p:spPr>
          <a:xfrm>
            <a:off x="266078" y="6377022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200" dirty="0" err="1"/>
              <a:t>Frigeiro</a:t>
            </a:r>
            <a:r>
              <a:rPr lang="es-MX" sz="1200" dirty="0"/>
              <a:t>, G. y </a:t>
            </a:r>
            <a:r>
              <a:rPr lang="es-MX" sz="1200" dirty="0" err="1"/>
              <a:t>Diker</a:t>
            </a:r>
            <a:r>
              <a:rPr lang="es-MX" sz="1200" dirty="0"/>
              <a:t>, G. (</a:t>
            </a:r>
            <a:r>
              <a:rPr lang="es-MX" sz="1200" dirty="0" err="1"/>
              <a:t>Comps</a:t>
            </a:r>
            <a:r>
              <a:rPr lang="es-MX" sz="1200" dirty="0"/>
              <a:t>.) (2004). La transmisión en las sociedades, las instituciones y los sujetos: un concepto de la educación en acción. Buenos Aires: Novedades Educativas.</a:t>
            </a:r>
          </a:p>
        </p:txBody>
      </p:sp>
    </p:spTree>
    <p:extLst>
      <p:ext uri="{BB962C8B-B14F-4D97-AF65-F5344CB8AC3E}">
        <p14:creationId xmlns:p14="http://schemas.microsoft.com/office/powerpoint/2010/main" val="2727228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</TotalTime>
  <Words>290</Words>
  <Application>Microsoft Office PowerPoint</Application>
  <PresentationFormat>Panorámica</PresentationFormat>
  <Paragraphs>33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Roboto Condensed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18</cp:revision>
  <dcterms:created xsi:type="dcterms:W3CDTF">2022-04-04T23:28:16Z</dcterms:created>
  <dcterms:modified xsi:type="dcterms:W3CDTF">2022-04-20T20:49:43Z</dcterms:modified>
</cp:coreProperties>
</file>