
<file path=[Content_Types].xml><?xml version="1.0" encoding="utf-8"?>
<Types xmlns="http://schemas.openxmlformats.org/package/2006/content-types">
  <Default Extension="fntdata" ContentType="application/x-fontdata"/>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22"/>
  </p:notesMasterIdLst>
  <p:sldIdLst>
    <p:sldId id="256" r:id="rId2"/>
    <p:sldId id="262" r:id="rId3"/>
    <p:sldId id="271" r:id="rId4"/>
    <p:sldId id="316" r:id="rId5"/>
    <p:sldId id="311" r:id="rId6"/>
    <p:sldId id="317" r:id="rId7"/>
    <p:sldId id="318" r:id="rId8"/>
    <p:sldId id="319" r:id="rId9"/>
    <p:sldId id="265" r:id="rId10"/>
    <p:sldId id="320" r:id="rId11"/>
    <p:sldId id="321" r:id="rId12"/>
    <p:sldId id="322" r:id="rId13"/>
    <p:sldId id="323" r:id="rId14"/>
    <p:sldId id="267" r:id="rId15"/>
    <p:sldId id="324" r:id="rId16"/>
    <p:sldId id="325" r:id="rId17"/>
    <p:sldId id="326" r:id="rId18"/>
    <p:sldId id="327" r:id="rId19"/>
    <p:sldId id="272" r:id="rId20"/>
    <p:sldId id="273" r:id="rId21"/>
  </p:sldIdLst>
  <p:sldSz cx="9144000" cy="5143500" type="screen16x9"/>
  <p:notesSz cx="6858000" cy="9144000"/>
  <p:embeddedFontLst>
    <p:embeddedFont>
      <p:font typeface="Anaheim" panose="020B0604020202020204" charset="0"/>
      <p:regular r:id="rId23"/>
    </p:embeddedFont>
    <p:embeddedFont>
      <p:font typeface="Aref Ruqaa" panose="02000503000000000000" pitchFamily="2" charset="-78"/>
      <p:regular r:id="rId24"/>
      <p:bold r:id="rId25"/>
    </p:embeddedFont>
    <p:embeddedFont>
      <p:font typeface="Calibri" panose="020F0502020204030204" pitchFamily="34" charset="0"/>
      <p:regular r:id="rId26"/>
      <p:bold r:id="rId27"/>
      <p:italic r:id="rId28"/>
      <p:boldItalic r:id="rId29"/>
    </p:embeddedFont>
    <p:embeddedFont>
      <p:font typeface="Nunito"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D79ED5-FB70-464F-A4F9-653AF1F8D2C7}">
  <a:tblStyle styleId="{A3D79ED5-FB70-464F-A4F9-653AF1F8D2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68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367cc8b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367cc8b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6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8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7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4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1ec488bb4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11ec488bb4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82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388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74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691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11ec488bb4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11ec488bb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11ec488bb4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11ec488bb4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11ec488bb4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11ec488bb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03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44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22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51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11ec488bb4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11ec488bb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31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11ec488bb4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11ec488bb4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36300" y="139550"/>
            <a:ext cx="8810700" cy="4880400"/>
            <a:chOff x="136300" y="139550"/>
            <a:chExt cx="8810700" cy="4880400"/>
          </a:xfrm>
        </p:grpSpPr>
        <p:sp>
          <p:nvSpPr>
            <p:cNvPr id="10" name="Google Shape;10;p2"/>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713225" y="1199375"/>
            <a:ext cx="5253300" cy="22095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atin typeface="Aref Ruqaa"/>
                <a:ea typeface="Aref Ruqaa"/>
                <a:cs typeface="Aref Ruqaa"/>
                <a:sym typeface="Aref Ruqa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13225" y="3672025"/>
            <a:ext cx="3930000" cy="47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4" name="Google Shape;14;p2"/>
          <p:cNvPicPr preferRelativeResize="0"/>
          <p:nvPr/>
        </p:nvPicPr>
        <p:blipFill rotWithShape="1">
          <a:blip r:embed="rId3">
            <a:alphaModFix/>
          </a:blip>
          <a:srcRect l="357" r="347"/>
          <a:stretch/>
        </p:blipFill>
        <p:spPr>
          <a:xfrm>
            <a:off x="-107572" y="0"/>
            <a:ext cx="1258449" cy="902450"/>
          </a:xfrm>
          <a:prstGeom prst="rect">
            <a:avLst/>
          </a:prstGeom>
          <a:noFill/>
          <a:ln>
            <a:noFill/>
          </a:ln>
        </p:spPr>
      </p:pic>
      <p:pic>
        <p:nvPicPr>
          <p:cNvPr id="15" name="Google Shape;15;p2"/>
          <p:cNvPicPr preferRelativeResize="0"/>
          <p:nvPr/>
        </p:nvPicPr>
        <p:blipFill rotWithShape="1">
          <a:blip r:embed="rId3">
            <a:alphaModFix/>
          </a:blip>
          <a:srcRect l="347" r="357"/>
          <a:stretch/>
        </p:blipFill>
        <p:spPr>
          <a:xfrm rot="10800000" flipH="1">
            <a:off x="-25675" y="4353479"/>
            <a:ext cx="1094649" cy="784950"/>
          </a:xfrm>
          <a:prstGeom prst="rect">
            <a:avLst/>
          </a:prstGeom>
          <a:noFill/>
          <a:ln>
            <a:noFill/>
          </a:ln>
        </p:spPr>
      </p:pic>
      <p:pic>
        <p:nvPicPr>
          <p:cNvPr id="16" name="Google Shape;16;p2"/>
          <p:cNvPicPr preferRelativeResize="0"/>
          <p:nvPr/>
        </p:nvPicPr>
        <p:blipFill rotWithShape="1">
          <a:blip r:embed="rId4">
            <a:alphaModFix/>
          </a:blip>
          <a:srcRect t="670" b="680"/>
          <a:stretch/>
        </p:blipFill>
        <p:spPr>
          <a:xfrm rot="5905218">
            <a:off x="8379814" y="4287419"/>
            <a:ext cx="665172" cy="910663"/>
          </a:xfrm>
          <a:prstGeom prst="rect">
            <a:avLst/>
          </a:prstGeom>
          <a:noFill/>
          <a:ln>
            <a:noFill/>
          </a:ln>
        </p:spPr>
      </p:pic>
      <p:pic>
        <p:nvPicPr>
          <p:cNvPr id="17" name="Google Shape;17;p2"/>
          <p:cNvPicPr preferRelativeResize="0"/>
          <p:nvPr/>
        </p:nvPicPr>
        <p:blipFill>
          <a:blip r:embed="rId5">
            <a:alphaModFix/>
          </a:blip>
          <a:stretch>
            <a:fillRect/>
          </a:stretch>
        </p:blipFill>
        <p:spPr>
          <a:xfrm>
            <a:off x="5597625" y="1133850"/>
            <a:ext cx="4447150" cy="4447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CUSTOM_1_1_1">
    <p:spTree>
      <p:nvGrpSpPr>
        <p:cNvPr id="1" name="Shape 406"/>
        <p:cNvGrpSpPr/>
        <p:nvPr/>
      </p:nvGrpSpPr>
      <p:grpSpPr>
        <a:xfrm>
          <a:off x="0" y="0"/>
          <a:ext cx="0" cy="0"/>
          <a:chOff x="0" y="0"/>
          <a:chExt cx="0" cy="0"/>
        </a:xfrm>
      </p:grpSpPr>
      <p:pic>
        <p:nvPicPr>
          <p:cNvPr id="407" name="Google Shape;407;p40"/>
          <p:cNvPicPr preferRelativeResize="0"/>
          <p:nvPr/>
        </p:nvPicPr>
        <p:blipFill rotWithShape="1">
          <a:blip r:embed="rId2">
            <a:alphaModFix/>
          </a:blip>
          <a:srcRect l="357" r="347"/>
          <a:stretch/>
        </p:blipFill>
        <p:spPr>
          <a:xfrm rot="10800000" flipH="1">
            <a:off x="2" y="4172149"/>
            <a:ext cx="1344700" cy="964300"/>
          </a:xfrm>
          <a:prstGeom prst="rect">
            <a:avLst/>
          </a:prstGeom>
          <a:noFill/>
          <a:ln>
            <a:noFill/>
          </a:ln>
        </p:spPr>
      </p:pic>
      <p:pic>
        <p:nvPicPr>
          <p:cNvPr id="408" name="Google Shape;408;p40"/>
          <p:cNvPicPr preferRelativeResize="0"/>
          <p:nvPr/>
        </p:nvPicPr>
        <p:blipFill rotWithShape="1">
          <a:blip r:embed="rId2">
            <a:alphaModFix/>
          </a:blip>
          <a:srcRect l="357" r="347"/>
          <a:stretch/>
        </p:blipFill>
        <p:spPr>
          <a:xfrm rot="10800000">
            <a:off x="7799302" y="4172149"/>
            <a:ext cx="1344700" cy="964300"/>
          </a:xfrm>
          <a:prstGeom prst="rect">
            <a:avLst/>
          </a:prstGeom>
          <a:noFill/>
          <a:ln>
            <a:noFill/>
          </a:ln>
        </p:spPr>
      </p:pic>
      <p:grpSp>
        <p:nvGrpSpPr>
          <p:cNvPr id="409" name="Google Shape;409;p40"/>
          <p:cNvGrpSpPr/>
          <p:nvPr/>
        </p:nvGrpSpPr>
        <p:grpSpPr>
          <a:xfrm>
            <a:off x="136300" y="139550"/>
            <a:ext cx="8810700" cy="4880400"/>
            <a:chOff x="136300" y="139550"/>
            <a:chExt cx="8810700" cy="4880400"/>
          </a:xfrm>
        </p:grpSpPr>
        <p:sp>
          <p:nvSpPr>
            <p:cNvPr id="410" name="Google Shape;410;p40"/>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_1_2">
    <p:spTree>
      <p:nvGrpSpPr>
        <p:cNvPr id="1" name="Shape 412"/>
        <p:cNvGrpSpPr/>
        <p:nvPr/>
      </p:nvGrpSpPr>
      <p:grpSpPr>
        <a:xfrm>
          <a:off x="0" y="0"/>
          <a:ext cx="0" cy="0"/>
          <a:chOff x="0" y="0"/>
          <a:chExt cx="0" cy="0"/>
        </a:xfrm>
      </p:grpSpPr>
      <p:pic>
        <p:nvPicPr>
          <p:cNvPr id="413" name="Google Shape;413;p41"/>
          <p:cNvPicPr preferRelativeResize="0"/>
          <p:nvPr/>
        </p:nvPicPr>
        <p:blipFill>
          <a:blip r:embed="rId2">
            <a:alphaModFix/>
          </a:blip>
          <a:stretch>
            <a:fillRect/>
          </a:stretch>
        </p:blipFill>
        <p:spPr>
          <a:xfrm rot="-5400000">
            <a:off x="1880649" y="-115125"/>
            <a:ext cx="5642825" cy="5642825"/>
          </a:xfrm>
          <a:prstGeom prst="rect">
            <a:avLst/>
          </a:prstGeom>
          <a:noFill/>
          <a:ln>
            <a:noFill/>
          </a:ln>
        </p:spPr>
      </p:pic>
      <p:pic>
        <p:nvPicPr>
          <p:cNvPr id="414" name="Google Shape;414;p41"/>
          <p:cNvPicPr preferRelativeResize="0"/>
          <p:nvPr/>
        </p:nvPicPr>
        <p:blipFill rotWithShape="1">
          <a:blip r:embed="rId3">
            <a:alphaModFix/>
          </a:blip>
          <a:srcRect t="670" b="680"/>
          <a:stretch/>
        </p:blipFill>
        <p:spPr>
          <a:xfrm rot="-5905218" flipH="1">
            <a:off x="-295786" y="2449844"/>
            <a:ext cx="665172" cy="910663"/>
          </a:xfrm>
          <a:prstGeom prst="rect">
            <a:avLst/>
          </a:prstGeom>
          <a:noFill/>
          <a:ln>
            <a:noFill/>
          </a:ln>
        </p:spPr>
      </p:pic>
      <p:pic>
        <p:nvPicPr>
          <p:cNvPr id="415" name="Google Shape;415;p41"/>
          <p:cNvPicPr preferRelativeResize="0"/>
          <p:nvPr/>
        </p:nvPicPr>
        <p:blipFill rotWithShape="1">
          <a:blip r:embed="rId3">
            <a:alphaModFix/>
          </a:blip>
          <a:srcRect t="670" b="680"/>
          <a:stretch/>
        </p:blipFill>
        <p:spPr>
          <a:xfrm rot="5905218">
            <a:off x="8597314" y="2250956"/>
            <a:ext cx="665172" cy="910663"/>
          </a:xfrm>
          <a:prstGeom prst="rect">
            <a:avLst/>
          </a:prstGeom>
          <a:noFill/>
          <a:ln>
            <a:noFill/>
          </a:ln>
        </p:spPr>
      </p:pic>
      <p:grpSp>
        <p:nvGrpSpPr>
          <p:cNvPr id="416" name="Google Shape;416;p41"/>
          <p:cNvGrpSpPr/>
          <p:nvPr/>
        </p:nvGrpSpPr>
        <p:grpSpPr>
          <a:xfrm>
            <a:off x="136300" y="139550"/>
            <a:ext cx="8810700" cy="4880400"/>
            <a:chOff x="136300" y="139550"/>
            <a:chExt cx="8810700" cy="4880400"/>
          </a:xfrm>
        </p:grpSpPr>
        <p:sp>
          <p:nvSpPr>
            <p:cNvPr id="417" name="Google Shape;417;p41"/>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4439301" y="2334371"/>
            <a:ext cx="39915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5000"/>
              <a:buNone/>
              <a:defRPr sz="5000" b="1">
                <a:solidFill>
                  <a:schemeClr val="dk1"/>
                </a:solidFill>
              </a:defRPr>
            </a:lvl1pPr>
            <a:lvl2pPr lvl="1" algn="r" rtl="0">
              <a:lnSpc>
                <a:spcPct val="80000"/>
              </a:lnSpc>
              <a:spcBef>
                <a:spcPts val="0"/>
              </a:spcBef>
              <a:spcAft>
                <a:spcPts val="0"/>
              </a:spcAft>
              <a:buClr>
                <a:schemeClr val="accent4"/>
              </a:buClr>
              <a:buSzPts val="5000"/>
              <a:buNone/>
              <a:defRPr sz="5000">
                <a:solidFill>
                  <a:schemeClr val="accent4"/>
                </a:solidFill>
              </a:defRPr>
            </a:lvl2pPr>
            <a:lvl3pPr lvl="2" algn="r" rtl="0">
              <a:lnSpc>
                <a:spcPct val="80000"/>
              </a:lnSpc>
              <a:spcBef>
                <a:spcPts val="0"/>
              </a:spcBef>
              <a:spcAft>
                <a:spcPts val="0"/>
              </a:spcAft>
              <a:buClr>
                <a:schemeClr val="accent4"/>
              </a:buClr>
              <a:buSzPts val="5000"/>
              <a:buNone/>
              <a:defRPr sz="5000">
                <a:solidFill>
                  <a:schemeClr val="accent4"/>
                </a:solidFill>
              </a:defRPr>
            </a:lvl3pPr>
            <a:lvl4pPr lvl="3" algn="r" rtl="0">
              <a:lnSpc>
                <a:spcPct val="80000"/>
              </a:lnSpc>
              <a:spcBef>
                <a:spcPts val="0"/>
              </a:spcBef>
              <a:spcAft>
                <a:spcPts val="0"/>
              </a:spcAft>
              <a:buClr>
                <a:schemeClr val="accent4"/>
              </a:buClr>
              <a:buSzPts val="5000"/>
              <a:buNone/>
              <a:defRPr sz="5000">
                <a:solidFill>
                  <a:schemeClr val="accent4"/>
                </a:solidFill>
              </a:defRPr>
            </a:lvl4pPr>
            <a:lvl5pPr lvl="4" algn="r" rtl="0">
              <a:lnSpc>
                <a:spcPct val="80000"/>
              </a:lnSpc>
              <a:spcBef>
                <a:spcPts val="0"/>
              </a:spcBef>
              <a:spcAft>
                <a:spcPts val="0"/>
              </a:spcAft>
              <a:buClr>
                <a:schemeClr val="accent4"/>
              </a:buClr>
              <a:buSzPts val="5000"/>
              <a:buNone/>
              <a:defRPr sz="5000">
                <a:solidFill>
                  <a:schemeClr val="accent4"/>
                </a:solidFill>
              </a:defRPr>
            </a:lvl5pPr>
            <a:lvl6pPr lvl="5" algn="r" rtl="0">
              <a:lnSpc>
                <a:spcPct val="80000"/>
              </a:lnSpc>
              <a:spcBef>
                <a:spcPts val="0"/>
              </a:spcBef>
              <a:spcAft>
                <a:spcPts val="0"/>
              </a:spcAft>
              <a:buClr>
                <a:schemeClr val="accent4"/>
              </a:buClr>
              <a:buSzPts val="5000"/>
              <a:buNone/>
              <a:defRPr sz="5000">
                <a:solidFill>
                  <a:schemeClr val="accent4"/>
                </a:solidFill>
              </a:defRPr>
            </a:lvl6pPr>
            <a:lvl7pPr lvl="6" algn="r" rtl="0">
              <a:lnSpc>
                <a:spcPct val="80000"/>
              </a:lnSpc>
              <a:spcBef>
                <a:spcPts val="0"/>
              </a:spcBef>
              <a:spcAft>
                <a:spcPts val="0"/>
              </a:spcAft>
              <a:buClr>
                <a:schemeClr val="accent4"/>
              </a:buClr>
              <a:buSzPts val="5000"/>
              <a:buNone/>
              <a:defRPr sz="5000">
                <a:solidFill>
                  <a:schemeClr val="accent4"/>
                </a:solidFill>
              </a:defRPr>
            </a:lvl7pPr>
            <a:lvl8pPr lvl="7" algn="r" rtl="0">
              <a:lnSpc>
                <a:spcPct val="80000"/>
              </a:lnSpc>
              <a:spcBef>
                <a:spcPts val="0"/>
              </a:spcBef>
              <a:spcAft>
                <a:spcPts val="0"/>
              </a:spcAft>
              <a:buClr>
                <a:schemeClr val="accent4"/>
              </a:buClr>
              <a:buSzPts val="5000"/>
              <a:buNone/>
              <a:defRPr sz="5000">
                <a:solidFill>
                  <a:schemeClr val="accent4"/>
                </a:solidFill>
              </a:defRPr>
            </a:lvl8pPr>
            <a:lvl9pPr lvl="8" algn="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20" name="Google Shape;20;p3"/>
          <p:cNvSpPr txBox="1">
            <a:spLocks noGrp="1"/>
          </p:cNvSpPr>
          <p:nvPr>
            <p:ph type="title" idx="2" hasCustomPrompt="1"/>
          </p:nvPr>
        </p:nvSpPr>
        <p:spPr>
          <a:xfrm>
            <a:off x="4420056" y="1183675"/>
            <a:ext cx="1204500" cy="1061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50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21" name="Google Shape;21;p3"/>
          <p:cNvSpPr txBox="1">
            <a:spLocks noGrp="1"/>
          </p:cNvSpPr>
          <p:nvPr>
            <p:ph type="subTitle" idx="1"/>
          </p:nvPr>
        </p:nvSpPr>
        <p:spPr>
          <a:xfrm>
            <a:off x="4439301" y="3229773"/>
            <a:ext cx="3991500" cy="700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200"/>
              <a:buNone/>
              <a:defRPr sz="16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grpSp>
        <p:nvGrpSpPr>
          <p:cNvPr id="22" name="Google Shape;22;p3"/>
          <p:cNvGrpSpPr/>
          <p:nvPr/>
        </p:nvGrpSpPr>
        <p:grpSpPr>
          <a:xfrm>
            <a:off x="136300" y="139550"/>
            <a:ext cx="8810700" cy="4880400"/>
            <a:chOff x="136300" y="139550"/>
            <a:chExt cx="8810700" cy="4880400"/>
          </a:xfrm>
        </p:grpSpPr>
        <p:sp>
          <p:nvSpPr>
            <p:cNvPr id="23" name="Google Shape;23;p3"/>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9"/>
        <p:cNvGrpSpPr/>
        <p:nvPr/>
      </p:nvGrpSpPr>
      <p:grpSpPr>
        <a:xfrm>
          <a:off x="0" y="0"/>
          <a:ext cx="0" cy="0"/>
          <a:chOff x="0" y="0"/>
          <a:chExt cx="0" cy="0"/>
        </a:xfrm>
      </p:grpSpPr>
      <p:pic>
        <p:nvPicPr>
          <p:cNvPr id="80" name="Google Shape;80;p9"/>
          <p:cNvPicPr preferRelativeResize="0"/>
          <p:nvPr/>
        </p:nvPicPr>
        <p:blipFill>
          <a:blip r:embed="rId2">
            <a:alphaModFix/>
          </a:blip>
          <a:stretch>
            <a:fillRect/>
          </a:stretch>
        </p:blipFill>
        <p:spPr>
          <a:xfrm rot="-6727200">
            <a:off x="3957362" y="-192587"/>
            <a:ext cx="5642825" cy="5642825"/>
          </a:xfrm>
          <a:prstGeom prst="rect">
            <a:avLst/>
          </a:prstGeom>
          <a:noFill/>
          <a:ln>
            <a:noFill/>
          </a:ln>
        </p:spPr>
      </p:pic>
      <p:grpSp>
        <p:nvGrpSpPr>
          <p:cNvPr id="81" name="Google Shape;81;p9"/>
          <p:cNvGrpSpPr/>
          <p:nvPr/>
        </p:nvGrpSpPr>
        <p:grpSpPr>
          <a:xfrm>
            <a:off x="136300" y="139550"/>
            <a:ext cx="8810700" cy="4880400"/>
            <a:chOff x="136300" y="139550"/>
            <a:chExt cx="8810700" cy="4880400"/>
          </a:xfrm>
        </p:grpSpPr>
        <p:sp>
          <p:nvSpPr>
            <p:cNvPr id="82" name="Google Shape;82;p9"/>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9"/>
          <p:cNvSpPr txBox="1">
            <a:spLocks noGrp="1"/>
          </p:cNvSpPr>
          <p:nvPr>
            <p:ph type="title"/>
          </p:nvPr>
        </p:nvSpPr>
        <p:spPr>
          <a:xfrm>
            <a:off x="713225" y="1171429"/>
            <a:ext cx="4045200" cy="19275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3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713225" y="3098925"/>
            <a:ext cx="4045200" cy="9873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86" name="Google Shape;86;p9"/>
          <p:cNvPicPr preferRelativeResize="0"/>
          <p:nvPr/>
        </p:nvPicPr>
        <p:blipFill rotWithShape="1">
          <a:blip r:embed="rId3">
            <a:alphaModFix/>
          </a:blip>
          <a:srcRect t="670" b="680"/>
          <a:stretch/>
        </p:blipFill>
        <p:spPr>
          <a:xfrm rot="5905218">
            <a:off x="8597314" y="2173494"/>
            <a:ext cx="665172" cy="910663"/>
          </a:xfrm>
          <a:prstGeom prst="rect">
            <a:avLst/>
          </a:prstGeom>
          <a:noFill/>
          <a:ln>
            <a:noFill/>
          </a:ln>
        </p:spPr>
      </p:pic>
      <p:pic>
        <p:nvPicPr>
          <p:cNvPr id="87" name="Google Shape;87;p9"/>
          <p:cNvPicPr preferRelativeResize="0"/>
          <p:nvPr/>
        </p:nvPicPr>
        <p:blipFill rotWithShape="1">
          <a:blip r:embed="rId3">
            <a:alphaModFix/>
          </a:blip>
          <a:srcRect t="670" b="680"/>
          <a:stretch/>
        </p:blipFill>
        <p:spPr>
          <a:xfrm rot="-5905218" flipH="1">
            <a:off x="166539" y="4233294"/>
            <a:ext cx="665172" cy="910663"/>
          </a:xfrm>
          <a:prstGeom prst="rect">
            <a:avLst/>
          </a:prstGeom>
          <a:noFill/>
          <a:ln>
            <a:noFill/>
          </a:ln>
        </p:spPr>
      </p:pic>
      <p:pic>
        <p:nvPicPr>
          <p:cNvPr id="88" name="Google Shape;88;p9"/>
          <p:cNvPicPr preferRelativeResize="0"/>
          <p:nvPr/>
        </p:nvPicPr>
        <p:blipFill rotWithShape="1">
          <a:blip r:embed="rId3">
            <a:alphaModFix/>
          </a:blip>
          <a:srcRect t="670" b="680"/>
          <a:stretch/>
        </p:blipFill>
        <p:spPr>
          <a:xfrm rot="-4894782">
            <a:off x="209589" y="-59656"/>
            <a:ext cx="665172" cy="9106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742825" y="744350"/>
            <a:ext cx="3756900" cy="12132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a:latin typeface="Aref Ruqaa"/>
                <a:ea typeface="Aref Ruqaa"/>
                <a:cs typeface="Aref Ruqaa"/>
                <a:sym typeface="Aref Ruqaa"/>
              </a:defRPr>
            </a:lvl1pPr>
          </a:lstStyle>
          <a:p>
            <a:endParaRPr/>
          </a:p>
        </p:txBody>
      </p:sp>
      <p:grpSp>
        <p:nvGrpSpPr>
          <p:cNvPr id="91" name="Google Shape;91;p10"/>
          <p:cNvGrpSpPr/>
          <p:nvPr/>
        </p:nvGrpSpPr>
        <p:grpSpPr>
          <a:xfrm>
            <a:off x="136300" y="139550"/>
            <a:ext cx="8810700" cy="4880400"/>
            <a:chOff x="136300" y="139550"/>
            <a:chExt cx="8810700" cy="4880400"/>
          </a:xfrm>
        </p:grpSpPr>
        <p:sp>
          <p:nvSpPr>
            <p:cNvPr id="92" name="Google Shape;92;p10"/>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grpSp>
        <p:nvGrpSpPr>
          <p:cNvPr id="95" name="Google Shape;95;p11"/>
          <p:cNvGrpSpPr/>
          <p:nvPr/>
        </p:nvGrpSpPr>
        <p:grpSpPr>
          <a:xfrm>
            <a:off x="136300" y="139550"/>
            <a:ext cx="8810700" cy="4880400"/>
            <a:chOff x="136300" y="139550"/>
            <a:chExt cx="8810700" cy="4880400"/>
          </a:xfrm>
        </p:grpSpPr>
        <p:sp>
          <p:nvSpPr>
            <p:cNvPr id="96" name="Google Shape;96;p11"/>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1"/>
          <p:cNvPicPr preferRelativeResize="0"/>
          <p:nvPr/>
        </p:nvPicPr>
        <p:blipFill>
          <a:blip r:embed="rId2">
            <a:alphaModFix/>
          </a:blip>
          <a:stretch>
            <a:fillRect/>
          </a:stretch>
        </p:blipFill>
        <p:spPr>
          <a:xfrm rot="10800000" flipH="1">
            <a:off x="1632675" y="-666175"/>
            <a:ext cx="5779900" cy="5779900"/>
          </a:xfrm>
          <a:prstGeom prst="rect">
            <a:avLst/>
          </a:prstGeom>
          <a:noFill/>
          <a:ln>
            <a:noFill/>
          </a:ln>
        </p:spPr>
      </p:pic>
      <p:sp>
        <p:nvSpPr>
          <p:cNvPr id="99" name="Google Shape;99;p11"/>
          <p:cNvSpPr txBox="1">
            <a:spLocks noGrp="1"/>
          </p:cNvSpPr>
          <p:nvPr>
            <p:ph type="title" hasCustomPrompt="1"/>
          </p:nvPr>
        </p:nvSpPr>
        <p:spPr>
          <a:xfrm>
            <a:off x="713225" y="1106125"/>
            <a:ext cx="77175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0" name="Google Shape;100;p11"/>
          <p:cNvSpPr txBox="1">
            <a:spLocks noGrp="1"/>
          </p:cNvSpPr>
          <p:nvPr>
            <p:ph type="body" idx="1"/>
          </p:nvPr>
        </p:nvSpPr>
        <p:spPr>
          <a:xfrm>
            <a:off x="713225" y="3069625"/>
            <a:ext cx="7717500" cy="5973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pic>
        <p:nvPicPr>
          <p:cNvPr id="101" name="Google Shape;101;p11"/>
          <p:cNvPicPr preferRelativeResize="0"/>
          <p:nvPr/>
        </p:nvPicPr>
        <p:blipFill rotWithShape="1">
          <a:blip r:embed="rId3">
            <a:alphaModFix/>
          </a:blip>
          <a:srcRect t="670" b="680"/>
          <a:stretch/>
        </p:blipFill>
        <p:spPr>
          <a:xfrm rot="-5905218" flipH="1">
            <a:off x="117464" y="1994169"/>
            <a:ext cx="665172" cy="910663"/>
          </a:xfrm>
          <a:prstGeom prst="rect">
            <a:avLst/>
          </a:prstGeom>
          <a:noFill/>
          <a:ln>
            <a:noFill/>
          </a:ln>
        </p:spPr>
      </p:pic>
      <p:pic>
        <p:nvPicPr>
          <p:cNvPr id="102" name="Google Shape;102;p11"/>
          <p:cNvPicPr preferRelativeResize="0"/>
          <p:nvPr/>
        </p:nvPicPr>
        <p:blipFill rotWithShape="1">
          <a:blip r:embed="rId3">
            <a:alphaModFix/>
          </a:blip>
          <a:srcRect t="670" b="680"/>
          <a:stretch/>
        </p:blipFill>
        <p:spPr>
          <a:xfrm rot="5905218">
            <a:off x="8483214" y="1994169"/>
            <a:ext cx="665172" cy="9106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0"/>
        <p:cNvGrpSpPr/>
        <p:nvPr/>
      </p:nvGrpSpPr>
      <p:grpSpPr>
        <a:xfrm>
          <a:off x="0" y="0"/>
          <a:ext cx="0" cy="0"/>
          <a:chOff x="0" y="0"/>
          <a:chExt cx="0" cy="0"/>
        </a:xfrm>
      </p:grpSpPr>
      <p:grpSp>
        <p:nvGrpSpPr>
          <p:cNvPr id="131" name="Google Shape;131;p14"/>
          <p:cNvGrpSpPr/>
          <p:nvPr/>
        </p:nvGrpSpPr>
        <p:grpSpPr>
          <a:xfrm>
            <a:off x="136300" y="139550"/>
            <a:ext cx="8810700" cy="4880400"/>
            <a:chOff x="136300" y="139550"/>
            <a:chExt cx="8810700" cy="4880400"/>
          </a:xfrm>
        </p:grpSpPr>
        <p:sp>
          <p:nvSpPr>
            <p:cNvPr id="132" name="Google Shape;132;p14"/>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4"/>
          <p:cNvSpPr txBox="1">
            <a:spLocks noGrp="1"/>
          </p:cNvSpPr>
          <p:nvPr>
            <p:ph type="ctrTitle"/>
          </p:nvPr>
        </p:nvSpPr>
        <p:spPr>
          <a:xfrm>
            <a:off x="713225" y="2349300"/>
            <a:ext cx="4646100" cy="8418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Clr>
                <a:schemeClr val="lt2"/>
              </a:buClr>
              <a:buSzPts val="5000"/>
              <a:buNone/>
              <a:defRPr sz="5000" b="1">
                <a:solidFill>
                  <a:schemeClr val="dk1"/>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35" name="Google Shape;135;p14"/>
          <p:cNvSpPr txBox="1">
            <a:spLocks noGrp="1"/>
          </p:cNvSpPr>
          <p:nvPr>
            <p:ph type="title" idx="2" hasCustomPrompt="1"/>
          </p:nvPr>
        </p:nvSpPr>
        <p:spPr>
          <a:xfrm>
            <a:off x="3862775" y="1183683"/>
            <a:ext cx="1496400" cy="1061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5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36" name="Google Shape;136;p14"/>
          <p:cNvSpPr txBox="1">
            <a:spLocks noGrp="1"/>
          </p:cNvSpPr>
          <p:nvPr>
            <p:ph type="subTitle" idx="1"/>
          </p:nvPr>
        </p:nvSpPr>
        <p:spPr>
          <a:xfrm>
            <a:off x="713225" y="3244700"/>
            <a:ext cx="4646100" cy="411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pic>
        <p:nvPicPr>
          <p:cNvPr id="137" name="Google Shape;137;p14"/>
          <p:cNvPicPr preferRelativeResize="0"/>
          <p:nvPr/>
        </p:nvPicPr>
        <p:blipFill>
          <a:blip r:embed="rId2">
            <a:alphaModFix/>
          </a:blip>
          <a:stretch>
            <a:fillRect/>
          </a:stretch>
        </p:blipFill>
        <p:spPr>
          <a:xfrm rot="5400000" flipH="1">
            <a:off x="4466999" y="-321500"/>
            <a:ext cx="5642825" cy="5642825"/>
          </a:xfrm>
          <a:prstGeom prst="rect">
            <a:avLst/>
          </a:prstGeom>
          <a:noFill/>
          <a:ln>
            <a:noFill/>
          </a:ln>
        </p:spPr>
      </p:pic>
      <p:pic>
        <p:nvPicPr>
          <p:cNvPr id="138" name="Google Shape;138;p14"/>
          <p:cNvPicPr preferRelativeResize="0"/>
          <p:nvPr/>
        </p:nvPicPr>
        <p:blipFill rotWithShape="1">
          <a:blip r:embed="rId3">
            <a:alphaModFix/>
          </a:blip>
          <a:srcRect l="357" r="347"/>
          <a:stretch/>
        </p:blipFill>
        <p:spPr>
          <a:xfrm>
            <a:off x="-25675" y="68250"/>
            <a:ext cx="1258449" cy="902450"/>
          </a:xfrm>
          <a:prstGeom prst="rect">
            <a:avLst/>
          </a:prstGeom>
          <a:noFill/>
          <a:ln>
            <a:noFill/>
          </a:ln>
        </p:spPr>
      </p:pic>
      <p:pic>
        <p:nvPicPr>
          <p:cNvPr id="139" name="Google Shape;139;p14"/>
          <p:cNvPicPr preferRelativeResize="0"/>
          <p:nvPr/>
        </p:nvPicPr>
        <p:blipFill>
          <a:blip r:embed="rId4">
            <a:alphaModFix/>
          </a:blip>
          <a:stretch>
            <a:fillRect/>
          </a:stretch>
        </p:blipFill>
        <p:spPr>
          <a:xfrm flipH="1">
            <a:off x="54672" y="4263825"/>
            <a:ext cx="837854" cy="841800"/>
          </a:xfrm>
          <a:prstGeom prst="rect">
            <a:avLst/>
          </a:prstGeom>
          <a:noFill/>
          <a:ln>
            <a:noFill/>
          </a:ln>
        </p:spPr>
      </p:pic>
      <p:pic>
        <p:nvPicPr>
          <p:cNvPr id="140" name="Google Shape;140;p14"/>
          <p:cNvPicPr preferRelativeResize="0"/>
          <p:nvPr/>
        </p:nvPicPr>
        <p:blipFill>
          <a:blip r:embed="rId5">
            <a:alphaModFix/>
          </a:blip>
          <a:stretch>
            <a:fillRect/>
          </a:stretch>
        </p:blipFill>
        <p:spPr>
          <a:xfrm rot="-5400000" flipH="1">
            <a:off x="8243773" y="-195202"/>
            <a:ext cx="660451" cy="902450"/>
          </a:xfrm>
          <a:prstGeom prst="rect">
            <a:avLst/>
          </a:prstGeom>
          <a:noFill/>
          <a:ln>
            <a:noFill/>
          </a:ln>
        </p:spPr>
      </p:pic>
      <p:pic>
        <p:nvPicPr>
          <p:cNvPr id="141" name="Google Shape;141;p14"/>
          <p:cNvPicPr preferRelativeResize="0"/>
          <p:nvPr/>
        </p:nvPicPr>
        <p:blipFill rotWithShape="1">
          <a:blip r:embed="rId3">
            <a:alphaModFix/>
          </a:blip>
          <a:srcRect l="347" r="357"/>
          <a:stretch/>
        </p:blipFill>
        <p:spPr>
          <a:xfrm rot="10800000">
            <a:off x="8122778" y="4353479"/>
            <a:ext cx="1094649" cy="784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42"/>
        <p:cNvGrpSpPr/>
        <p:nvPr/>
      </p:nvGrpSpPr>
      <p:grpSpPr>
        <a:xfrm>
          <a:off x="0" y="0"/>
          <a:ext cx="0" cy="0"/>
          <a:chOff x="0" y="0"/>
          <a:chExt cx="0" cy="0"/>
        </a:xfrm>
      </p:grpSpPr>
      <p:grpSp>
        <p:nvGrpSpPr>
          <p:cNvPr id="143" name="Google Shape;143;p15"/>
          <p:cNvGrpSpPr/>
          <p:nvPr/>
        </p:nvGrpSpPr>
        <p:grpSpPr>
          <a:xfrm>
            <a:off x="136300" y="139550"/>
            <a:ext cx="8810700" cy="4880400"/>
            <a:chOff x="136300" y="139550"/>
            <a:chExt cx="8810700" cy="4880400"/>
          </a:xfrm>
        </p:grpSpPr>
        <p:sp>
          <p:nvSpPr>
            <p:cNvPr id="144" name="Google Shape;144;p15"/>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5"/>
          <p:cNvSpPr txBox="1">
            <a:spLocks noGrp="1"/>
          </p:cNvSpPr>
          <p:nvPr>
            <p:ph type="ctrTitle"/>
          </p:nvPr>
        </p:nvSpPr>
        <p:spPr>
          <a:xfrm>
            <a:off x="1310550" y="2331475"/>
            <a:ext cx="4236900" cy="841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5000"/>
              <a:buNone/>
              <a:defRPr sz="5000" b="1">
                <a:solidFill>
                  <a:schemeClr val="dk1"/>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47" name="Google Shape;147;p15"/>
          <p:cNvSpPr txBox="1">
            <a:spLocks noGrp="1"/>
          </p:cNvSpPr>
          <p:nvPr>
            <p:ph type="title" idx="2" hasCustomPrompt="1"/>
          </p:nvPr>
        </p:nvSpPr>
        <p:spPr>
          <a:xfrm>
            <a:off x="2638500" y="1183683"/>
            <a:ext cx="1581000" cy="1061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5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48" name="Google Shape;148;p15"/>
          <p:cNvSpPr txBox="1">
            <a:spLocks noGrp="1"/>
          </p:cNvSpPr>
          <p:nvPr>
            <p:ph type="subTitle" idx="1"/>
          </p:nvPr>
        </p:nvSpPr>
        <p:spPr>
          <a:xfrm>
            <a:off x="1310525" y="3226875"/>
            <a:ext cx="4236900" cy="700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pic>
        <p:nvPicPr>
          <p:cNvPr id="149" name="Google Shape;149;p15"/>
          <p:cNvPicPr preferRelativeResize="0"/>
          <p:nvPr/>
        </p:nvPicPr>
        <p:blipFill>
          <a:blip r:embed="rId2">
            <a:alphaModFix/>
          </a:blip>
          <a:stretch>
            <a:fillRect/>
          </a:stretch>
        </p:blipFill>
        <p:spPr>
          <a:xfrm rot="-6727200">
            <a:off x="4789212" y="-494187"/>
            <a:ext cx="5642825" cy="5642825"/>
          </a:xfrm>
          <a:prstGeom prst="rect">
            <a:avLst/>
          </a:prstGeom>
          <a:noFill/>
          <a:ln>
            <a:noFill/>
          </a:ln>
        </p:spPr>
      </p:pic>
      <p:pic>
        <p:nvPicPr>
          <p:cNvPr id="150" name="Google Shape;150;p15"/>
          <p:cNvPicPr preferRelativeResize="0"/>
          <p:nvPr/>
        </p:nvPicPr>
        <p:blipFill rotWithShape="1">
          <a:blip r:embed="rId3">
            <a:alphaModFix/>
          </a:blip>
          <a:srcRect l="357" r="347"/>
          <a:stretch/>
        </p:blipFill>
        <p:spPr>
          <a:xfrm>
            <a:off x="39125" y="-76050"/>
            <a:ext cx="1258449" cy="902450"/>
          </a:xfrm>
          <a:prstGeom prst="rect">
            <a:avLst/>
          </a:prstGeom>
          <a:noFill/>
          <a:ln>
            <a:noFill/>
          </a:ln>
        </p:spPr>
      </p:pic>
      <p:pic>
        <p:nvPicPr>
          <p:cNvPr id="151" name="Google Shape;151;p15"/>
          <p:cNvPicPr preferRelativeResize="0"/>
          <p:nvPr/>
        </p:nvPicPr>
        <p:blipFill rotWithShape="1">
          <a:blip r:embed="rId3">
            <a:alphaModFix/>
          </a:blip>
          <a:srcRect l="347" r="357"/>
          <a:stretch/>
        </p:blipFill>
        <p:spPr>
          <a:xfrm rot="10800000" flipH="1">
            <a:off x="202925" y="4353479"/>
            <a:ext cx="1094649" cy="784950"/>
          </a:xfrm>
          <a:prstGeom prst="rect">
            <a:avLst/>
          </a:prstGeom>
          <a:noFill/>
          <a:ln>
            <a:noFill/>
          </a:ln>
        </p:spPr>
      </p:pic>
      <p:pic>
        <p:nvPicPr>
          <p:cNvPr id="152" name="Google Shape;152;p15"/>
          <p:cNvPicPr preferRelativeResize="0"/>
          <p:nvPr/>
        </p:nvPicPr>
        <p:blipFill rotWithShape="1">
          <a:blip r:embed="rId4">
            <a:alphaModFix/>
          </a:blip>
          <a:srcRect t="670" b="680"/>
          <a:stretch/>
        </p:blipFill>
        <p:spPr>
          <a:xfrm rot="4894782" flipH="1">
            <a:off x="8409839" y="-24606"/>
            <a:ext cx="665172" cy="910663"/>
          </a:xfrm>
          <a:prstGeom prst="rect">
            <a:avLst/>
          </a:prstGeom>
          <a:noFill/>
          <a:ln>
            <a:noFill/>
          </a:ln>
        </p:spPr>
      </p:pic>
      <p:pic>
        <p:nvPicPr>
          <p:cNvPr id="153" name="Google Shape;153;p15"/>
          <p:cNvPicPr preferRelativeResize="0"/>
          <p:nvPr/>
        </p:nvPicPr>
        <p:blipFill rotWithShape="1">
          <a:blip r:embed="rId4">
            <a:alphaModFix/>
          </a:blip>
          <a:srcRect t="670" b="680"/>
          <a:stretch/>
        </p:blipFill>
        <p:spPr>
          <a:xfrm rot="5905218">
            <a:off x="8554814" y="4363644"/>
            <a:ext cx="665172" cy="9106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2_1">
    <p:spTree>
      <p:nvGrpSpPr>
        <p:cNvPr id="1" name="Shape 348"/>
        <p:cNvGrpSpPr/>
        <p:nvPr/>
      </p:nvGrpSpPr>
      <p:grpSpPr>
        <a:xfrm>
          <a:off x="0" y="0"/>
          <a:ext cx="0" cy="0"/>
          <a:chOff x="0" y="0"/>
          <a:chExt cx="0" cy="0"/>
        </a:xfrm>
      </p:grpSpPr>
      <p:grpSp>
        <p:nvGrpSpPr>
          <p:cNvPr id="349" name="Google Shape;349;p34"/>
          <p:cNvGrpSpPr/>
          <p:nvPr/>
        </p:nvGrpSpPr>
        <p:grpSpPr>
          <a:xfrm>
            <a:off x="136300" y="139550"/>
            <a:ext cx="8810700" cy="4880400"/>
            <a:chOff x="136300" y="139550"/>
            <a:chExt cx="8810700" cy="4880400"/>
          </a:xfrm>
        </p:grpSpPr>
        <p:sp>
          <p:nvSpPr>
            <p:cNvPr id="350" name="Google Shape;350;p34"/>
            <p:cNvSpPr/>
            <p:nvPr/>
          </p:nvSpPr>
          <p:spPr>
            <a:xfrm flipH="1">
              <a:off x="136300" y="139550"/>
              <a:ext cx="8810700" cy="488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flipH="1">
              <a:off x="188200" y="197150"/>
              <a:ext cx="8706900" cy="476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4"/>
          <p:cNvSpPr txBox="1">
            <a:spLocks noGrp="1"/>
          </p:cNvSpPr>
          <p:nvPr>
            <p:ph type="subTitle" idx="1"/>
          </p:nvPr>
        </p:nvSpPr>
        <p:spPr>
          <a:xfrm>
            <a:off x="713225" y="2978289"/>
            <a:ext cx="3712800" cy="964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34"/>
          <p:cNvSpPr txBox="1">
            <a:spLocks noGrp="1"/>
          </p:cNvSpPr>
          <p:nvPr>
            <p:ph type="title"/>
          </p:nvPr>
        </p:nvSpPr>
        <p:spPr>
          <a:xfrm>
            <a:off x="713294" y="1825613"/>
            <a:ext cx="3712800" cy="129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4000"/>
              <a:buNone/>
              <a:defRPr sz="3600"/>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a:endParaRPr/>
          </a:p>
        </p:txBody>
      </p:sp>
      <p:pic>
        <p:nvPicPr>
          <p:cNvPr id="354" name="Google Shape;354;p34"/>
          <p:cNvPicPr preferRelativeResize="0"/>
          <p:nvPr/>
        </p:nvPicPr>
        <p:blipFill rotWithShape="1">
          <a:blip r:embed="rId2">
            <a:alphaModFix/>
          </a:blip>
          <a:srcRect t="670" b="680"/>
          <a:stretch/>
        </p:blipFill>
        <p:spPr>
          <a:xfrm rot="-5905218" flipH="1">
            <a:off x="-173536" y="2173494"/>
            <a:ext cx="665172" cy="910663"/>
          </a:xfrm>
          <a:prstGeom prst="rect">
            <a:avLst/>
          </a:prstGeom>
          <a:noFill/>
          <a:ln>
            <a:noFill/>
          </a:ln>
        </p:spPr>
      </p:pic>
      <p:pic>
        <p:nvPicPr>
          <p:cNvPr id="355" name="Google Shape;355;p34"/>
          <p:cNvPicPr preferRelativeResize="0"/>
          <p:nvPr/>
        </p:nvPicPr>
        <p:blipFill rotWithShape="1">
          <a:blip r:embed="rId3">
            <a:alphaModFix/>
          </a:blip>
          <a:srcRect l="357" r="347"/>
          <a:stretch/>
        </p:blipFill>
        <p:spPr>
          <a:xfrm rot="10800000">
            <a:off x="3899652" y="4293324"/>
            <a:ext cx="1344700" cy="964300"/>
          </a:xfrm>
          <a:prstGeom prst="rect">
            <a:avLst/>
          </a:prstGeom>
          <a:noFill/>
          <a:ln>
            <a:noFill/>
          </a:ln>
        </p:spPr>
      </p:pic>
      <p:pic>
        <p:nvPicPr>
          <p:cNvPr id="356" name="Google Shape;356;p34"/>
          <p:cNvPicPr preferRelativeResize="0"/>
          <p:nvPr/>
        </p:nvPicPr>
        <p:blipFill rotWithShape="1">
          <a:blip r:embed="rId3">
            <a:alphaModFix/>
          </a:blip>
          <a:srcRect l="357" r="347"/>
          <a:stretch/>
        </p:blipFill>
        <p:spPr>
          <a:xfrm>
            <a:off x="3899639" y="-81526"/>
            <a:ext cx="1344700" cy="964301"/>
          </a:xfrm>
          <a:prstGeom prst="rect">
            <a:avLst/>
          </a:prstGeom>
          <a:noFill/>
          <a:ln>
            <a:noFill/>
          </a:ln>
        </p:spPr>
      </p:pic>
      <p:pic>
        <p:nvPicPr>
          <p:cNvPr id="357" name="Google Shape;357;p34"/>
          <p:cNvPicPr preferRelativeResize="0"/>
          <p:nvPr/>
        </p:nvPicPr>
        <p:blipFill>
          <a:blip r:embed="rId4">
            <a:alphaModFix/>
          </a:blip>
          <a:stretch>
            <a:fillRect/>
          </a:stretch>
        </p:blipFill>
        <p:spPr>
          <a:xfrm rot="10800000" flipH="1">
            <a:off x="4280050" y="0"/>
            <a:ext cx="5037525" cy="50375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Aref Ruqaa"/>
              <a:buNone/>
              <a:defRPr sz="3000">
                <a:solidFill>
                  <a:schemeClr val="dk2"/>
                </a:solidFill>
                <a:latin typeface="Aref Ruqaa"/>
                <a:ea typeface="Aref Ruqaa"/>
                <a:cs typeface="Aref Ruqaa"/>
                <a:sym typeface="Aref Ruqaa"/>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 id="2147483660" r:id="rId7"/>
    <p:sldLayoutId id="2147483661" r:id="rId8"/>
    <p:sldLayoutId id="2147483680"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biografiacortade.com/plat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pressbooks.buffscreate.net/revolution/chapter/the-revolutionary-theory-of-karl-mar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tbpd.wordpress.com/2009/08/28/%C2%BFcomo-leer-a-kant-mal-cortesia-de-alasdair-macintyr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ciudadanosliberales.eu/el-contrato-social-o-principios-de-derecho-politico-por-jean-jacques-rousse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laventanaciudadana.cl/pensamientos-de-john-lock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es.wikipedia.org/wiki/Immanuel_Ka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8"/>
        <p:cNvGrpSpPr/>
        <p:nvPr/>
      </p:nvGrpSpPr>
      <p:grpSpPr>
        <a:xfrm>
          <a:off x="0" y="0"/>
          <a:ext cx="0" cy="0"/>
          <a:chOff x="0" y="0"/>
          <a:chExt cx="0" cy="0"/>
        </a:xfrm>
      </p:grpSpPr>
      <p:pic>
        <p:nvPicPr>
          <p:cNvPr id="430" name="Google Shape;430;p45"/>
          <p:cNvPicPr preferRelativeResize="0"/>
          <p:nvPr/>
        </p:nvPicPr>
        <p:blipFill>
          <a:blip r:embed="rId4">
            <a:alphaModFix/>
          </a:blip>
          <a:stretch>
            <a:fillRect/>
          </a:stretch>
        </p:blipFill>
        <p:spPr>
          <a:xfrm>
            <a:off x="7469776" y="336213"/>
            <a:ext cx="1028650" cy="1056072"/>
          </a:xfrm>
          <a:prstGeom prst="rect">
            <a:avLst/>
          </a:prstGeom>
          <a:noFill/>
          <a:ln>
            <a:noFill/>
          </a:ln>
        </p:spPr>
      </p:pic>
      <p:pic>
        <p:nvPicPr>
          <p:cNvPr id="431" name="Google Shape;431;p45"/>
          <p:cNvPicPr preferRelativeResize="0"/>
          <p:nvPr/>
        </p:nvPicPr>
        <p:blipFill rotWithShape="1">
          <a:blip r:embed="rId5">
            <a:alphaModFix/>
          </a:blip>
          <a:srcRect t="79" b="79"/>
          <a:stretch/>
        </p:blipFill>
        <p:spPr>
          <a:xfrm>
            <a:off x="6349500" y="2567675"/>
            <a:ext cx="2169750" cy="1279375"/>
          </a:xfrm>
          <a:prstGeom prst="rect">
            <a:avLst/>
          </a:prstGeom>
          <a:noFill/>
          <a:ln>
            <a:noFill/>
          </a:ln>
        </p:spPr>
      </p:pic>
      <p:sp>
        <p:nvSpPr>
          <p:cNvPr id="432" name="Google Shape;432;p45"/>
          <p:cNvSpPr txBox="1">
            <a:spLocks noGrp="1"/>
          </p:cNvSpPr>
          <p:nvPr>
            <p:ph type="ctrTitle"/>
          </p:nvPr>
        </p:nvSpPr>
        <p:spPr>
          <a:xfrm>
            <a:off x="786063" y="997862"/>
            <a:ext cx="5563437" cy="22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783F04"/>
                </a:solidFill>
              </a:rPr>
              <a:t> </a:t>
            </a:r>
            <a:br>
              <a:rPr lang="en" sz="4800" b="1" dirty="0">
                <a:solidFill>
                  <a:schemeClr val="dk1"/>
                </a:solidFill>
              </a:rPr>
            </a:br>
            <a:r>
              <a:rPr lang="en" sz="4600" b="1" dirty="0">
                <a:solidFill>
                  <a:schemeClr val="bg2"/>
                </a:solidFill>
              </a:rPr>
              <a:t>Educación para formar individuos, </a:t>
            </a:r>
            <a:r>
              <a:rPr lang="en" sz="4600" b="1" dirty="0">
                <a:solidFill>
                  <a:schemeClr val="dk1"/>
                </a:solidFill>
              </a:rPr>
              <a:t>o educación para formar comunidad</a:t>
            </a:r>
            <a:endParaRPr sz="4600" b="1" dirty="0">
              <a:solidFill>
                <a:schemeClr val="dk1"/>
              </a:solidFill>
            </a:endParaRPr>
          </a:p>
        </p:txBody>
      </p:sp>
      <p:sp>
        <p:nvSpPr>
          <p:cNvPr id="433" name="Google Shape;433;p45"/>
          <p:cNvSpPr txBox="1"/>
          <p:nvPr/>
        </p:nvSpPr>
        <p:spPr>
          <a:xfrm>
            <a:off x="7661960" y="650303"/>
            <a:ext cx="892200" cy="40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rgbClr val="C24445"/>
                </a:solidFill>
                <a:latin typeface="Aref Ruqaa"/>
                <a:ea typeface="Aref Ruqaa"/>
                <a:cs typeface="Aref Ruqaa"/>
                <a:sym typeface="Aref Ruqaa"/>
              </a:rPr>
              <a:t>2° A</a:t>
            </a:r>
            <a:endParaRPr sz="1800" b="1" dirty="0">
              <a:solidFill>
                <a:srgbClr val="C24445"/>
              </a:solidFill>
              <a:latin typeface="Aref Ruqaa"/>
              <a:ea typeface="Aref Ruqaa"/>
              <a:cs typeface="Aref Ruqaa"/>
              <a:sym typeface="Aref Ruqaa"/>
            </a:endParaRPr>
          </a:p>
        </p:txBody>
      </p:sp>
      <p:pic>
        <p:nvPicPr>
          <p:cNvPr id="435" name="Google Shape;435;p45"/>
          <p:cNvPicPr preferRelativeResize="0"/>
          <p:nvPr/>
        </p:nvPicPr>
        <p:blipFill rotWithShape="1">
          <a:blip r:embed="rId6">
            <a:alphaModFix/>
          </a:blip>
          <a:srcRect t="475" b="475"/>
          <a:stretch/>
        </p:blipFill>
        <p:spPr>
          <a:xfrm rot="1286753">
            <a:off x="6690314" y="1379339"/>
            <a:ext cx="481498" cy="15876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804412" y="358646"/>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Platón</a:t>
            </a:r>
            <a:endParaRPr b="1" dirty="0">
              <a:solidFill>
                <a:schemeClr val="dk1"/>
              </a:solidFill>
            </a:endParaRPr>
          </a:p>
        </p:txBody>
      </p:sp>
      <p:sp>
        <p:nvSpPr>
          <p:cNvPr id="640" name="Google Shape;640;p60"/>
          <p:cNvSpPr txBox="1">
            <a:spLocks noGrp="1"/>
          </p:cNvSpPr>
          <p:nvPr>
            <p:ph type="subTitle" idx="1"/>
          </p:nvPr>
        </p:nvSpPr>
        <p:spPr>
          <a:xfrm>
            <a:off x="301249" y="1057275"/>
            <a:ext cx="5812879" cy="3713964"/>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MX" sz="1600" dirty="0">
                <a:latin typeface="Nunito" pitchFamily="2" charset="0"/>
              </a:rPr>
              <a:t>Proponía un Estado ideal en el que guardianes y Reyes-filósofos, como clases dirigentes que eran, se sometieran bajo un régimen en el que todos los bienes materiales que poseyeran, mujeres e hijos, fueran del Estado en una propiedad colectiva.</a:t>
            </a:r>
          </a:p>
          <a:p>
            <a:pPr algn="just">
              <a:lnSpc>
                <a:spcPct val="107000"/>
              </a:lnSpc>
              <a:spcAft>
                <a:spcPts val="800"/>
              </a:spcAft>
            </a:pPr>
            <a:r>
              <a:rPr lang="es-MX" sz="1600" dirty="0">
                <a:latin typeface="Nunito" pitchFamily="2" charset="0"/>
              </a:rPr>
              <a:t>No deben tener absolutamente nada que ver con actividades lucrativas</a:t>
            </a:r>
          </a:p>
          <a:p>
            <a:pPr algn="just">
              <a:lnSpc>
                <a:spcPct val="107000"/>
              </a:lnSpc>
              <a:spcAft>
                <a:spcPts val="800"/>
              </a:spcAft>
            </a:pPr>
            <a:r>
              <a:rPr lang="es-MX" sz="1600" dirty="0">
                <a:latin typeface="Nunito" pitchFamily="2" charset="0"/>
              </a:rPr>
              <a:t>Se refiere a la propuesta política que defiende en su obra "República“.</a:t>
            </a:r>
          </a:p>
          <a:p>
            <a:pPr algn="just">
              <a:lnSpc>
                <a:spcPct val="107000"/>
              </a:lnSpc>
              <a:spcAft>
                <a:spcPts val="800"/>
              </a:spcAft>
            </a:pPr>
            <a:r>
              <a:rPr lang="es-MX" sz="1600" dirty="0">
                <a:latin typeface="Nunito" pitchFamily="2" charset="0"/>
              </a:rPr>
              <a:t>Enfatiza en que las clases gobernantes no deben poseer propiedad privada.</a:t>
            </a:r>
          </a:p>
          <a:p>
            <a:pPr algn="just">
              <a:lnSpc>
                <a:spcPct val="107000"/>
              </a:lnSpc>
              <a:spcAft>
                <a:spcPts val="800"/>
              </a:spcAft>
            </a:pPr>
            <a:endParaRPr dirty="0"/>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5844" r="5844"/>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257280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516296" y="112295"/>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Platón</a:t>
            </a:r>
            <a:endParaRPr b="1" dirty="0">
              <a:solidFill>
                <a:schemeClr val="dk1"/>
              </a:solidFill>
            </a:endParaRPr>
          </a:p>
        </p:txBody>
      </p:sp>
      <p:sp>
        <p:nvSpPr>
          <p:cNvPr id="640" name="Google Shape;640;p60"/>
          <p:cNvSpPr txBox="1">
            <a:spLocks noGrp="1"/>
          </p:cNvSpPr>
          <p:nvPr>
            <p:ph type="subTitle" idx="1"/>
          </p:nvPr>
        </p:nvSpPr>
        <p:spPr>
          <a:xfrm>
            <a:off x="409109" y="1003429"/>
            <a:ext cx="8325782" cy="3899369"/>
          </a:xfrm>
          <a:prstGeom prst="rect">
            <a:avLst/>
          </a:prstGeom>
        </p:spPr>
        <p:txBody>
          <a:bodyPr spcFirstLastPara="1" wrap="square" lIns="91425" tIns="91425" rIns="91425" bIns="91425" anchor="ctr" anchorCtr="0">
            <a:noAutofit/>
          </a:bodyPr>
          <a:lstStyle/>
          <a:p>
            <a:pPr marL="285750" indent="-285750" algn="just">
              <a:lnSpc>
                <a:spcPct val="107000"/>
              </a:lnSpc>
              <a:buFont typeface="Arial" panose="020B0604020202020204" pitchFamily="34" charset="0"/>
              <a:buChar char="•"/>
            </a:pPr>
            <a:r>
              <a:rPr lang="es-MX" sz="1600" dirty="0">
                <a:latin typeface="Nunito" pitchFamily="2" charset="0"/>
              </a:rPr>
              <a:t>Parece que Platón  solo pensó en aplicar la colectividad para una clase social, esta es, la  superior dentro del  Estado.</a:t>
            </a:r>
          </a:p>
          <a:p>
            <a:pPr marL="285750" indent="-285750" algn="just">
              <a:lnSpc>
                <a:spcPct val="107000"/>
              </a:lnSpc>
              <a:buFont typeface="Arial" panose="020B0604020202020204" pitchFamily="34" charset="0"/>
              <a:buChar char="•"/>
            </a:pPr>
            <a:endParaRPr lang="es-MX" sz="1600" dirty="0">
              <a:latin typeface="Nunito" pitchFamily="2" charset="0"/>
            </a:endParaRPr>
          </a:p>
          <a:p>
            <a:pPr marL="285750" indent="-285750" algn="just">
              <a:lnSpc>
                <a:spcPct val="107000"/>
              </a:lnSpc>
              <a:buFont typeface="Arial" panose="020B0604020202020204" pitchFamily="34" charset="0"/>
              <a:buChar char="•"/>
            </a:pPr>
            <a:r>
              <a:rPr lang="es-MX" sz="1600" dirty="0">
                <a:latin typeface="Nunito" pitchFamily="2" charset="0"/>
              </a:rPr>
              <a:t>Se basa fundamentalmente, en  la  unidad del Estado. Para ello no rechaza o intenta erradicar la existencia de las clases sociales. </a:t>
            </a:r>
          </a:p>
          <a:p>
            <a:pPr marL="285750" indent="-285750" algn="just">
              <a:lnSpc>
                <a:spcPct val="107000"/>
              </a:lnSpc>
              <a:buFont typeface="Arial" panose="020B0604020202020204" pitchFamily="34" charset="0"/>
              <a:buChar char="•"/>
            </a:pPr>
            <a:endParaRPr lang="es-MX" sz="1600" dirty="0">
              <a:latin typeface="Nunito" pitchFamily="2" charset="0"/>
            </a:endParaRPr>
          </a:p>
          <a:p>
            <a:pPr marL="285750" indent="-285750" algn="just">
              <a:lnSpc>
                <a:spcPct val="107000"/>
              </a:lnSpc>
              <a:buFont typeface="Arial" panose="020B0604020202020204" pitchFamily="34" charset="0"/>
              <a:buChar char="•"/>
            </a:pPr>
            <a:r>
              <a:rPr lang="es-MX" sz="1600" dirty="0">
                <a:latin typeface="Nunito" pitchFamily="2" charset="0"/>
              </a:rPr>
              <a:t>Los gobernados pueden disfrutar de todas sus posesiones mientras los que estén llamados a  gobernar, no deben  tener  absolutamente  nada  en  cuanto a  riqueza  y  demás. </a:t>
            </a:r>
          </a:p>
          <a:p>
            <a:pPr marL="285750" indent="-285750" algn="just">
              <a:lnSpc>
                <a:spcPct val="107000"/>
              </a:lnSpc>
              <a:buFont typeface="Arial" panose="020B0604020202020204" pitchFamily="34" charset="0"/>
              <a:buChar char="•"/>
            </a:pPr>
            <a:endParaRPr lang="es-MX" sz="1600" dirty="0">
              <a:latin typeface="Nunito" pitchFamily="2" charset="0"/>
            </a:endParaRPr>
          </a:p>
          <a:p>
            <a:pPr marL="285750" indent="-285750" algn="just">
              <a:lnSpc>
                <a:spcPct val="107000"/>
              </a:lnSpc>
              <a:buFont typeface="Arial" panose="020B0604020202020204" pitchFamily="34" charset="0"/>
              <a:buChar char="•"/>
            </a:pPr>
            <a:r>
              <a:rPr lang="es-MX" sz="1600" dirty="0">
                <a:latin typeface="Nunito" pitchFamily="2" charset="0"/>
              </a:rPr>
              <a:t>Solamente  afecta  a  los  defensores  y  a  los  gobernantes,  para  cuyas  altísimas funciones considera Platón como impedimento la posesión particular de esas cosas.</a:t>
            </a:r>
          </a:p>
          <a:p>
            <a:pPr marL="285750" indent="-285750" algn="just">
              <a:lnSpc>
                <a:spcPct val="107000"/>
              </a:lnSpc>
              <a:buFont typeface="Arial" panose="020B0604020202020204" pitchFamily="34" charset="0"/>
              <a:buChar char="•"/>
            </a:pPr>
            <a:endParaRPr lang="es-MX" sz="1600" dirty="0">
              <a:latin typeface="Nunito" pitchFamily="2" charset="0"/>
            </a:endParaRPr>
          </a:p>
          <a:p>
            <a:pPr marL="285750" indent="-285750" algn="just">
              <a:lnSpc>
                <a:spcPct val="107000"/>
              </a:lnSpc>
              <a:buFont typeface="Arial" panose="020B0604020202020204" pitchFamily="34" charset="0"/>
              <a:buChar char="•"/>
            </a:pPr>
            <a:r>
              <a:rPr lang="es-MX" sz="1600" dirty="0">
                <a:latin typeface="Nunito" pitchFamily="2" charset="0"/>
              </a:rPr>
              <a:t>Creyó que, si se quiere evitar la corrupción, el enriquecimiento personal y el uso del poder para el propio interés, las clases dirigentes (gobernantes y guerreros) deberían tener todas las posesiones en común y llevar una vida comunitaria.</a:t>
            </a: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a:t>
            </a:r>
            <a:r>
              <a:rPr lang="es-MX" sz="1500" dirty="0">
                <a:effectLst/>
                <a:latin typeface="Nunito" pitchFamily="2" charset="0"/>
                <a:ea typeface="Calibri" panose="020F0502020204030204" pitchFamily="34" charset="0"/>
                <a:cs typeface="Times New Roman" panose="02020603050405020304" pitchFamily="18" charset="0"/>
              </a:rPr>
              <a:t> </a:t>
            </a:r>
            <a:endParaRPr sz="1500" dirty="0"/>
          </a:p>
        </p:txBody>
      </p:sp>
    </p:spTree>
    <p:extLst>
      <p:ext uri="{BB962C8B-B14F-4D97-AF65-F5344CB8AC3E}">
        <p14:creationId xmlns:p14="http://schemas.microsoft.com/office/powerpoint/2010/main" val="352336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947513" y="262741"/>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Marx</a:t>
            </a:r>
            <a:endParaRPr b="1" dirty="0">
              <a:solidFill>
                <a:schemeClr val="dk1"/>
              </a:solidFill>
            </a:endParaRPr>
          </a:p>
        </p:txBody>
      </p:sp>
      <p:sp>
        <p:nvSpPr>
          <p:cNvPr id="640" name="Google Shape;640;p60"/>
          <p:cNvSpPr txBox="1">
            <a:spLocks noGrp="1"/>
          </p:cNvSpPr>
          <p:nvPr>
            <p:ph type="subTitle" idx="1"/>
          </p:nvPr>
        </p:nvSpPr>
        <p:spPr>
          <a:xfrm>
            <a:off x="334856" y="892492"/>
            <a:ext cx="5946650" cy="3899369"/>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ES" dirty="0"/>
              <a:t>En primer lugar, la pedagogía marxista sugiere una serie de propuestas que apuntan inequívocamente hacia una nueva concepción pedagógica:</a:t>
            </a:r>
          </a:p>
          <a:p>
            <a:pPr marL="425450" indent="-285750" algn="just">
              <a:lnSpc>
                <a:spcPct val="107000"/>
              </a:lnSpc>
              <a:spcAft>
                <a:spcPts val="800"/>
              </a:spcAft>
              <a:buFont typeface="Arial" panose="020B0604020202020204" pitchFamily="34" charset="0"/>
              <a:buChar char="•"/>
            </a:pPr>
            <a:r>
              <a:rPr lang="es-ES" dirty="0"/>
              <a:t>Educación pública gratuita, obligatoria y uniforme para todos los niños.</a:t>
            </a:r>
          </a:p>
          <a:p>
            <a:pPr marL="425450" indent="-285750" algn="just">
              <a:lnSpc>
                <a:spcPct val="107000"/>
              </a:lnSpc>
              <a:spcAft>
                <a:spcPts val="800"/>
              </a:spcAft>
              <a:buFont typeface="Arial" panose="020B0604020202020204" pitchFamily="34" charset="0"/>
              <a:buChar char="•"/>
            </a:pPr>
            <a:r>
              <a:rPr lang="es-ES" dirty="0"/>
              <a:t>La combinación de la educación con la producción material. El objetivo que aquí se persigue es la separación histórica existente entre trabajo manual y mental. </a:t>
            </a:r>
          </a:p>
          <a:p>
            <a:pPr marL="425450" indent="-285750" algn="just">
              <a:lnSpc>
                <a:spcPct val="107000"/>
              </a:lnSpc>
              <a:spcAft>
                <a:spcPts val="800"/>
              </a:spcAft>
              <a:buFont typeface="Arial" panose="020B0604020202020204" pitchFamily="34" charset="0"/>
              <a:buChar char="•"/>
            </a:pPr>
            <a:r>
              <a:rPr lang="es-ES" dirty="0"/>
              <a:t>La educación debe garantizar el desarrollo global de la personalidad, de todas sus potencialidades. </a:t>
            </a:r>
          </a:p>
          <a:p>
            <a:pPr marL="425450" indent="-285750" algn="just">
              <a:lnSpc>
                <a:spcPct val="107000"/>
              </a:lnSpc>
              <a:spcAft>
                <a:spcPts val="800"/>
              </a:spcAft>
              <a:buFont typeface="Arial" panose="020B0604020202020204" pitchFamily="34" charset="0"/>
              <a:buChar char="•"/>
            </a:pPr>
            <a:r>
              <a:rPr lang="es-ES" dirty="0"/>
              <a:t>A la comunidad se le asigna un papel nuevo y amplio en el proceso educativo</a:t>
            </a:r>
            <a:endParaRPr dirty="0"/>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4859" r="4859"/>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299141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516296" y="112295"/>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Marx</a:t>
            </a:r>
            <a:endParaRPr b="1" dirty="0">
              <a:solidFill>
                <a:schemeClr val="dk1"/>
              </a:solidFill>
            </a:endParaRPr>
          </a:p>
        </p:txBody>
      </p:sp>
      <p:sp>
        <p:nvSpPr>
          <p:cNvPr id="640" name="Google Shape;640;p60"/>
          <p:cNvSpPr txBox="1">
            <a:spLocks noGrp="1"/>
          </p:cNvSpPr>
          <p:nvPr>
            <p:ph type="subTitle" idx="1"/>
          </p:nvPr>
        </p:nvSpPr>
        <p:spPr>
          <a:xfrm>
            <a:off x="409109" y="810924"/>
            <a:ext cx="8325782" cy="3899369"/>
          </a:xfrm>
          <a:prstGeom prst="rect">
            <a:avLst/>
          </a:prstGeom>
        </p:spPr>
        <p:txBody>
          <a:bodyPr spcFirstLastPara="1" wrap="square" lIns="91425" tIns="91425" rIns="91425" bIns="91425" anchor="ctr" anchorCtr="0">
            <a:noAutofit/>
          </a:bodyPr>
          <a:lstStyle/>
          <a:p>
            <a:pPr marL="0" lvl="0" indent="0" algn="just">
              <a:lnSpc>
                <a:spcPct val="107000"/>
              </a:lnSpc>
            </a:pPr>
            <a:r>
              <a:rPr lang="es-ES" sz="1600" dirty="0"/>
              <a:t>En segundo lugar, el marxismo asume que la educación formal es una parte de ese proceso más amplio que es la socialización. </a:t>
            </a:r>
          </a:p>
          <a:p>
            <a:pPr marL="0" lvl="0" indent="0" algn="just">
              <a:lnSpc>
                <a:spcPct val="107000"/>
              </a:lnSpc>
            </a:pPr>
            <a:endParaRPr lang="es-ES" dirty="0"/>
          </a:p>
          <a:p>
            <a:pPr marL="0" lvl="0" indent="0" algn="just">
              <a:lnSpc>
                <a:spcPct val="107000"/>
              </a:lnSpc>
            </a:pPr>
            <a:r>
              <a:rPr lang="es-ES" sz="1600" dirty="0"/>
              <a:t>Mediante ésta, el individuo se forma y se desarrolla como ser social, asumiendo no sólo que su libertad debe ser compatible con la libertad de los demás, sino también que esta última es su requisito. </a:t>
            </a:r>
          </a:p>
          <a:p>
            <a:pPr marL="0" lvl="0" indent="0" algn="just">
              <a:lnSpc>
                <a:spcPct val="107000"/>
              </a:lnSpc>
            </a:pPr>
            <a:endParaRPr lang="es-ES" sz="1600" dirty="0"/>
          </a:p>
          <a:p>
            <a:pPr marL="0" lvl="0" indent="0" algn="just">
              <a:lnSpc>
                <a:spcPct val="107000"/>
              </a:lnSpc>
            </a:pPr>
            <a:r>
              <a:rPr lang="es-ES" sz="1600" dirty="0"/>
              <a:t>Por lo tanto la educación no puede ser tan sólo ejercitar el cuerpo, aprender habilidades técnicas y asimilar conocimientos, sino también aprender valores, actitudes y hábitos sociales. </a:t>
            </a:r>
          </a:p>
          <a:p>
            <a:pPr marL="0" lvl="0" indent="0" algn="just">
              <a:lnSpc>
                <a:spcPct val="107000"/>
              </a:lnSpc>
            </a:pPr>
            <a:endParaRPr lang="es-ES" dirty="0"/>
          </a:p>
          <a:p>
            <a:pPr marL="0" lvl="0" indent="0" algn="just">
              <a:lnSpc>
                <a:spcPct val="107000"/>
              </a:lnSpc>
            </a:pPr>
            <a:r>
              <a:rPr lang="es-ES" sz="1600" dirty="0"/>
              <a:t>O sea que sin formación moral no puede haber una educación completa</a:t>
            </a:r>
            <a:endParaRPr sz="1500" dirty="0"/>
          </a:p>
        </p:txBody>
      </p:sp>
    </p:spTree>
    <p:extLst>
      <p:ext uri="{BB962C8B-B14F-4D97-AF65-F5344CB8AC3E}">
        <p14:creationId xmlns:p14="http://schemas.microsoft.com/office/powerpoint/2010/main" val="191045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6"/>
          <p:cNvPicPr preferRelativeResize="0"/>
          <p:nvPr/>
        </p:nvPicPr>
        <p:blipFill rotWithShape="1">
          <a:blip r:embed="rId3">
            <a:alphaModFix amt="56000"/>
          </a:blip>
          <a:srcRect l="14508" t="32951" r="10161" b="23799"/>
          <a:stretch/>
        </p:blipFill>
        <p:spPr>
          <a:xfrm>
            <a:off x="747800" y="3886237"/>
            <a:ext cx="5355450" cy="807850"/>
          </a:xfrm>
          <a:prstGeom prst="rect">
            <a:avLst/>
          </a:prstGeom>
          <a:noFill/>
          <a:ln>
            <a:noFill/>
          </a:ln>
        </p:spPr>
      </p:pic>
      <p:pic>
        <p:nvPicPr>
          <p:cNvPr id="583" name="Google Shape;583;p56"/>
          <p:cNvPicPr preferRelativeResize="0"/>
          <p:nvPr/>
        </p:nvPicPr>
        <p:blipFill>
          <a:blip r:embed="rId4">
            <a:alphaModFix/>
          </a:blip>
          <a:stretch>
            <a:fillRect/>
          </a:stretch>
        </p:blipFill>
        <p:spPr>
          <a:xfrm>
            <a:off x="2824438" y="335825"/>
            <a:ext cx="1202175" cy="1234200"/>
          </a:xfrm>
          <a:prstGeom prst="rect">
            <a:avLst/>
          </a:prstGeom>
          <a:noFill/>
          <a:ln>
            <a:noFill/>
          </a:ln>
        </p:spPr>
      </p:pic>
      <p:sp>
        <p:nvSpPr>
          <p:cNvPr id="584" name="Google Shape;584;p56"/>
          <p:cNvSpPr txBox="1">
            <a:spLocks noGrp="1"/>
          </p:cNvSpPr>
          <p:nvPr>
            <p:ph type="ctrTitle"/>
          </p:nvPr>
        </p:nvSpPr>
        <p:spPr>
          <a:xfrm>
            <a:off x="392062" y="2150850"/>
            <a:ext cx="535545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Concepciones comunitaristas contemporáneas</a:t>
            </a:r>
            <a:endParaRPr dirty="0"/>
          </a:p>
        </p:txBody>
      </p:sp>
      <p:sp>
        <p:nvSpPr>
          <p:cNvPr id="585" name="Google Shape;585;p56"/>
          <p:cNvSpPr txBox="1">
            <a:spLocks noGrp="1"/>
          </p:cNvSpPr>
          <p:nvPr>
            <p:ph type="title" idx="2"/>
          </p:nvPr>
        </p:nvSpPr>
        <p:spPr>
          <a:xfrm>
            <a:off x="2635026" y="422225"/>
            <a:ext cx="1581000" cy="1061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03</a:t>
            </a:r>
            <a:endParaRPr dirty="0"/>
          </a:p>
        </p:txBody>
      </p:sp>
      <p:sp>
        <p:nvSpPr>
          <p:cNvPr id="586" name="Google Shape;586;p56"/>
          <p:cNvSpPr txBox="1">
            <a:spLocks noGrp="1"/>
          </p:cNvSpPr>
          <p:nvPr>
            <p:ph type="subTitle" idx="1"/>
          </p:nvPr>
        </p:nvSpPr>
        <p:spPr>
          <a:xfrm>
            <a:off x="1307075" y="3955920"/>
            <a:ext cx="4236900" cy="700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MacIntyre y Luis Villoro</a:t>
            </a:r>
            <a:endParaRPr dirty="0"/>
          </a:p>
        </p:txBody>
      </p:sp>
      <p:pic>
        <p:nvPicPr>
          <p:cNvPr id="587" name="Google Shape;587;p56"/>
          <p:cNvPicPr preferRelativeResize="0"/>
          <p:nvPr/>
        </p:nvPicPr>
        <p:blipFill>
          <a:blip r:embed="rId5">
            <a:alphaModFix/>
          </a:blip>
          <a:stretch>
            <a:fillRect/>
          </a:stretch>
        </p:blipFill>
        <p:spPr>
          <a:xfrm>
            <a:off x="5718475" y="952925"/>
            <a:ext cx="2712299" cy="29741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379622" y="358646"/>
            <a:ext cx="3048000"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MacIntyre</a:t>
            </a:r>
            <a:endParaRPr b="1" dirty="0">
              <a:solidFill>
                <a:schemeClr val="dk1"/>
              </a:solidFill>
            </a:endParaRPr>
          </a:p>
        </p:txBody>
      </p:sp>
      <p:sp>
        <p:nvSpPr>
          <p:cNvPr id="640" name="Google Shape;640;p60"/>
          <p:cNvSpPr txBox="1">
            <a:spLocks noGrp="1"/>
          </p:cNvSpPr>
          <p:nvPr>
            <p:ph type="subTitle" idx="1"/>
          </p:nvPr>
        </p:nvSpPr>
        <p:spPr>
          <a:xfrm>
            <a:off x="236634" y="1025443"/>
            <a:ext cx="5812879" cy="3899369"/>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MX" dirty="0">
                <a:solidFill>
                  <a:schemeClr val="tx1"/>
                </a:solidFill>
                <a:effectLst/>
                <a:latin typeface="Nunito" pitchFamily="2" charset="0"/>
                <a:ea typeface="Calibri" panose="020F0502020204030204" pitchFamily="34" charset="0"/>
                <a:cs typeface="Arial" panose="020B0604020202020204" pitchFamily="34" charset="0"/>
              </a:rPr>
              <a:t>Afirma que las nuevas ciencias, aunque superficialmente similares a las antiguas, de hecho, estarían desprovistas de contenido científico real, porque las suposiciones y actitudes clave no estarían presentes. "La hipótesis que deseo avanzar", continúa, "es que en el mundo real en el que habitamos el lenguaje de la moralidad está en el mismo estado de grave desorden que el lenguaje de las ciencias naturales en el mundo imaginario que describí".</a:t>
            </a:r>
            <a:r>
              <a:rPr lang="es-MX" dirty="0">
                <a:solidFill>
                  <a:schemeClr val="tx1"/>
                </a:solidFill>
                <a:effectLst/>
                <a:latin typeface="Nunito" pitchFamily="2" charset="0"/>
                <a:ea typeface="Calibri" panose="020F0502020204030204" pitchFamily="34" charset="0"/>
                <a:cs typeface="Times New Roman" panose="02020603050405020304" pitchFamily="18" charset="0"/>
              </a:rPr>
              <a:t>​</a:t>
            </a:r>
            <a:r>
              <a:rPr lang="es-MX" dirty="0">
                <a:solidFill>
                  <a:schemeClr val="tx1"/>
                </a:solidFill>
                <a:effectLst/>
                <a:latin typeface="Nunito" pitchFamily="2" charset="0"/>
                <a:ea typeface="Calibri" panose="020F0502020204030204" pitchFamily="34" charset="0"/>
                <a:cs typeface="Arial" panose="020B0604020202020204" pitchFamily="34" charset="0"/>
              </a:rPr>
              <a:t> Específicamente, MacIntyre aplica esta hipótesis para avanzar en la noción de que las estructuras morales que surgieron de la Ilustración estaban filosóficamente condenadas desde el principio porque se formaron utilizando el lenguaje de la moralidad incoherente antes mencionado.</a:t>
            </a:r>
            <a:r>
              <a:rPr lang="es-MX" dirty="0">
                <a:solidFill>
                  <a:schemeClr val="tx1"/>
                </a:solidFill>
                <a:effectLst/>
                <a:latin typeface="Nunito" pitchFamily="2" charset="0"/>
                <a:ea typeface="Calibri" panose="020F0502020204030204" pitchFamily="34" charset="0"/>
                <a:cs typeface="Times New Roman" panose="02020603050405020304" pitchFamily="18" charset="0"/>
              </a:rPr>
              <a:t>. </a:t>
            </a:r>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6338" r="6338"/>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138601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420044" y="112295"/>
            <a:ext cx="2708041"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MacIntyre</a:t>
            </a:r>
            <a:endParaRPr b="1" dirty="0">
              <a:solidFill>
                <a:schemeClr val="dk1"/>
              </a:solidFill>
            </a:endParaRPr>
          </a:p>
        </p:txBody>
      </p:sp>
      <p:sp>
        <p:nvSpPr>
          <p:cNvPr id="640" name="Google Shape;640;p60"/>
          <p:cNvSpPr txBox="1">
            <a:spLocks noGrp="1"/>
          </p:cNvSpPr>
          <p:nvPr>
            <p:ph type="subTitle" idx="1"/>
          </p:nvPr>
        </p:nvSpPr>
        <p:spPr>
          <a:xfrm>
            <a:off x="409109" y="1003429"/>
            <a:ext cx="8325782" cy="3899369"/>
          </a:xfrm>
          <a:prstGeom prst="rect">
            <a:avLst/>
          </a:prstGeom>
        </p:spPr>
        <p:txBody>
          <a:bodyPr spcFirstLastPara="1" wrap="square" lIns="91425" tIns="91425" rIns="91425" bIns="91425" anchor="ctr" anchorCtr="0">
            <a:noAutofit/>
          </a:bodyPr>
          <a:lstStyle/>
          <a:p>
            <a:pPr marL="0" lvl="0" indent="0" algn="just">
              <a:lnSpc>
                <a:spcPct val="107000"/>
              </a:lnSpc>
            </a:pPr>
            <a:r>
              <a:rPr lang="es-MX" dirty="0">
                <a:solidFill>
                  <a:schemeClr val="tx1"/>
                </a:solidFill>
                <a:latin typeface="Nunito" pitchFamily="2" charset="0"/>
                <a:ea typeface="Calibri" panose="020F0502020204030204" pitchFamily="34" charset="0"/>
                <a:cs typeface="Times New Roman" panose="02020603050405020304" pitchFamily="18" charset="0"/>
              </a:rPr>
              <a:t>A</a:t>
            </a:r>
            <a:r>
              <a:rPr lang="es-MX" dirty="0">
                <a:solidFill>
                  <a:schemeClr val="tx1"/>
                </a:solidFill>
                <a:effectLst/>
                <a:latin typeface="Nunito" pitchFamily="2" charset="0"/>
                <a:ea typeface="Calibri" panose="020F0502020204030204" pitchFamily="34" charset="0"/>
                <a:cs typeface="Times New Roman" panose="02020603050405020304" pitchFamily="18" charset="0"/>
              </a:rPr>
              <a:t>taca el carácter ficticio de los dos atributos: la eficacia organizativa y la predictibilidad de sus resultados. El objetivo de este trabajo es mostrar que la «autoridad burocrática» es la principal ideología de dominación del tiempo presente detectada por MacIntyre. </a:t>
            </a:r>
          </a:p>
          <a:p>
            <a:pPr marL="0" lvl="0" indent="0" algn="just">
              <a:lnSpc>
                <a:spcPct val="107000"/>
              </a:lnSpc>
            </a:pPr>
            <a:endParaRPr lang="es-MX" dirty="0">
              <a:solidFill>
                <a:schemeClr val="tx1"/>
              </a:solidFill>
              <a:latin typeface="Nunito" pitchFamily="2" charset="0"/>
              <a:ea typeface="Calibri" panose="020F0502020204030204" pitchFamily="34" charset="0"/>
              <a:cs typeface="Times New Roman" panose="02020603050405020304" pitchFamily="18" charset="0"/>
            </a:endParaRPr>
          </a:p>
          <a:p>
            <a:pPr marL="0" lvl="0" indent="0" algn="just">
              <a:lnSpc>
                <a:spcPct val="107000"/>
              </a:lnSpc>
            </a:pPr>
            <a:r>
              <a:rPr lang="es-MX" dirty="0">
                <a:solidFill>
                  <a:schemeClr val="tx1"/>
                </a:solidFill>
                <a:latin typeface="Nunito" pitchFamily="2" charset="0"/>
                <a:ea typeface="Calibri" panose="020F0502020204030204" pitchFamily="34" charset="0"/>
                <a:cs typeface="Times New Roman" panose="02020603050405020304" pitchFamily="18" charset="0"/>
              </a:rPr>
              <a:t>L</a:t>
            </a:r>
            <a:r>
              <a:rPr lang="es-MX" dirty="0">
                <a:solidFill>
                  <a:schemeClr val="tx1"/>
                </a:solidFill>
                <a:effectLst/>
                <a:latin typeface="Nunito" pitchFamily="2" charset="0"/>
                <a:ea typeface="Calibri" panose="020F0502020204030204" pitchFamily="34" charset="0"/>
                <a:cs typeface="Times New Roman" panose="02020603050405020304" pitchFamily="18" charset="0"/>
              </a:rPr>
              <a:t>legó a entender, como escribe en el prefacio de Tras la virtud, que estudiar los conceptos de la moral simplemente reflexionando sobre lo que él y los que tiene alrededor dicen o hacen, es estéril.</a:t>
            </a:r>
          </a:p>
          <a:p>
            <a:pPr marL="0" lvl="0" indent="0" algn="just">
              <a:lnSpc>
                <a:spcPct val="107000"/>
              </a:lnSpc>
            </a:pPr>
            <a:endParaRPr lang="es-MX" dirty="0">
              <a:solidFill>
                <a:schemeClr val="tx1"/>
              </a:solidFill>
              <a:effectLst/>
              <a:latin typeface="Nunito"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solidFill>
                  <a:schemeClr val="tx1"/>
                </a:solidFill>
                <a:effectLst/>
                <a:latin typeface="Nunito" pitchFamily="2" charset="0"/>
                <a:ea typeface="Calibri" panose="020F0502020204030204" pitchFamily="34" charset="0"/>
                <a:cs typeface="Times New Roman" panose="02020603050405020304" pitchFamily="18" charset="0"/>
              </a:rPr>
              <a:t>En Tras la virtud, se propone recuperar el concepto ético central de virtud, perdido, como señala el autor, en amplios sectores de la literatura ética contemporánea influida por la ética kantiana y la utilitarista. Realiza en la primera parte un análisis y valoración del emotivismo ético que invade gran parte del pensamiento sociocultural de nuestros días en materias de moral. Frente a este emotivismo ético, defiende MacIntyre el carácter racional y objetivo de la moralidad del obrar humano y la necesidad de que ésta recupere su fundamentación teleológica.</a:t>
            </a: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a:t>
            </a:r>
            <a:r>
              <a:rPr lang="es-MX" sz="1500" dirty="0">
                <a:effectLst/>
                <a:latin typeface="Nunito" pitchFamily="2" charset="0"/>
                <a:ea typeface="Calibri" panose="020F0502020204030204" pitchFamily="34" charset="0"/>
                <a:cs typeface="Times New Roman" panose="02020603050405020304" pitchFamily="18" charset="0"/>
              </a:rPr>
              <a:t> </a:t>
            </a:r>
            <a:endParaRPr sz="1500" dirty="0"/>
          </a:p>
        </p:txBody>
      </p:sp>
    </p:spTree>
    <p:extLst>
      <p:ext uri="{BB962C8B-B14F-4D97-AF65-F5344CB8AC3E}">
        <p14:creationId xmlns:p14="http://schemas.microsoft.com/office/powerpoint/2010/main" val="349823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616869" y="236901"/>
            <a:ext cx="3248851"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Luis Villoro</a:t>
            </a:r>
            <a:endParaRPr b="1" dirty="0">
              <a:solidFill>
                <a:schemeClr val="dk1"/>
              </a:solidFill>
            </a:endParaRPr>
          </a:p>
        </p:txBody>
      </p:sp>
      <p:sp>
        <p:nvSpPr>
          <p:cNvPr id="640" name="Google Shape;640;p60"/>
          <p:cNvSpPr txBox="1">
            <a:spLocks noGrp="1"/>
          </p:cNvSpPr>
          <p:nvPr>
            <p:ph type="subTitle" idx="1"/>
          </p:nvPr>
        </p:nvSpPr>
        <p:spPr>
          <a:xfrm>
            <a:off x="334856" y="892492"/>
            <a:ext cx="5812879" cy="3899369"/>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MX" dirty="0"/>
              <a:t>Luis Villoro, uno de los principales filósofos surgidos del grupo Hiperión, siempre mantuvo a lo largo de su carrera académica y de su vida personal una preocupación por las comunidades indígenas</a:t>
            </a:r>
          </a:p>
          <a:p>
            <a:pPr algn="just">
              <a:lnSpc>
                <a:spcPct val="107000"/>
              </a:lnSpc>
              <a:spcAft>
                <a:spcPts val="800"/>
              </a:spcAft>
            </a:pPr>
            <a:r>
              <a:rPr lang="es-MX" dirty="0"/>
              <a:t>Lo que le llevó a vivir muy de cerca a ellas, a su pensamiento, a sus tradiciones y a convertirse, con el paso del tiempo, en un ícono de la lucha indigenista desde que, en 1994, el Ejército Zapatista de Liberación Nacional conmovió a México y al mundo entero. Villoro fue, siempre, un atento observador, asesor y amigo de los zapatistas en México hasta su muerte, acaecida en marzo de 2014</a:t>
            </a:r>
          </a:p>
          <a:p>
            <a:pPr algn="just">
              <a:lnSpc>
                <a:spcPct val="107000"/>
              </a:lnSpc>
              <a:spcAft>
                <a:spcPts val="800"/>
              </a:spcAft>
            </a:pPr>
            <a:r>
              <a:rPr lang="es-MX" dirty="0"/>
              <a:t>Muestra un interés por conocer las distintas concepciones de lo indígena dependiendo de la época histórica</a:t>
            </a:r>
            <a:endParaRPr dirty="0"/>
          </a:p>
        </p:txBody>
      </p:sp>
      <p:pic>
        <p:nvPicPr>
          <p:cNvPr id="641" name="Google Shape;641;p60"/>
          <p:cNvPicPr preferRelativeResize="0"/>
          <p:nvPr/>
        </p:nvPicPr>
        <p:blipFill>
          <a:blip r:embed="rId3"/>
          <a:srcRect l="28824" r="28824"/>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4">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5">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4">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4">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5">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4">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397151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2937242" y="169240"/>
            <a:ext cx="326951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Luis Villoro</a:t>
            </a:r>
            <a:endParaRPr b="1" dirty="0">
              <a:solidFill>
                <a:schemeClr val="dk1"/>
              </a:solidFill>
            </a:endParaRPr>
          </a:p>
        </p:txBody>
      </p:sp>
      <p:sp>
        <p:nvSpPr>
          <p:cNvPr id="640" name="Google Shape;640;p60"/>
          <p:cNvSpPr txBox="1">
            <a:spLocks noGrp="1"/>
          </p:cNvSpPr>
          <p:nvPr>
            <p:ph type="subTitle" idx="1"/>
          </p:nvPr>
        </p:nvSpPr>
        <p:spPr>
          <a:xfrm>
            <a:off x="409109" y="810924"/>
            <a:ext cx="8325782" cy="3899369"/>
          </a:xfrm>
          <a:prstGeom prst="rect">
            <a:avLst/>
          </a:prstGeom>
        </p:spPr>
        <p:txBody>
          <a:bodyPr spcFirstLastPara="1" wrap="square" lIns="91425" tIns="91425" rIns="91425" bIns="91425" anchor="ctr" anchorCtr="0">
            <a:noAutofit/>
          </a:bodyPr>
          <a:lstStyle/>
          <a:p>
            <a:pPr algn="just"/>
            <a:r>
              <a:rPr lang="es-MX" sz="1600" dirty="0"/>
              <a:t>Villoro define en relación dialéctica con la modernidad y la sociedad liberal, con todo, sería un error suponer que para Villoro la modernidad es igual a sociedad liberal. </a:t>
            </a:r>
          </a:p>
          <a:p>
            <a:pPr algn="just"/>
            <a:endParaRPr lang="es-MX" sz="1600" dirty="0"/>
          </a:p>
          <a:p>
            <a:pPr algn="just"/>
            <a:r>
              <a:rPr lang="es-MX" sz="1600" dirty="0"/>
              <a:t>Villoro entiende a la modernidad como un “camino de progresivo desprendimiento de la naturaleza y gradual ensimismamiento” </a:t>
            </a:r>
          </a:p>
          <a:p>
            <a:pPr algn="just"/>
            <a:endParaRPr lang="es-MX" sz="1600" dirty="0"/>
          </a:p>
          <a:p>
            <a:pPr algn="just"/>
            <a:r>
              <a:rPr lang="es-MX" sz="1600" dirty="0"/>
              <a:t>Luego entonces la comunidad es pues, según Villoro, el equivalente a una relación de</a:t>
            </a:r>
          </a:p>
          <a:p>
            <a:pPr algn="just"/>
            <a:r>
              <a:rPr lang="es-MX" sz="1600" dirty="0"/>
              <a:t>unificación con el cosmos y la naturaleza, el hombre no es, en este sentido, en la comunidad un ser que se viva y sienta como un ser aparte de la naturaleza </a:t>
            </a:r>
          </a:p>
          <a:p>
            <a:pPr algn="just"/>
            <a:endParaRPr lang="es-MX" sz="1600" dirty="0"/>
          </a:p>
          <a:p>
            <a:pPr marL="0" indent="0" algn="just">
              <a:lnSpc>
                <a:spcPct val="107000"/>
              </a:lnSpc>
            </a:pPr>
            <a:r>
              <a:rPr lang="es-MX" sz="1600" dirty="0"/>
              <a:t>En la actualidad la sociedad no puede ser pensada sin la naturaleza y, por lo tanto, la naturaleza no puede ser pensada sin la sociedad. </a:t>
            </a:r>
          </a:p>
          <a:p>
            <a:pPr marL="0" lvl="0" indent="0" algn="just">
              <a:lnSpc>
                <a:spcPct val="107000"/>
              </a:lnSpc>
            </a:pPr>
            <a:endParaRPr sz="1500" dirty="0"/>
          </a:p>
        </p:txBody>
      </p:sp>
    </p:spTree>
    <p:extLst>
      <p:ext uri="{BB962C8B-B14F-4D97-AF65-F5344CB8AC3E}">
        <p14:creationId xmlns:p14="http://schemas.microsoft.com/office/powerpoint/2010/main" val="5949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3"/>
        <p:cNvGrpSpPr/>
        <p:nvPr/>
      </p:nvGrpSpPr>
      <p:grpSpPr>
        <a:xfrm>
          <a:off x="0" y="0"/>
          <a:ext cx="0" cy="0"/>
          <a:chOff x="0" y="0"/>
          <a:chExt cx="0" cy="0"/>
        </a:xfrm>
      </p:grpSpPr>
      <p:sp>
        <p:nvSpPr>
          <p:cNvPr id="654" name="Google Shape;654;p61"/>
          <p:cNvSpPr txBox="1">
            <a:spLocks noGrp="1"/>
          </p:cNvSpPr>
          <p:nvPr>
            <p:ph type="body" idx="1"/>
          </p:nvPr>
        </p:nvSpPr>
        <p:spPr>
          <a:xfrm>
            <a:off x="513348" y="744338"/>
            <a:ext cx="4170947" cy="121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2"/>
                </a:solidFill>
              </a:rPr>
              <a:t>La educación no cambia el mundo.</a:t>
            </a:r>
          </a:p>
          <a:p>
            <a:pPr marL="0" lvl="0" indent="0" algn="ctr" rtl="0">
              <a:spcBef>
                <a:spcPts val="0"/>
              </a:spcBef>
              <a:spcAft>
                <a:spcPts val="0"/>
              </a:spcAft>
              <a:buNone/>
            </a:pPr>
            <a:r>
              <a:rPr lang="en" sz="2400" dirty="0">
                <a:solidFill>
                  <a:schemeClr val="tx1"/>
                </a:solidFill>
              </a:rPr>
              <a:t>Cambia a las personas que van a cambiar el mundo.</a:t>
            </a:r>
            <a:endParaRPr sz="2400" dirty="0">
              <a:solidFill>
                <a:schemeClr val="tx1"/>
              </a:solidFill>
            </a:endParaRPr>
          </a:p>
        </p:txBody>
      </p:sp>
      <p:grpSp>
        <p:nvGrpSpPr>
          <p:cNvPr id="655" name="Google Shape;655;p61"/>
          <p:cNvGrpSpPr/>
          <p:nvPr/>
        </p:nvGrpSpPr>
        <p:grpSpPr>
          <a:xfrm>
            <a:off x="433137" y="342062"/>
            <a:ext cx="4251158" cy="402288"/>
            <a:chOff x="742825" y="422163"/>
            <a:chExt cx="3756900" cy="402288"/>
          </a:xfrm>
        </p:grpSpPr>
        <p:pic>
          <p:nvPicPr>
            <p:cNvPr id="656" name="Google Shape;656;p61"/>
            <p:cNvPicPr preferRelativeResize="0"/>
            <p:nvPr/>
          </p:nvPicPr>
          <p:blipFill>
            <a:blip r:embed="rId4">
              <a:alphaModFix/>
            </a:blip>
            <a:stretch>
              <a:fillRect/>
            </a:stretch>
          </p:blipFill>
          <p:spPr>
            <a:xfrm rot="10800000" flipH="1">
              <a:off x="742825" y="422163"/>
              <a:ext cx="1692891" cy="402275"/>
            </a:xfrm>
            <a:prstGeom prst="rect">
              <a:avLst/>
            </a:prstGeom>
            <a:noFill/>
            <a:ln>
              <a:noFill/>
            </a:ln>
          </p:spPr>
        </p:pic>
        <p:pic>
          <p:nvPicPr>
            <p:cNvPr id="657" name="Google Shape;657;p61"/>
            <p:cNvPicPr preferRelativeResize="0"/>
            <p:nvPr/>
          </p:nvPicPr>
          <p:blipFill>
            <a:blip r:embed="rId4">
              <a:alphaModFix/>
            </a:blip>
            <a:stretch>
              <a:fillRect/>
            </a:stretch>
          </p:blipFill>
          <p:spPr>
            <a:xfrm rot="10800000">
              <a:off x="2806834" y="422175"/>
              <a:ext cx="1692891" cy="402275"/>
            </a:xfrm>
            <a:prstGeom prst="rect">
              <a:avLst/>
            </a:prstGeom>
            <a:noFill/>
            <a:ln>
              <a:noFill/>
            </a:ln>
          </p:spPr>
        </p:pic>
      </p:grpSp>
      <p:grpSp>
        <p:nvGrpSpPr>
          <p:cNvPr id="658" name="Google Shape;658;p61"/>
          <p:cNvGrpSpPr/>
          <p:nvPr/>
        </p:nvGrpSpPr>
        <p:grpSpPr>
          <a:xfrm>
            <a:off x="433136" y="2084859"/>
            <a:ext cx="4251159" cy="402288"/>
            <a:chOff x="742825" y="1957538"/>
            <a:chExt cx="3756900" cy="402288"/>
          </a:xfrm>
        </p:grpSpPr>
        <p:pic>
          <p:nvPicPr>
            <p:cNvPr id="659" name="Google Shape;659;p61"/>
            <p:cNvPicPr preferRelativeResize="0"/>
            <p:nvPr/>
          </p:nvPicPr>
          <p:blipFill>
            <a:blip r:embed="rId4">
              <a:alphaModFix/>
            </a:blip>
            <a:stretch>
              <a:fillRect/>
            </a:stretch>
          </p:blipFill>
          <p:spPr>
            <a:xfrm>
              <a:off x="742825" y="1957550"/>
              <a:ext cx="1692891" cy="402275"/>
            </a:xfrm>
            <a:prstGeom prst="rect">
              <a:avLst/>
            </a:prstGeom>
            <a:noFill/>
            <a:ln>
              <a:noFill/>
            </a:ln>
          </p:spPr>
        </p:pic>
        <p:pic>
          <p:nvPicPr>
            <p:cNvPr id="660" name="Google Shape;660;p61"/>
            <p:cNvPicPr preferRelativeResize="0"/>
            <p:nvPr/>
          </p:nvPicPr>
          <p:blipFill>
            <a:blip r:embed="rId4">
              <a:alphaModFix/>
            </a:blip>
            <a:stretch>
              <a:fillRect/>
            </a:stretch>
          </p:blipFill>
          <p:spPr>
            <a:xfrm flipH="1">
              <a:off x="2806834" y="1957538"/>
              <a:ext cx="1692891" cy="402275"/>
            </a:xfrm>
            <a:prstGeom prst="rect">
              <a:avLst/>
            </a:prstGeom>
            <a:noFill/>
            <a:ln>
              <a:noFill/>
            </a:ln>
          </p:spPr>
        </p:pic>
      </p:grpSp>
      <p:sp>
        <p:nvSpPr>
          <p:cNvPr id="2" name="CuadroTexto 1">
            <a:extLst>
              <a:ext uri="{FF2B5EF4-FFF2-40B4-BE49-F238E27FC236}">
                <a16:creationId xmlns:a16="http://schemas.microsoft.com/office/drawing/2014/main" id="{BAD87CB9-2FD9-4B5C-A3E0-752657BC8507}"/>
              </a:ext>
            </a:extLst>
          </p:cNvPr>
          <p:cNvSpPr txBox="1"/>
          <p:nvPr/>
        </p:nvSpPr>
        <p:spPr>
          <a:xfrm>
            <a:off x="4572000" y="1886330"/>
            <a:ext cx="1700463" cy="307777"/>
          </a:xfrm>
          <a:prstGeom prst="rect">
            <a:avLst/>
          </a:prstGeom>
          <a:noFill/>
        </p:spPr>
        <p:txBody>
          <a:bodyPr wrap="square" rtlCol="0">
            <a:spAutoFit/>
          </a:bodyPr>
          <a:lstStyle/>
          <a:p>
            <a:r>
              <a:rPr lang="es-ES" dirty="0">
                <a:solidFill>
                  <a:schemeClr val="bg2"/>
                </a:solidFill>
                <a:latin typeface="Nunito" pitchFamily="2" charset="0"/>
              </a:rPr>
              <a:t>-Paulo freire-</a:t>
            </a:r>
            <a:endParaRPr lang="es-MX" dirty="0">
              <a:solidFill>
                <a:schemeClr val="bg2"/>
              </a:solidFill>
              <a:latin typeface="Nunito"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51"/>
          <p:cNvPicPr preferRelativeResize="0"/>
          <p:nvPr/>
        </p:nvPicPr>
        <p:blipFill rotWithShape="1">
          <a:blip r:embed="rId3">
            <a:alphaModFix amt="56000"/>
          </a:blip>
          <a:srcRect l="14508" t="32951" r="10161" b="23799"/>
          <a:stretch/>
        </p:blipFill>
        <p:spPr>
          <a:xfrm>
            <a:off x="3477679" y="3714869"/>
            <a:ext cx="4822100" cy="760350"/>
          </a:xfrm>
          <a:prstGeom prst="rect">
            <a:avLst/>
          </a:prstGeom>
          <a:noFill/>
          <a:ln>
            <a:noFill/>
          </a:ln>
        </p:spPr>
      </p:pic>
      <p:pic>
        <p:nvPicPr>
          <p:cNvPr id="520" name="Google Shape;520;p51"/>
          <p:cNvPicPr preferRelativeResize="0"/>
          <p:nvPr/>
        </p:nvPicPr>
        <p:blipFill>
          <a:blip r:embed="rId4">
            <a:alphaModFix/>
          </a:blip>
          <a:stretch>
            <a:fillRect/>
          </a:stretch>
        </p:blipFill>
        <p:spPr>
          <a:xfrm rot="5400000" flipH="1">
            <a:off x="-562201" y="135700"/>
            <a:ext cx="5642825" cy="5642825"/>
          </a:xfrm>
          <a:prstGeom prst="rect">
            <a:avLst/>
          </a:prstGeom>
          <a:noFill/>
          <a:ln>
            <a:noFill/>
          </a:ln>
        </p:spPr>
      </p:pic>
      <p:pic>
        <p:nvPicPr>
          <p:cNvPr id="521" name="Google Shape;521;p51"/>
          <p:cNvPicPr preferRelativeResize="0"/>
          <p:nvPr/>
        </p:nvPicPr>
        <p:blipFill>
          <a:blip r:embed="rId5">
            <a:alphaModFix/>
          </a:blip>
          <a:stretch>
            <a:fillRect/>
          </a:stretch>
        </p:blipFill>
        <p:spPr>
          <a:xfrm>
            <a:off x="4421218" y="413965"/>
            <a:ext cx="1202175" cy="1234200"/>
          </a:xfrm>
          <a:prstGeom prst="rect">
            <a:avLst/>
          </a:prstGeom>
          <a:noFill/>
          <a:ln>
            <a:noFill/>
          </a:ln>
        </p:spPr>
      </p:pic>
      <p:sp>
        <p:nvSpPr>
          <p:cNvPr id="522" name="Google Shape;522;p51"/>
          <p:cNvSpPr txBox="1">
            <a:spLocks noGrp="1"/>
          </p:cNvSpPr>
          <p:nvPr>
            <p:ph type="ctrTitle"/>
          </p:nvPr>
        </p:nvSpPr>
        <p:spPr>
          <a:xfrm>
            <a:off x="3795653" y="2334371"/>
            <a:ext cx="463514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t>La postura liberal de la educación y sus raíces</a:t>
            </a:r>
            <a:endParaRPr sz="4000" dirty="0"/>
          </a:p>
        </p:txBody>
      </p:sp>
      <p:sp>
        <p:nvSpPr>
          <p:cNvPr id="523" name="Google Shape;523;p51"/>
          <p:cNvSpPr txBox="1">
            <a:spLocks noGrp="1"/>
          </p:cNvSpPr>
          <p:nvPr>
            <p:ph type="title" idx="2"/>
          </p:nvPr>
        </p:nvSpPr>
        <p:spPr>
          <a:xfrm>
            <a:off x="4476500" y="569181"/>
            <a:ext cx="1204500" cy="1061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01</a:t>
            </a:r>
            <a:endParaRPr dirty="0"/>
          </a:p>
        </p:txBody>
      </p:sp>
      <p:sp>
        <p:nvSpPr>
          <p:cNvPr id="524" name="Google Shape;524;p51"/>
          <p:cNvSpPr txBox="1">
            <a:spLocks noGrp="1"/>
          </p:cNvSpPr>
          <p:nvPr>
            <p:ph type="subTitle" idx="1"/>
          </p:nvPr>
        </p:nvSpPr>
        <p:spPr>
          <a:xfrm>
            <a:off x="4238972" y="3746820"/>
            <a:ext cx="3991500" cy="7002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000" dirty="0"/>
              <a:t>Rousseau, Locke y Kant</a:t>
            </a:r>
            <a:endParaRPr sz="2000" dirty="0"/>
          </a:p>
        </p:txBody>
      </p:sp>
      <p:pic>
        <p:nvPicPr>
          <p:cNvPr id="525" name="Google Shape;525;p51"/>
          <p:cNvPicPr preferRelativeResize="0"/>
          <p:nvPr/>
        </p:nvPicPr>
        <p:blipFill>
          <a:blip r:embed="rId6">
            <a:alphaModFix/>
          </a:blip>
          <a:stretch>
            <a:fillRect/>
          </a:stretch>
        </p:blipFill>
        <p:spPr>
          <a:xfrm>
            <a:off x="913528" y="1657449"/>
            <a:ext cx="2770349" cy="2269625"/>
          </a:xfrm>
          <a:prstGeom prst="rect">
            <a:avLst/>
          </a:prstGeom>
          <a:noFill/>
          <a:ln>
            <a:noFill/>
          </a:ln>
        </p:spPr>
      </p:pic>
      <p:pic>
        <p:nvPicPr>
          <p:cNvPr id="526" name="Google Shape;526;p51"/>
          <p:cNvPicPr preferRelativeResize="0"/>
          <p:nvPr/>
        </p:nvPicPr>
        <p:blipFill>
          <a:blip r:embed="rId7">
            <a:alphaModFix/>
          </a:blip>
          <a:stretch>
            <a:fillRect/>
          </a:stretch>
        </p:blipFill>
        <p:spPr>
          <a:xfrm>
            <a:off x="2527779" y="1018947"/>
            <a:ext cx="949900" cy="1638850"/>
          </a:xfrm>
          <a:prstGeom prst="rect">
            <a:avLst/>
          </a:prstGeom>
          <a:noFill/>
          <a:ln>
            <a:noFill/>
          </a:ln>
        </p:spPr>
      </p:pic>
      <p:pic>
        <p:nvPicPr>
          <p:cNvPr id="527" name="Google Shape;527;p51"/>
          <p:cNvPicPr preferRelativeResize="0"/>
          <p:nvPr/>
        </p:nvPicPr>
        <p:blipFill>
          <a:blip r:embed="rId8">
            <a:alphaModFix/>
          </a:blip>
          <a:stretch>
            <a:fillRect/>
          </a:stretch>
        </p:blipFill>
        <p:spPr>
          <a:xfrm>
            <a:off x="8230472" y="4440350"/>
            <a:ext cx="837854" cy="841800"/>
          </a:xfrm>
          <a:prstGeom prst="rect">
            <a:avLst/>
          </a:prstGeom>
          <a:noFill/>
          <a:ln>
            <a:noFill/>
          </a:ln>
        </p:spPr>
      </p:pic>
      <p:pic>
        <p:nvPicPr>
          <p:cNvPr id="528" name="Google Shape;528;p51"/>
          <p:cNvPicPr preferRelativeResize="0"/>
          <p:nvPr/>
        </p:nvPicPr>
        <p:blipFill rotWithShape="1">
          <a:blip r:embed="rId9">
            <a:alphaModFix/>
          </a:blip>
          <a:srcRect l="357" r="347"/>
          <a:stretch/>
        </p:blipFill>
        <p:spPr>
          <a:xfrm rot="10800000">
            <a:off x="7799302" y="34625"/>
            <a:ext cx="1344700" cy="964301"/>
          </a:xfrm>
          <a:prstGeom prst="rect">
            <a:avLst/>
          </a:prstGeom>
          <a:noFill/>
          <a:ln>
            <a:noFill/>
          </a:ln>
        </p:spPr>
      </p:pic>
      <p:pic>
        <p:nvPicPr>
          <p:cNvPr id="529" name="Google Shape;529;p51"/>
          <p:cNvPicPr preferRelativeResize="0"/>
          <p:nvPr/>
        </p:nvPicPr>
        <p:blipFill>
          <a:blip r:embed="rId10">
            <a:alphaModFix/>
          </a:blip>
          <a:stretch>
            <a:fillRect/>
          </a:stretch>
        </p:blipFill>
        <p:spPr>
          <a:xfrm>
            <a:off x="-124627" y="4036156"/>
            <a:ext cx="837850" cy="1144832"/>
          </a:xfrm>
          <a:prstGeom prst="rect">
            <a:avLst/>
          </a:prstGeom>
          <a:noFill/>
          <a:ln>
            <a:noFill/>
          </a:ln>
        </p:spPr>
      </p:pic>
      <p:pic>
        <p:nvPicPr>
          <p:cNvPr id="530" name="Google Shape;530;p51"/>
          <p:cNvPicPr preferRelativeResize="0"/>
          <p:nvPr/>
        </p:nvPicPr>
        <p:blipFill rotWithShape="1">
          <a:blip r:embed="rId9">
            <a:alphaModFix/>
          </a:blip>
          <a:srcRect l="357" r="347"/>
          <a:stretch/>
        </p:blipFill>
        <p:spPr>
          <a:xfrm rot="10800000" flipH="1">
            <a:off x="2" y="57350"/>
            <a:ext cx="1344700" cy="9643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2"/>
          <p:cNvSpPr txBox="1">
            <a:spLocks noGrp="1"/>
          </p:cNvSpPr>
          <p:nvPr>
            <p:ph type="title"/>
          </p:nvPr>
        </p:nvSpPr>
        <p:spPr>
          <a:xfrm>
            <a:off x="845773" y="854854"/>
            <a:ext cx="7717500" cy="4022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Alumnas:</a:t>
            </a:r>
            <a:endParaRPr sz="2400" dirty="0"/>
          </a:p>
        </p:txBody>
      </p:sp>
      <p:sp>
        <p:nvSpPr>
          <p:cNvPr id="666" name="Google Shape;666;p62"/>
          <p:cNvSpPr txBox="1">
            <a:spLocks noGrp="1"/>
          </p:cNvSpPr>
          <p:nvPr>
            <p:ph type="body" idx="1"/>
          </p:nvPr>
        </p:nvSpPr>
        <p:spPr>
          <a:xfrm>
            <a:off x="845773" y="1275950"/>
            <a:ext cx="7717500" cy="3172607"/>
          </a:xfrm>
          <a:prstGeom prst="rect">
            <a:avLst/>
          </a:prstGeom>
        </p:spPr>
        <p:txBody>
          <a:bodyPr spcFirstLastPara="1" wrap="square" lIns="91425" tIns="91425" rIns="91425" bIns="91425" anchor="ctr" anchorCtr="0">
            <a:noAutofit/>
          </a:bodyPr>
          <a:lstStyle/>
          <a:p>
            <a:pPr marL="0" indent="0">
              <a:spcAft>
                <a:spcPts val="1200"/>
              </a:spcAft>
              <a:buNone/>
            </a:pPr>
            <a:r>
              <a:rPr lang="en" dirty="0"/>
              <a:t>Samantha Bueno Moreno  #6</a:t>
            </a:r>
          </a:p>
          <a:p>
            <a:pPr marL="0" lvl="0" indent="0" algn="ctr" rtl="0">
              <a:spcBef>
                <a:spcPts val="0"/>
              </a:spcBef>
              <a:spcAft>
                <a:spcPts val="1200"/>
              </a:spcAft>
              <a:buNone/>
            </a:pPr>
            <a:r>
              <a:rPr lang="en" dirty="0"/>
              <a:t>Jimena Sarahi Gaytan Espinoza   #12</a:t>
            </a:r>
          </a:p>
          <a:p>
            <a:pPr marL="0" lvl="0" indent="0" algn="ctr" rtl="0">
              <a:spcBef>
                <a:spcPts val="0"/>
              </a:spcBef>
              <a:spcAft>
                <a:spcPts val="1200"/>
              </a:spcAft>
              <a:buNone/>
            </a:pPr>
            <a:r>
              <a:rPr lang="en" dirty="0"/>
              <a:t>Natalia Guevera Garcia   #13</a:t>
            </a:r>
          </a:p>
          <a:p>
            <a:pPr marL="0" indent="0">
              <a:spcAft>
                <a:spcPts val="1200"/>
              </a:spcAft>
              <a:buNone/>
            </a:pPr>
            <a:r>
              <a:rPr lang="en" dirty="0"/>
              <a:t>Dhanya Guadalupe Saldivar Martinez  #22</a:t>
            </a:r>
          </a:p>
          <a:p>
            <a:pPr marL="0" indent="0">
              <a:spcAft>
                <a:spcPts val="1200"/>
              </a:spcAft>
              <a:buNone/>
            </a:pPr>
            <a:r>
              <a:rPr lang="es-ES" dirty="0"/>
              <a:t>Lluvia Yamilet Silva Rosas  #23</a:t>
            </a:r>
          </a:p>
          <a:p>
            <a:pPr marL="0" indent="0">
              <a:spcAft>
                <a:spcPts val="1200"/>
              </a:spcAft>
              <a:buNone/>
            </a:pPr>
            <a:r>
              <a:rPr lang="es-MX" dirty="0"/>
              <a:t>V</a:t>
            </a:r>
            <a:r>
              <a:rPr lang="en" dirty="0"/>
              <a:t>aleria Torres Gutierrez   #24</a:t>
            </a:r>
          </a:p>
          <a:p>
            <a:pPr marL="0" lvl="0" indent="0" algn="ctr" rtl="0">
              <a:spcBef>
                <a:spcPts val="0"/>
              </a:spcBef>
              <a:spcAft>
                <a:spcPts val="1200"/>
              </a:spcAft>
              <a:buNone/>
            </a:pPr>
            <a:r>
              <a:rPr lang="en" dirty="0"/>
              <a:t>Daniela Lizeth Trujillo Morales  #25</a:t>
            </a:r>
          </a:p>
        </p:txBody>
      </p:sp>
      <p:grpSp>
        <p:nvGrpSpPr>
          <p:cNvPr id="3" name="Grupo 2">
            <a:extLst>
              <a:ext uri="{FF2B5EF4-FFF2-40B4-BE49-F238E27FC236}">
                <a16:creationId xmlns:a16="http://schemas.microsoft.com/office/drawing/2014/main" id="{F9B3D37E-06D5-465C-9BA7-4288293B98FF}"/>
              </a:ext>
            </a:extLst>
          </p:cNvPr>
          <p:cNvGrpSpPr/>
          <p:nvPr/>
        </p:nvGrpSpPr>
        <p:grpSpPr>
          <a:xfrm>
            <a:off x="2850680" y="499826"/>
            <a:ext cx="3593966" cy="402288"/>
            <a:chOff x="2746588" y="951475"/>
            <a:chExt cx="3593966" cy="402288"/>
          </a:xfrm>
        </p:grpSpPr>
        <p:pic>
          <p:nvPicPr>
            <p:cNvPr id="667" name="Google Shape;667;p62"/>
            <p:cNvPicPr preferRelativeResize="0"/>
            <p:nvPr/>
          </p:nvPicPr>
          <p:blipFill>
            <a:blip r:embed="rId3">
              <a:alphaModFix/>
            </a:blip>
            <a:stretch>
              <a:fillRect/>
            </a:stretch>
          </p:blipFill>
          <p:spPr>
            <a:xfrm rot="10800000" flipH="1">
              <a:off x="2746588" y="951475"/>
              <a:ext cx="1692891" cy="402275"/>
            </a:xfrm>
            <a:prstGeom prst="rect">
              <a:avLst/>
            </a:prstGeom>
            <a:noFill/>
            <a:ln>
              <a:noFill/>
            </a:ln>
          </p:spPr>
        </p:pic>
        <p:pic>
          <p:nvPicPr>
            <p:cNvPr id="668" name="Google Shape;668;p62"/>
            <p:cNvPicPr preferRelativeResize="0"/>
            <p:nvPr/>
          </p:nvPicPr>
          <p:blipFill>
            <a:blip r:embed="rId3">
              <a:alphaModFix/>
            </a:blip>
            <a:stretch>
              <a:fillRect/>
            </a:stretch>
          </p:blipFill>
          <p:spPr>
            <a:xfrm rot="10800000">
              <a:off x="4647663" y="951488"/>
              <a:ext cx="1692891" cy="402275"/>
            </a:xfrm>
            <a:prstGeom prst="rect">
              <a:avLst/>
            </a:prstGeom>
            <a:noFill/>
            <a:ln>
              <a:noFill/>
            </a:ln>
          </p:spPr>
        </p:pic>
      </p:grpSp>
      <p:grpSp>
        <p:nvGrpSpPr>
          <p:cNvPr id="2" name="Grupo 1">
            <a:extLst>
              <a:ext uri="{FF2B5EF4-FFF2-40B4-BE49-F238E27FC236}">
                <a16:creationId xmlns:a16="http://schemas.microsoft.com/office/drawing/2014/main" id="{DF499C1B-6070-4223-8128-1C6147CBA3B2}"/>
              </a:ext>
            </a:extLst>
          </p:cNvPr>
          <p:cNvGrpSpPr/>
          <p:nvPr/>
        </p:nvGrpSpPr>
        <p:grpSpPr>
          <a:xfrm>
            <a:off x="2746588" y="4357611"/>
            <a:ext cx="3650828" cy="413281"/>
            <a:chOff x="2746588" y="4357611"/>
            <a:chExt cx="3650828" cy="413281"/>
          </a:xfrm>
        </p:grpSpPr>
        <p:pic>
          <p:nvPicPr>
            <p:cNvPr id="669" name="Google Shape;669;p62"/>
            <p:cNvPicPr preferRelativeResize="0"/>
            <p:nvPr/>
          </p:nvPicPr>
          <p:blipFill>
            <a:blip r:embed="rId3">
              <a:alphaModFix/>
            </a:blip>
            <a:stretch>
              <a:fillRect/>
            </a:stretch>
          </p:blipFill>
          <p:spPr>
            <a:xfrm>
              <a:off x="2746588" y="4357611"/>
              <a:ext cx="1692891" cy="402275"/>
            </a:xfrm>
            <a:prstGeom prst="rect">
              <a:avLst/>
            </a:prstGeom>
            <a:noFill/>
            <a:ln>
              <a:noFill/>
            </a:ln>
          </p:spPr>
        </p:pic>
        <p:pic>
          <p:nvPicPr>
            <p:cNvPr id="670" name="Google Shape;670;p62"/>
            <p:cNvPicPr preferRelativeResize="0"/>
            <p:nvPr/>
          </p:nvPicPr>
          <p:blipFill>
            <a:blip r:embed="rId3">
              <a:alphaModFix/>
            </a:blip>
            <a:stretch>
              <a:fillRect/>
            </a:stretch>
          </p:blipFill>
          <p:spPr>
            <a:xfrm flipH="1">
              <a:off x="4704525" y="4368617"/>
              <a:ext cx="1692891" cy="40227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741988" y="111154"/>
            <a:ext cx="2567675" cy="7748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n" b="1" dirty="0">
                <a:solidFill>
                  <a:schemeClr val="dk1"/>
                </a:solidFill>
              </a:rPr>
              <a:t>Rosseau</a:t>
            </a:r>
            <a:endParaRPr b="1" dirty="0">
              <a:solidFill>
                <a:schemeClr val="dk1"/>
              </a:solidFill>
            </a:endParaRPr>
          </a:p>
        </p:txBody>
      </p:sp>
      <p:sp>
        <p:nvSpPr>
          <p:cNvPr id="640" name="Google Shape;640;p60"/>
          <p:cNvSpPr txBox="1">
            <a:spLocks noGrp="1"/>
          </p:cNvSpPr>
          <p:nvPr>
            <p:ph type="subTitle" idx="1"/>
          </p:nvPr>
        </p:nvSpPr>
        <p:spPr>
          <a:xfrm>
            <a:off x="213393" y="798450"/>
            <a:ext cx="6305120" cy="370427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s-ES" dirty="0"/>
              <a:t>Filósofo político, que, a través de su novela “Emilio” y de la educación, promueve pensamientos filosóficos sobre la educación, siendo este uno de sus principales aportes en el campo de la pedagogía.</a:t>
            </a:r>
          </a:p>
          <a:p>
            <a:pPr marL="0" lvl="0" indent="0" algn="just" rtl="0">
              <a:spcBef>
                <a:spcPts val="0"/>
              </a:spcBef>
              <a:spcAft>
                <a:spcPts val="0"/>
              </a:spcAft>
              <a:buClr>
                <a:schemeClr val="dk1"/>
              </a:buClr>
              <a:buSzPts val="1100"/>
              <a:buFont typeface="Arial"/>
              <a:buNone/>
            </a:pPr>
            <a:endParaRPr lang="es-ES" dirty="0"/>
          </a:p>
          <a:p>
            <a:pPr marL="0" lvl="0" indent="0" algn="just" rtl="0">
              <a:spcBef>
                <a:spcPts val="0"/>
              </a:spcBef>
              <a:spcAft>
                <a:spcPts val="0"/>
              </a:spcAft>
              <a:buClr>
                <a:schemeClr val="dk1"/>
              </a:buClr>
              <a:buSzPts val="1100"/>
              <a:buFont typeface="Arial"/>
              <a:buNone/>
            </a:pPr>
            <a:r>
              <a:rPr lang="es-ES" dirty="0"/>
              <a:t>Una de las importantes claves de Rousseau es diferenciar a los niños adultos en cuanto a su aprendizaje; ya que hasta su época, los niños eran tratados como adultos pequeños.</a:t>
            </a:r>
          </a:p>
          <a:p>
            <a:pPr marL="0" lvl="0" indent="0" algn="just" rtl="0">
              <a:spcBef>
                <a:spcPts val="0"/>
              </a:spcBef>
              <a:spcAft>
                <a:spcPts val="0"/>
              </a:spcAft>
              <a:buClr>
                <a:schemeClr val="dk1"/>
              </a:buClr>
              <a:buSzPts val="1100"/>
              <a:buFont typeface="Arial"/>
              <a:buNone/>
            </a:pPr>
            <a:endParaRPr lang="es-ES" dirty="0"/>
          </a:p>
          <a:p>
            <a:pPr marL="0" lvl="0" indent="0" algn="just" rtl="0">
              <a:spcBef>
                <a:spcPts val="0"/>
              </a:spcBef>
              <a:spcAft>
                <a:spcPts val="0"/>
              </a:spcAft>
              <a:buClr>
                <a:schemeClr val="dk1"/>
              </a:buClr>
              <a:buSzPts val="1100"/>
              <a:buFont typeface="Arial"/>
              <a:buNone/>
            </a:pPr>
            <a:r>
              <a:rPr lang="es-MX" dirty="0">
                <a:effectLst/>
                <a:latin typeface="Nunito" pitchFamily="2" charset="0"/>
                <a:ea typeface="Calibri" panose="020F0502020204030204" pitchFamily="34" charset="0"/>
                <a:cs typeface="Times New Roman" panose="02020603050405020304" pitchFamily="18" charset="0"/>
              </a:rPr>
              <a:t>Para Rousseau la infancia tiene maneras de ver, de pensar, de sentir que le son propias igualmente la adolescencia. los maestros deben tener en cuenta esas diferencias, conocerlas y respetarlas. En la educación, el niño ha de permanecer en su naturaleza de niño, y la educación, debe ser gradual. </a:t>
            </a:r>
            <a:endParaRPr dirty="0"/>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4411" r="4411"/>
          <a:stretch/>
        </p:blipFill>
        <p:spPr>
          <a:xfrm>
            <a:off x="6621074" y="1008825"/>
            <a:ext cx="2148138" cy="3125850"/>
          </a:xfrm>
          <a:prstGeom prst="ellipse">
            <a:avLst/>
          </a:prstGeom>
          <a:noFill/>
          <a:ln>
            <a:noFill/>
          </a:ln>
        </p:spPr>
      </p:pic>
      <p:grpSp>
        <p:nvGrpSpPr>
          <p:cNvPr id="642" name="Google Shape;642;p60"/>
          <p:cNvGrpSpPr/>
          <p:nvPr/>
        </p:nvGrpSpPr>
        <p:grpSpPr>
          <a:xfrm>
            <a:off x="6427445" y="307513"/>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427444" y="3690288"/>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025824" y="168304"/>
            <a:ext cx="2567675" cy="7748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n" b="1" dirty="0">
                <a:solidFill>
                  <a:schemeClr val="dk1"/>
                </a:solidFill>
              </a:rPr>
              <a:t>Rosseau</a:t>
            </a:r>
            <a:endParaRPr b="1" dirty="0">
              <a:solidFill>
                <a:schemeClr val="dk1"/>
              </a:solidFill>
            </a:endParaRPr>
          </a:p>
        </p:txBody>
      </p:sp>
      <p:sp>
        <p:nvSpPr>
          <p:cNvPr id="640" name="Google Shape;640;p60"/>
          <p:cNvSpPr txBox="1">
            <a:spLocks noGrp="1"/>
          </p:cNvSpPr>
          <p:nvPr>
            <p:ph type="subTitle" idx="1"/>
          </p:nvPr>
        </p:nvSpPr>
        <p:spPr>
          <a:xfrm>
            <a:off x="541704" y="943133"/>
            <a:ext cx="8060591" cy="3704278"/>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educador debe esperar con confianza la marcha natural de la educación e intervenir lo menos posible en el proceso de la formación.</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La educación del niño debe comenzar desde su nacimiento y debe impedirse que adquiera hábitos de los cuales pudiera llegar a ser esclavo. </a:t>
            </a:r>
          </a:p>
          <a:p>
            <a:pPr algn="just">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La educación religiosa, no debe ser confesional y debe realizarse, no es la infancia, sino en la edad de la razón. En su libro “El Contrato Social”, rescata la necesidad de las personas, durante toda su vida, de consejo y guía. En su texto "El Emilio", atacó al sistema educativo de su época, pues mantiene que los niños deben ser educados a través de sus intereses y no por la estricta disciplina.</a:t>
            </a:r>
          </a:p>
          <a:p>
            <a:pPr marL="0" lvl="0" indent="0" algn="just"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95502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804412" y="358646"/>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Locke</a:t>
            </a:r>
            <a:endParaRPr b="1" dirty="0">
              <a:solidFill>
                <a:schemeClr val="dk1"/>
              </a:solidFill>
            </a:endParaRPr>
          </a:p>
        </p:txBody>
      </p:sp>
      <p:sp>
        <p:nvSpPr>
          <p:cNvPr id="640" name="Google Shape;640;p60"/>
          <p:cNvSpPr txBox="1">
            <a:spLocks noGrp="1"/>
          </p:cNvSpPr>
          <p:nvPr>
            <p:ph type="subTitle" idx="1"/>
          </p:nvPr>
        </p:nvSpPr>
        <p:spPr>
          <a:xfrm>
            <a:off x="284818" y="1015530"/>
            <a:ext cx="5812879" cy="3899369"/>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MX" dirty="0">
                <a:effectLst/>
                <a:latin typeface="Nunito" pitchFamily="2" charset="0"/>
                <a:ea typeface="Calibri" panose="020F0502020204030204" pitchFamily="34" charset="0"/>
                <a:cs typeface="Times New Roman" panose="02020603050405020304" pitchFamily="18" charset="0"/>
              </a:rPr>
              <a:t>Locke siempre estuvo relacionado con el entorno educativo concluyendo dos ideas básicas: </a:t>
            </a:r>
          </a:p>
          <a:p>
            <a:pPr marL="285750" lvl="0" indent="-285750" algn="just">
              <a:lnSpc>
                <a:spcPct val="107000"/>
              </a:lnSpc>
              <a:buFont typeface="Arial" panose="020B0604020202020204" pitchFamily="34" charset="0"/>
              <a:buChar char="•"/>
            </a:pPr>
            <a:r>
              <a:rPr lang="es-MX" dirty="0">
                <a:effectLst/>
                <a:latin typeface="Nunito" pitchFamily="2" charset="0"/>
                <a:ea typeface="Calibri" panose="020F0502020204030204" pitchFamily="34" charset="0"/>
                <a:cs typeface="Times New Roman" panose="02020603050405020304" pitchFamily="18" charset="0"/>
              </a:rPr>
              <a:t>El conocimiento tiene por materia las ideas</a:t>
            </a:r>
          </a:p>
          <a:p>
            <a:pPr marL="285750" lvl="0" indent="-285750" algn="just">
              <a:lnSpc>
                <a:spcPct val="107000"/>
              </a:lnSpc>
              <a:buFont typeface="Arial" panose="020B0604020202020204" pitchFamily="34" charset="0"/>
              <a:buChar char="•"/>
            </a:pPr>
            <a:r>
              <a:rPr lang="es-MX" dirty="0">
                <a:effectLst/>
                <a:latin typeface="Nunito" pitchFamily="2" charset="0"/>
                <a:ea typeface="Calibri" panose="020F0502020204030204" pitchFamily="34" charset="0"/>
                <a:cs typeface="Times New Roman" panose="02020603050405020304" pitchFamily="18" charset="0"/>
              </a:rPr>
              <a:t>La educación es lo único capaz de formar provocando las diferencias sociales. </a:t>
            </a:r>
          </a:p>
          <a:p>
            <a:pPr marL="270510" algn="just">
              <a:lnSpc>
                <a:spcPct val="107000"/>
              </a:lnSpc>
              <a:spcAft>
                <a:spcPts val="800"/>
              </a:spcAft>
            </a:pPr>
            <a:r>
              <a:rPr lang="es-MX" dirty="0">
                <a:effectLst/>
                <a:latin typeface="Nunito" pitchFamily="2" charset="0"/>
                <a:ea typeface="Calibri" panose="020F0502020204030204" pitchFamily="34" charset="0"/>
                <a:cs typeface="Times New Roman" panose="02020603050405020304" pitchFamily="18" charset="0"/>
              </a:rPr>
              <a:t>Esta segunda reflexión no implica que Locke, como muchos han defendido, proponga una educación universal. Es más, sus teorías son todo lo contrario, ya que considera que el conocimiento debe quedar limitado a quienes tienen tiempo libre para aprovecharlo y la educación debe estar al servicio de los ciudadanos. Aunque su propuesta no pueda ser considerada universal, sus conceptos pedagógicos sí pueden universalizarse.</a:t>
            </a:r>
          </a:p>
          <a:p>
            <a:pPr marL="0" lvl="0" indent="0" algn="r" rtl="0">
              <a:spcBef>
                <a:spcPts val="0"/>
              </a:spcBef>
              <a:spcAft>
                <a:spcPts val="0"/>
              </a:spcAft>
              <a:buClr>
                <a:schemeClr val="dk1"/>
              </a:buClr>
              <a:buSzPts val="1100"/>
              <a:buFont typeface="Arial"/>
              <a:buNone/>
            </a:pPr>
            <a:endParaRPr dirty="0"/>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16785" r="16785"/>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95731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516296" y="0"/>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Locke</a:t>
            </a:r>
            <a:endParaRPr b="1" dirty="0">
              <a:solidFill>
                <a:schemeClr val="dk1"/>
              </a:solidFill>
            </a:endParaRPr>
          </a:p>
        </p:txBody>
      </p:sp>
      <p:sp>
        <p:nvSpPr>
          <p:cNvPr id="640" name="Google Shape;640;p60"/>
          <p:cNvSpPr txBox="1">
            <a:spLocks noGrp="1"/>
          </p:cNvSpPr>
          <p:nvPr>
            <p:ph type="subTitle" idx="1"/>
          </p:nvPr>
        </p:nvSpPr>
        <p:spPr>
          <a:xfrm>
            <a:off x="284818" y="1015530"/>
            <a:ext cx="8325782" cy="3899369"/>
          </a:xfrm>
          <a:prstGeom prst="rect">
            <a:avLst/>
          </a:prstGeom>
        </p:spPr>
        <p:txBody>
          <a:bodyPr spcFirstLastPara="1" wrap="square" lIns="91425" tIns="91425" rIns="91425" bIns="91425" anchor="ctr" anchorCtr="0">
            <a:noAutofit/>
          </a:bodyPr>
          <a:lstStyle/>
          <a:p>
            <a:pPr marL="285750" lvl="0" indent="-285750" algn="just">
              <a:lnSpc>
                <a:spcPct val="107000"/>
              </a:lnSpc>
              <a:buFont typeface="Arial" panose="020B0604020202020204" pitchFamily="34" charset="0"/>
              <a:buChar char="•"/>
            </a:pPr>
            <a:r>
              <a:rPr lang="es-MX" sz="1400" dirty="0">
                <a:effectLst/>
                <a:latin typeface="Nunito" pitchFamily="2" charset="0"/>
                <a:ea typeface="Calibri" panose="020F0502020204030204" pitchFamily="34" charset="0"/>
                <a:cs typeface="Times New Roman" panose="02020603050405020304" pitchFamily="18" charset="0"/>
              </a:rPr>
              <a:t>La educación, que para él tenía un rol determinante en la formación de la personalidad, en el desarrollo individual y por ende, en el progreso social; estaba destinada a los niños, tenía que tener por objetivos formar una mente y un cuerpo sanos, elaborando un currículum pertinente, que destacara la enseñanza práctica, por asociación de ideas, y la de las ciencias con su método preciso y corroborable a través de la experiencia.</a:t>
            </a:r>
          </a:p>
          <a:p>
            <a:pPr marL="285750" lvl="0" indent="-285750" algn="just">
              <a:lnSpc>
                <a:spcPct val="107000"/>
              </a:lnSpc>
              <a:buFont typeface="Arial" panose="020B0604020202020204" pitchFamily="34" charset="0"/>
              <a:buChar char="•"/>
            </a:pPr>
            <a:endParaRPr lang="es-MX" sz="1400" dirty="0">
              <a:effectLst/>
              <a:latin typeface="Nunito" pitchFamily="2"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s-MX" sz="1400" dirty="0">
                <a:effectLst/>
                <a:latin typeface="Nunito" pitchFamily="2" charset="0"/>
                <a:ea typeface="Calibri" panose="020F0502020204030204" pitchFamily="34" charset="0"/>
                <a:cs typeface="Times New Roman" panose="02020603050405020304" pitchFamily="18" charset="0"/>
              </a:rPr>
              <a:t>No se debía descuidar el cuerpo, en su alimentación, ejercicios físicos, vestimenta, descanso, etcétera, ya que si éste se enferma ningún tipo de aprendizaje eficaz es posible. Para ello aconsejaba someter a los niños a condiciones un tanto adversas, con respecto al descanso o al frío, obligándolos a soportar ciertas incomodidades o algunas inclemencias climáticas para que se vuelvan fuertes y aumenten sus defensas orgánicas.</a:t>
            </a:r>
          </a:p>
          <a:p>
            <a:pPr marL="285750" lvl="0" indent="-285750" algn="just">
              <a:lnSpc>
                <a:spcPct val="107000"/>
              </a:lnSpc>
              <a:buFont typeface="Arial" panose="020B0604020202020204" pitchFamily="34" charset="0"/>
              <a:buChar char="•"/>
            </a:pPr>
            <a:endParaRPr lang="es-MX" sz="1400" dirty="0">
              <a:effectLst/>
              <a:latin typeface="Nunito" pitchFamily="2"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s-MX" sz="1400" dirty="0">
                <a:effectLst/>
                <a:latin typeface="Nunito" pitchFamily="2" charset="0"/>
                <a:ea typeface="Calibri" panose="020F0502020204030204" pitchFamily="34" charset="0"/>
                <a:cs typeface="Times New Roman" panose="02020603050405020304" pitchFamily="18" charset="0"/>
              </a:rPr>
              <a:t>Se debe enseñar al niño (y también a la niña) a dominar sus impulsos y reprimir sus excesos, y optar en sus elecciones que la razón les indique como bueno, a ser responsables de sus actos y a aceptar los límites razonables que se les impongan, y aunque no es partidario de castigos físicos, sí de firmeza, explicando siempre el porqué de las penitencias, ya que no tienen que imponerse porque sí, y el niño debe comprender su fundamento.</a:t>
            </a:r>
          </a:p>
          <a:p>
            <a:pPr marL="0" lvl="0" indent="0" algn="r"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17919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1804412" y="358646"/>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Kant</a:t>
            </a:r>
            <a:endParaRPr b="1" dirty="0">
              <a:solidFill>
                <a:schemeClr val="dk1"/>
              </a:solidFill>
            </a:endParaRPr>
          </a:p>
        </p:txBody>
      </p:sp>
      <p:sp>
        <p:nvSpPr>
          <p:cNvPr id="640" name="Google Shape;640;p60"/>
          <p:cNvSpPr txBox="1">
            <a:spLocks noGrp="1"/>
          </p:cNvSpPr>
          <p:nvPr>
            <p:ph type="subTitle" idx="1"/>
          </p:nvPr>
        </p:nvSpPr>
        <p:spPr>
          <a:xfrm>
            <a:off x="334856" y="892492"/>
            <a:ext cx="5812879" cy="3899369"/>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s-ES" dirty="0"/>
              <a:t>Para Kant el acto que da nacimiento al Estado, remite a un contrato originario a través del cual todos los miembros entregan al pueblo su libertad extrema, para recibirla inmediatamente después como miembros de un ente común: El pueblo concebido como Estado.</a:t>
            </a:r>
          </a:p>
          <a:p>
            <a:pPr algn="just">
              <a:lnSpc>
                <a:spcPct val="107000"/>
              </a:lnSpc>
              <a:spcAft>
                <a:spcPts val="800"/>
              </a:spcAft>
            </a:pPr>
            <a:r>
              <a:rPr lang="es-ES" dirty="0"/>
              <a:t>En la teoría moral kantiana, el concepto clave es la autonomía de los seres humanos, Esta autonomía es entendida como la voluntad que tienen los seres humanos para legislarse a sí mismos.</a:t>
            </a:r>
          </a:p>
          <a:p>
            <a:pPr algn="just">
              <a:lnSpc>
                <a:spcPct val="107000"/>
              </a:lnSpc>
              <a:spcAft>
                <a:spcPts val="800"/>
              </a:spcAft>
            </a:pPr>
            <a:r>
              <a:rPr lang="es-ES" dirty="0"/>
              <a:t>El derecho aparece entonces como normalización de las libertades extremas de los individuos, Por la libertad es que se ordena el derecho por la razón. </a:t>
            </a:r>
            <a:endParaRPr dirty="0"/>
          </a:p>
        </p:txBody>
      </p:sp>
      <p:pic>
        <p:nvPicPr>
          <p:cNvPr id="641" name="Google Shape;641;p60"/>
          <p:cNvPicPr preferRelativeResize="0"/>
          <p:nvPr/>
        </p:nvPicPr>
        <p:blipFill>
          <a:blip r:embed="rId3">
            <a:extLst>
              <a:ext uri="{837473B0-CC2E-450A-ABE3-18F120FF3D39}">
                <a1611:picAttrSrcUrl xmlns:a1611="http://schemas.microsoft.com/office/drawing/2016/11/main" r:id="rId4"/>
              </a:ext>
            </a:extLst>
          </a:blip>
          <a:srcRect l="3533" r="3533"/>
          <a:stretch/>
        </p:blipFill>
        <p:spPr>
          <a:xfrm>
            <a:off x="6380829" y="935530"/>
            <a:ext cx="2244506" cy="3150695"/>
          </a:xfrm>
          <a:prstGeom prst="ellipse">
            <a:avLst/>
          </a:prstGeom>
          <a:noFill/>
          <a:ln>
            <a:noFill/>
          </a:ln>
        </p:spPr>
      </p:pic>
      <p:grpSp>
        <p:nvGrpSpPr>
          <p:cNvPr id="642" name="Google Shape;642;p60"/>
          <p:cNvGrpSpPr/>
          <p:nvPr/>
        </p:nvGrpSpPr>
        <p:grpSpPr>
          <a:xfrm>
            <a:off x="6265076" y="346660"/>
            <a:ext cx="2527636" cy="1145686"/>
            <a:chOff x="5369726" y="405764"/>
            <a:chExt cx="2527636" cy="1145686"/>
          </a:xfrm>
        </p:grpSpPr>
        <p:pic>
          <p:nvPicPr>
            <p:cNvPr id="643" name="Google Shape;643;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4" name="Google Shape;644;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5" name="Google Shape;645;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grpSp>
        <p:nvGrpSpPr>
          <p:cNvPr id="646" name="Google Shape;646;p60"/>
          <p:cNvGrpSpPr/>
          <p:nvPr/>
        </p:nvGrpSpPr>
        <p:grpSpPr>
          <a:xfrm rot="10800000" flipH="1">
            <a:off x="6281507" y="3635127"/>
            <a:ext cx="2527636" cy="1145686"/>
            <a:chOff x="5369726" y="405764"/>
            <a:chExt cx="2527636" cy="1145686"/>
          </a:xfrm>
        </p:grpSpPr>
        <p:pic>
          <p:nvPicPr>
            <p:cNvPr id="647" name="Google Shape;647;p60"/>
            <p:cNvPicPr preferRelativeResize="0"/>
            <p:nvPr/>
          </p:nvPicPr>
          <p:blipFill>
            <a:blip r:embed="rId5">
              <a:alphaModFix/>
            </a:blip>
            <a:stretch>
              <a:fillRect/>
            </a:stretch>
          </p:blipFill>
          <p:spPr>
            <a:xfrm rot="-2674875" flipH="1">
              <a:off x="5290195" y="822364"/>
              <a:ext cx="1315098" cy="312500"/>
            </a:xfrm>
            <a:prstGeom prst="rect">
              <a:avLst/>
            </a:prstGeom>
            <a:noFill/>
            <a:ln>
              <a:noFill/>
            </a:ln>
          </p:spPr>
        </p:pic>
        <p:pic>
          <p:nvPicPr>
            <p:cNvPr id="648" name="Google Shape;648;p60"/>
            <p:cNvPicPr preferRelativeResize="0"/>
            <p:nvPr/>
          </p:nvPicPr>
          <p:blipFill>
            <a:blip r:embed="rId6">
              <a:alphaModFix/>
            </a:blip>
            <a:stretch>
              <a:fillRect/>
            </a:stretch>
          </p:blipFill>
          <p:spPr>
            <a:xfrm rot="-2674876">
              <a:off x="6575350" y="431719"/>
              <a:ext cx="124150" cy="122447"/>
            </a:xfrm>
            <a:prstGeom prst="rect">
              <a:avLst/>
            </a:prstGeom>
            <a:noFill/>
            <a:ln>
              <a:noFill/>
            </a:ln>
          </p:spPr>
        </p:pic>
        <p:pic>
          <p:nvPicPr>
            <p:cNvPr id="649" name="Google Shape;649;p60"/>
            <p:cNvPicPr preferRelativeResize="0"/>
            <p:nvPr/>
          </p:nvPicPr>
          <p:blipFill>
            <a:blip r:embed="rId5">
              <a:alphaModFix/>
            </a:blip>
            <a:stretch>
              <a:fillRect/>
            </a:stretch>
          </p:blipFill>
          <p:spPr>
            <a:xfrm rot="2674875">
              <a:off x="6661795" y="822364"/>
              <a:ext cx="1315098" cy="312500"/>
            </a:xfrm>
            <a:prstGeom prst="rect">
              <a:avLst/>
            </a:prstGeom>
            <a:noFill/>
            <a:ln>
              <a:noFill/>
            </a:ln>
          </p:spPr>
        </p:pic>
      </p:grpSp>
    </p:spTree>
    <p:extLst>
      <p:ext uri="{BB962C8B-B14F-4D97-AF65-F5344CB8AC3E}">
        <p14:creationId xmlns:p14="http://schemas.microsoft.com/office/powerpoint/2010/main" val="42783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0"/>
          <p:cNvSpPr txBox="1">
            <a:spLocks noGrp="1"/>
          </p:cNvSpPr>
          <p:nvPr>
            <p:ph type="title"/>
          </p:nvPr>
        </p:nvSpPr>
        <p:spPr>
          <a:xfrm>
            <a:off x="3516296" y="112295"/>
            <a:ext cx="1862825" cy="69862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ES" b="1" dirty="0">
                <a:solidFill>
                  <a:schemeClr val="dk1"/>
                </a:solidFill>
              </a:rPr>
              <a:t>Kant</a:t>
            </a:r>
            <a:endParaRPr b="1" dirty="0">
              <a:solidFill>
                <a:schemeClr val="dk1"/>
              </a:solidFill>
            </a:endParaRPr>
          </a:p>
        </p:txBody>
      </p:sp>
      <p:sp>
        <p:nvSpPr>
          <p:cNvPr id="640" name="Google Shape;640;p60"/>
          <p:cNvSpPr txBox="1">
            <a:spLocks noGrp="1"/>
          </p:cNvSpPr>
          <p:nvPr>
            <p:ph type="subTitle" idx="1"/>
          </p:nvPr>
        </p:nvSpPr>
        <p:spPr>
          <a:xfrm>
            <a:off x="409109" y="810924"/>
            <a:ext cx="8325782" cy="3899369"/>
          </a:xfrm>
          <a:prstGeom prst="rect">
            <a:avLst/>
          </a:prstGeom>
        </p:spPr>
        <p:txBody>
          <a:bodyPr spcFirstLastPara="1" wrap="square" lIns="91425" tIns="91425" rIns="91425" bIns="91425" anchor="ctr" anchorCtr="0">
            <a:noAutofit/>
          </a:bodyPr>
          <a:lstStyle/>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La principal labor de este Estado no es crear la felicidad, la cual, puede ser entendida de múltiples formas, sino, dar lugar a la libertad de todos y cada uno de los miembros del Estado.</a:t>
            </a:r>
          </a:p>
          <a:p>
            <a:pPr marL="0" lvl="0" indent="0" algn="just">
              <a:lnSpc>
                <a:spcPct val="107000"/>
              </a:lnSpc>
            </a:pPr>
            <a:endParaRPr lang="es-ES" sz="1500" dirty="0">
              <a:effectLst/>
              <a:latin typeface="Nunito" pitchFamily="2" charset="0"/>
              <a:ea typeface="Calibri" panose="020F0502020204030204" pitchFamily="34" charset="0"/>
              <a:cs typeface="Times New Roman" panose="02020603050405020304" pitchFamily="18" charset="0"/>
            </a:endParaRP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Para Kant, entonces, los derechos subjetivos son en parte la razón del estado. Que el hombre tiene el deber moral de salir del estado de la naturaleza.</a:t>
            </a:r>
          </a:p>
          <a:p>
            <a:pPr marL="0" lvl="0" indent="0" algn="just">
              <a:lnSpc>
                <a:spcPct val="107000"/>
              </a:lnSpc>
            </a:pPr>
            <a:endParaRPr lang="es-ES" sz="1500" dirty="0">
              <a:effectLst/>
              <a:latin typeface="Nunito" pitchFamily="2" charset="0"/>
              <a:ea typeface="Calibri" panose="020F0502020204030204" pitchFamily="34" charset="0"/>
              <a:cs typeface="Times New Roman" panose="02020603050405020304" pitchFamily="18" charset="0"/>
            </a:endParaRP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Todo pueblo necesita de un sistema de leyes y este sistema da lugar al derecho público, Y un pueblo con un estado de derecho da lugar, a su vez, al surgimiento de la ciudad y al estado civil.</a:t>
            </a:r>
          </a:p>
          <a:p>
            <a:pPr marL="0" lvl="0" indent="0" algn="just">
              <a:lnSpc>
                <a:spcPct val="107000"/>
              </a:lnSpc>
            </a:pPr>
            <a:endParaRPr lang="es-ES" sz="1500" dirty="0">
              <a:effectLst/>
              <a:latin typeface="Nunito" pitchFamily="2" charset="0"/>
              <a:ea typeface="Calibri" panose="020F0502020204030204" pitchFamily="34" charset="0"/>
              <a:cs typeface="Times New Roman" panose="02020603050405020304" pitchFamily="18" charset="0"/>
            </a:endParaRP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Kant sostiene que la salida del estado de naturaleza se da a través del contrato llamado en Kant contrato originario. Para Kant, el contrato social es un imperativo de la razón práctica de tal suerte que el Estado debe ser construido de acuerdo con la idea del pacto. Del contrato.</a:t>
            </a:r>
          </a:p>
          <a:p>
            <a:pPr marL="0" lvl="0" indent="0" algn="just">
              <a:lnSpc>
                <a:spcPct val="107000"/>
              </a:lnSpc>
            </a:pPr>
            <a:endParaRPr lang="es-ES" sz="1500" dirty="0">
              <a:effectLst/>
              <a:latin typeface="Nunito" pitchFamily="2" charset="0"/>
              <a:ea typeface="Calibri" panose="020F0502020204030204" pitchFamily="34" charset="0"/>
              <a:cs typeface="Times New Roman" panose="02020603050405020304" pitchFamily="18" charset="0"/>
            </a:endParaRPr>
          </a:p>
          <a:p>
            <a:pPr marL="0" lvl="0" indent="0" algn="just">
              <a:lnSpc>
                <a:spcPct val="107000"/>
              </a:lnSpc>
            </a:pPr>
            <a:r>
              <a:rPr lang="es-ES" sz="1500" dirty="0">
                <a:effectLst/>
                <a:latin typeface="Nunito" pitchFamily="2" charset="0"/>
                <a:ea typeface="Calibri" panose="020F0502020204030204" pitchFamily="34" charset="0"/>
                <a:cs typeface="Times New Roman" panose="02020603050405020304" pitchFamily="18" charset="0"/>
              </a:rPr>
              <a:t>La voluntad general es una voluntad regida exclusivamente por la razón y los sujetos del contrato, más que hombres considerados en su realidad fenoménica individual, son entes de razón que contienen en aquello que va de acuerdo a con su naturaleza racional.</a:t>
            </a:r>
            <a:r>
              <a:rPr lang="es-MX" sz="1500" dirty="0">
                <a:effectLst/>
                <a:latin typeface="Nunito" pitchFamily="2" charset="0"/>
                <a:ea typeface="Calibri" panose="020F0502020204030204" pitchFamily="34" charset="0"/>
                <a:cs typeface="Times New Roman" panose="02020603050405020304" pitchFamily="18" charset="0"/>
              </a:rPr>
              <a:t> </a:t>
            </a:r>
            <a:endParaRPr sz="1500" dirty="0"/>
          </a:p>
        </p:txBody>
      </p:sp>
    </p:spTree>
    <p:extLst>
      <p:ext uri="{BB962C8B-B14F-4D97-AF65-F5344CB8AC3E}">
        <p14:creationId xmlns:p14="http://schemas.microsoft.com/office/powerpoint/2010/main" val="205967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54"/>
          <p:cNvPicPr preferRelativeResize="0"/>
          <p:nvPr/>
        </p:nvPicPr>
        <p:blipFill rotWithShape="1">
          <a:blip r:embed="rId3">
            <a:alphaModFix amt="56000"/>
          </a:blip>
          <a:srcRect l="14508" t="32951" r="10161" b="23799"/>
          <a:stretch/>
        </p:blipFill>
        <p:spPr>
          <a:xfrm>
            <a:off x="366800" y="3208925"/>
            <a:ext cx="5355450" cy="608150"/>
          </a:xfrm>
          <a:prstGeom prst="rect">
            <a:avLst/>
          </a:prstGeom>
          <a:noFill/>
          <a:ln>
            <a:noFill/>
          </a:ln>
        </p:spPr>
      </p:pic>
      <p:pic>
        <p:nvPicPr>
          <p:cNvPr id="566" name="Google Shape;566;p54"/>
          <p:cNvPicPr preferRelativeResize="0"/>
          <p:nvPr/>
        </p:nvPicPr>
        <p:blipFill>
          <a:blip r:embed="rId4">
            <a:alphaModFix/>
          </a:blip>
          <a:stretch>
            <a:fillRect/>
          </a:stretch>
        </p:blipFill>
        <p:spPr>
          <a:xfrm>
            <a:off x="3970912" y="463255"/>
            <a:ext cx="1202175" cy="1234200"/>
          </a:xfrm>
          <a:prstGeom prst="rect">
            <a:avLst/>
          </a:prstGeom>
          <a:noFill/>
          <a:ln>
            <a:noFill/>
          </a:ln>
        </p:spPr>
      </p:pic>
      <p:sp>
        <p:nvSpPr>
          <p:cNvPr id="567" name="Google Shape;567;p54"/>
          <p:cNvSpPr txBox="1">
            <a:spLocks noGrp="1"/>
          </p:cNvSpPr>
          <p:nvPr>
            <p:ph type="ctrTitle"/>
          </p:nvPr>
        </p:nvSpPr>
        <p:spPr>
          <a:xfrm>
            <a:off x="379470" y="1928338"/>
            <a:ext cx="5009025"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Las raíces del comunitarismo</a:t>
            </a:r>
            <a:endParaRPr dirty="0"/>
          </a:p>
        </p:txBody>
      </p:sp>
      <p:sp>
        <p:nvSpPr>
          <p:cNvPr id="568" name="Google Shape;568;p54"/>
          <p:cNvSpPr txBox="1">
            <a:spLocks noGrp="1"/>
          </p:cNvSpPr>
          <p:nvPr>
            <p:ph type="title" idx="2"/>
          </p:nvPr>
        </p:nvSpPr>
        <p:spPr>
          <a:xfrm>
            <a:off x="3823799" y="549655"/>
            <a:ext cx="1496400" cy="1061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02</a:t>
            </a:r>
            <a:endParaRPr dirty="0"/>
          </a:p>
        </p:txBody>
      </p:sp>
      <p:sp>
        <p:nvSpPr>
          <p:cNvPr id="569" name="Google Shape;569;p54"/>
          <p:cNvSpPr txBox="1">
            <a:spLocks noGrp="1"/>
          </p:cNvSpPr>
          <p:nvPr>
            <p:ph type="subTitle" idx="1"/>
          </p:nvPr>
        </p:nvSpPr>
        <p:spPr>
          <a:xfrm>
            <a:off x="2646909" y="3309322"/>
            <a:ext cx="2295283" cy="4113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sz="2000" dirty="0"/>
              <a:t>Platón y Marx</a:t>
            </a:r>
            <a:endParaRPr sz="2000" dirty="0"/>
          </a:p>
        </p:txBody>
      </p:sp>
      <p:pic>
        <p:nvPicPr>
          <p:cNvPr id="570" name="Google Shape;570;p54"/>
          <p:cNvPicPr preferRelativeResize="0"/>
          <p:nvPr/>
        </p:nvPicPr>
        <p:blipFill>
          <a:blip r:embed="rId5">
            <a:alphaModFix/>
          </a:blip>
          <a:stretch>
            <a:fillRect/>
          </a:stretch>
        </p:blipFill>
        <p:spPr>
          <a:xfrm>
            <a:off x="5564900" y="1549500"/>
            <a:ext cx="3075341" cy="2044500"/>
          </a:xfrm>
          <a:prstGeom prst="rect">
            <a:avLst/>
          </a:prstGeom>
          <a:noFill/>
          <a:ln>
            <a:noFill/>
          </a:ln>
        </p:spPr>
      </p:pic>
    </p:spTree>
  </p:cSld>
  <p:clrMapOvr>
    <a:masterClrMapping/>
  </p:clrMapOvr>
</p:sld>
</file>

<file path=ppt/theme/theme1.xml><?xml version="1.0" encoding="utf-8"?>
<a:theme xmlns:a="http://schemas.openxmlformats.org/drawingml/2006/main" name="Language Arts for High School - 9th Grade: POV and Narrative Voice by Slidesgo">
  <a:themeElements>
    <a:clrScheme name="Simple Light">
      <a:dk1>
        <a:srgbClr val="783F04"/>
      </a:dk1>
      <a:lt1>
        <a:srgbClr val="FFFFFF"/>
      </a:lt1>
      <a:dk2>
        <a:srgbClr val="C24445"/>
      </a:dk2>
      <a:lt2>
        <a:srgbClr val="FFFFFF"/>
      </a:lt2>
      <a:accent1>
        <a:srgbClr val="D3A245"/>
      </a:accent1>
      <a:accent2>
        <a:srgbClr val="72627C"/>
      </a:accent2>
      <a:accent3>
        <a:srgbClr val="FFFFFF"/>
      </a:accent3>
      <a:accent4>
        <a:srgbClr val="FFFFFF"/>
      </a:accent4>
      <a:accent5>
        <a:srgbClr val="FFFFFF"/>
      </a:accent5>
      <a:accent6>
        <a:srgbClr val="FFFFFF"/>
      </a:accent6>
      <a:hlink>
        <a:srgbClr val="783F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2041</Words>
  <Application>Microsoft Office PowerPoint</Application>
  <PresentationFormat>Presentación en pantalla (16:9)</PresentationFormat>
  <Paragraphs>109</Paragraphs>
  <Slides>20</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Anaheim</vt:lpstr>
      <vt:lpstr>Calibri</vt:lpstr>
      <vt:lpstr>Arial</vt:lpstr>
      <vt:lpstr>Nunito</vt:lpstr>
      <vt:lpstr>Aref Ruqaa</vt:lpstr>
      <vt:lpstr>Language Arts for High School - 9th Grade: POV and Narrative Voice by Slidesgo</vt:lpstr>
      <vt:lpstr>  Educación para formar individuos, o educación para formar comunidad</vt:lpstr>
      <vt:lpstr>La postura liberal de la educación y sus raíces</vt:lpstr>
      <vt:lpstr>Rosseau</vt:lpstr>
      <vt:lpstr>Rosseau</vt:lpstr>
      <vt:lpstr>Locke</vt:lpstr>
      <vt:lpstr>Locke</vt:lpstr>
      <vt:lpstr>Kant</vt:lpstr>
      <vt:lpstr>Kant</vt:lpstr>
      <vt:lpstr>Las raíces del comunitarismo</vt:lpstr>
      <vt:lpstr>Platón</vt:lpstr>
      <vt:lpstr>Platón</vt:lpstr>
      <vt:lpstr>Marx</vt:lpstr>
      <vt:lpstr>Marx</vt:lpstr>
      <vt:lpstr>Concepciones comunitaristas contemporáneas</vt:lpstr>
      <vt:lpstr>MacIntyre</vt:lpstr>
      <vt:lpstr>MacIntyre</vt:lpstr>
      <vt:lpstr>Luis Villoro</vt:lpstr>
      <vt:lpstr>Luis Villoro</vt:lpstr>
      <vt:lpstr>Presentación de PowerPoint</vt:lpstr>
      <vt:lpstr>Alumnas: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Educación para formar individuos, o educación para formar comunidad</dc:title>
  <dc:creator>HP</dc:creator>
  <cp:lastModifiedBy>JIMENA SARAHI GAYTAN ESPINOZA</cp:lastModifiedBy>
  <cp:revision>1</cp:revision>
  <dcterms:modified xsi:type="dcterms:W3CDTF">2022-06-03T03:44:45Z</dcterms:modified>
</cp:coreProperties>
</file>