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5E0EED-22A7-0AC7-E754-0DD5EE147C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198F80-B8E3-F5AA-ED16-27925D534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7B04CF-4FAA-8FC7-ED6F-8AD91EFA7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E546-3898-40C5-9775-6C581FE9BF3B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A9F574-6C23-76B3-85F0-E5244134F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C799DF-A581-021E-2E22-888A2EB07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FFFB-ED3A-42FB-BA43-22E9333E87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0394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508B73-4C34-C210-3199-F0E545CEB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A66925F-90DC-01DC-D2CF-B433FCA523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1850DA-DA2D-D4BB-89D6-C66AFBD0C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E546-3898-40C5-9775-6C581FE9BF3B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FD87B3-FB6B-8394-79FE-0D38944EA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65E123-89BC-07AA-A3E7-5BE718D20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FFFB-ED3A-42FB-BA43-22E9333E87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0695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43F8A95-B054-14F8-9E9A-8E84E395A9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E22743F-4CDC-7E82-B882-AA8A8C076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AE571B-85EA-2877-31A2-22871C8D7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E546-3898-40C5-9775-6C581FE9BF3B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2E901A-37AA-28D5-FA2F-9A8C92F99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65C984-8278-4AFF-B81E-9942C43A2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FFFB-ED3A-42FB-BA43-22E9333E87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3119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179503-02DC-36FB-FD22-A89989495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7A6A2C-509D-7B2C-DF6A-D8323CB3C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2F2B68-D246-070A-22CC-38C93E6EF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E546-3898-40C5-9775-6C581FE9BF3B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FD0BDC-9C12-1888-64A1-89E962CED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404043-F550-879E-7041-6E6E942DE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FFFB-ED3A-42FB-BA43-22E9333E87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498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936514-795C-B375-6A74-EC52AAD1D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4922B7-94E6-01D0-9B90-30BD46E05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569130-A642-6951-9131-F79A1C6F8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E546-3898-40C5-9775-6C581FE9BF3B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E72BF2-52E1-D789-6FC7-0C81B696C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F02A86-04D7-28CF-FD0E-8F3B05090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FFFB-ED3A-42FB-BA43-22E9333E87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2715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F0E1F2-4178-3293-48AC-9AE27F1F3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C55706-70F6-FE4E-B569-EA9848ED50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C713B9F-BF5E-D1A2-404C-D81450CC7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471888-D634-42DC-DAC7-4E416E901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E546-3898-40C5-9775-6C581FE9BF3B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96396B-BE88-3BFD-2E17-CC48B9AB7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7AB296-EF44-A577-7FA0-782E025E2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FFFB-ED3A-42FB-BA43-22E9333E87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8946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ABC8F8-A457-839D-4CF8-091439C07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968ACF-AB29-AFA4-1AEF-DEBE02439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B490748-3ECF-9F91-D830-947187CD6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2734C11-7DD4-25E7-502A-F6585BE51F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AC80F4B-6011-D597-DE79-D9DE368107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EDCBE36-2852-6AB3-7D46-802344A63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E546-3898-40C5-9775-6C581FE9BF3B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97C5739-10D2-FFAC-0D5F-E70F4FC16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036A345-E371-FA24-52BD-CB5A1F27C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FFFB-ED3A-42FB-BA43-22E9333E87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20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7D297F-FFB5-A76E-4F2F-991D68950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F8271E2-61DA-8750-A82A-67B4E735F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E546-3898-40C5-9775-6C581FE9BF3B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01184CD-6B65-CF43-0191-7A17CACCE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AA0AAA0-5B3A-47DC-D332-1317BF053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FFFB-ED3A-42FB-BA43-22E9333E87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070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8EE2ED5-29AA-9838-AC4A-065D8E24D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E546-3898-40C5-9775-6C581FE9BF3B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EA85BF6-6426-122E-818D-C180282AE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A0B4B7-31FE-2873-411B-D43BCA41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FFFB-ED3A-42FB-BA43-22E9333E87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1985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78563D-C5B3-1B2A-2E85-B57DC81AD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060D53-E022-B53B-B966-ACFFAE3FB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8AE83A-90E1-E0D8-0CB5-AB012958FD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A9F7CA0-0B0C-86F7-1056-EB308FF20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E546-3898-40C5-9775-6C581FE9BF3B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313656-4696-F4E6-7062-FB97D8EC2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6FC8762-0C3C-1DCD-B5FC-CC53B3669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FFFB-ED3A-42FB-BA43-22E9333E87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7162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C58E59-0B32-83C5-EFAC-1A0CCD65D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DA40AD-C48C-0135-81C5-9C12C9CC31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76DFDD5-2A88-D1C7-0AA1-AD84674BB9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2C308B-3136-63E7-007C-36DB40ECD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E546-3898-40C5-9775-6C581FE9BF3B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29121D-DD7B-BFA1-77DD-FB48C820B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98896D-C1FA-62CE-1F47-6A794D7DA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FFFB-ED3A-42FB-BA43-22E9333E87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71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754693D-EB2C-25CE-AC44-BA76C60B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C39103-E313-AAC0-5025-67C112283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78FC1A-E8CA-A724-C115-0189DF5496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8E546-3898-40C5-9775-6C581FE9BF3B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F51D05-8956-3B6B-A566-D4E0A97A1E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ECB129-81F0-3552-43D0-3A35FC74CF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0FFFB-ED3A-42FB-BA43-22E9333E87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647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187.141.233.82/sistema/mensajes/EnviaMensaje1.asp?e=enep-00044&amp;c=1674507163&amp;p=762A719B7B01M1772AA3134350&amp;idMateria=6617&amp;idMateria=6617&amp;a=M186&amp;an=CARLOS%20ARMANDO%20BALDERAS%20VALDES" TargetMode="External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5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D59544D-5C36-EC7D-1DEC-2BC3449D2AE0}"/>
              </a:ext>
            </a:extLst>
          </p:cNvPr>
          <p:cNvSpPr txBox="1"/>
          <p:nvPr/>
        </p:nvSpPr>
        <p:spPr>
          <a:xfrm>
            <a:off x="3933968" y="32712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Escuela Normal De Educación Preescolar </a:t>
            </a:r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827626-184C-7A0A-19B2-9CC03720785A}"/>
              </a:ext>
            </a:extLst>
          </p:cNvPr>
          <p:cNvSpPr txBox="1"/>
          <p:nvPr/>
        </p:nvSpPr>
        <p:spPr>
          <a:xfrm>
            <a:off x="3183341" y="696458"/>
            <a:ext cx="6093724" cy="773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9160">
              <a:lnSpc>
                <a:spcPct val="107000"/>
              </a:lnSpc>
              <a:spcAft>
                <a:spcPts val="800"/>
              </a:spcAft>
            </a:pPr>
            <a:r>
              <a:rPr lang="es-MX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Licenciatura en Educación Preescolar</a:t>
            </a:r>
            <a:endParaRPr lang="es-MX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s-MX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Ciclo Escolar 2021 – 2022</a:t>
            </a:r>
            <a:endParaRPr lang="es-MX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C16C4AB-DE80-EC55-064E-43DFBE898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355" y="1838822"/>
            <a:ext cx="2181225" cy="16287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95822B0-3C04-657B-A15A-2136686ED7D4}"/>
              </a:ext>
            </a:extLst>
          </p:cNvPr>
          <p:cNvSpPr txBox="1"/>
          <p:nvPr/>
        </p:nvSpPr>
        <p:spPr>
          <a:xfrm>
            <a:off x="5024580" y="1838822"/>
            <a:ext cx="6093724" cy="3627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algn="ctr"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Curso:</a:t>
            </a:r>
          </a:p>
          <a:p>
            <a:pPr marL="38100" algn="ctr">
              <a:lnSpc>
                <a:spcPct val="107000"/>
              </a:lnSpc>
              <a:spcAft>
                <a:spcPts val="800"/>
              </a:spcAft>
            </a:pPr>
            <a:r>
              <a:rPr lang="es-ES" sz="1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OPTATIVA FILOSOFÍA DE LA EDUCACIÓN</a:t>
            </a:r>
            <a:endParaRPr lang="es-MX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es-MX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Titular:</a:t>
            </a:r>
            <a:endParaRPr lang="es-MX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/>
            <a:r>
              <a:rPr lang="es-MX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s-MX" sz="1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CARLOS ARMANDO BALDERAS VALDES</a:t>
            </a:r>
            <a:endParaRPr lang="es-MX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es-MX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Alumna:</a:t>
            </a:r>
            <a:endParaRPr lang="es-MX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/>
            <a:r>
              <a:rPr lang="es-MX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MARIANA GARCIA FLORES </a:t>
            </a:r>
          </a:p>
          <a:p>
            <a:pPr algn="ctr" fontAlgn="base"/>
            <a:r>
              <a:rPr lang="es-MX" dirty="0">
                <a:latin typeface="Times New Roman" panose="02020603050405020304" pitchFamily="18" charset="0"/>
                <a:ea typeface="Times New Roman" panose="02020603050405020304" pitchFamily="18" charset="0"/>
              </a:rPr>
              <a:t>AIDE PATRICIA MANCHORRO GARCIA</a:t>
            </a:r>
          </a:p>
          <a:p>
            <a:pPr algn="ctr" fontAlgn="base"/>
            <a:r>
              <a:rPr lang="es-MX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ANGELA TOMA</a:t>
            </a:r>
            <a:r>
              <a:rPr lang="es-MX" dirty="0">
                <a:latin typeface="Times New Roman" panose="02020603050405020304" pitchFamily="18" charset="0"/>
                <a:ea typeface="Times New Roman" panose="02020603050405020304" pitchFamily="18" charset="0"/>
              </a:rPr>
              <a:t>TSU MARTIÑON </a:t>
            </a:r>
          </a:p>
          <a:p>
            <a:pPr algn="ctr" fontAlgn="base"/>
            <a:r>
              <a:rPr lang="es-MX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MONICA GUADALUPE BUSTAMANTE GUTIERREZ</a:t>
            </a:r>
          </a:p>
          <a:p>
            <a:pPr algn="ctr" fontAlgn="base"/>
            <a:r>
              <a:rPr lang="es-MX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MARIEL RESENDIZ VILLAREAL </a:t>
            </a:r>
          </a:p>
          <a:p>
            <a:pPr algn="ctr" fontAlgn="base"/>
            <a:r>
              <a:rPr lang="es-MX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ADAMARY SARAHI ARIZPE ALVAREZ</a:t>
            </a:r>
          </a:p>
          <a:p>
            <a:pPr algn="ctr" fontAlgn="base"/>
            <a:r>
              <a:rPr lang="es-MX" dirty="0">
                <a:latin typeface="Times New Roman" panose="02020603050405020304" pitchFamily="18" charset="0"/>
                <a:ea typeface="Times New Roman" panose="02020603050405020304" pitchFamily="18" charset="0"/>
              </a:rPr>
              <a:t>KAREN MARISOL MARTINEZ REYES </a:t>
            </a:r>
            <a:endParaRPr lang="es-MX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353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9CEF99-39CF-406E-8FCF-5EEDCCA2A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55717D4-33C9-419C-8D9C-17C707967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E152F22-1707-453C-8C48-6B5CDD242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F3EC41-E060-4D79-8F5B-1DD6A3A9D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678" y="0"/>
            <a:ext cx="11145980" cy="6870723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67AF3A3-581A-62C9-BD2A-CA3FAAD9B162}"/>
              </a:ext>
            </a:extLst>
          </p:cNvPr>
          <p:cNvSpPr txBox="1"/>
          <p:nvPr/>
        </p:nvSpPr>
        <p:spPr>
          <a:xfrm>
            <a:off x="2191403" y="171467"/>
            <a:ext cx="7793832" cy="11146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800" b="1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GENERO</a:t>
            </a:r>
            <a:endParaRPr lang="en-US" sz="4800" dirty="0"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5167A5-1293-32B2-15A0-231C2142E9C2}"/>
              </a:ext>
            </a:extLst>
          </p:cNvPr>
          <p:cNvSpPr txBox="1"/>
          <p:nvPr/>
        </p:nvSpPr>
        <p:spPr>
          <a:xfrm>
            <a:off x="2191404" y="1439522"/>
            <a:ext cx="7793832" cy="13380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Una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distinción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importante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realizar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terreno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educativo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es la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diferenciación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entre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paridad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igualdad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género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estos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términos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significan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mismo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educación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El primero, es un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concepto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puramente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numérico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que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implica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tener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misma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proporción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niños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de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niñas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educativo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El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segundo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complicado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delimitar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significa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tener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alumnos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alumnas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disfrutando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las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mismas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ventajas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términos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acceso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tratamiento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educacional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favoreciendo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igualdad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oportunidades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manera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permanente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355E378-6E02-354A-003A-F06F7BE742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51" r="-2" b="8508"/>
          <a:stretch/>
        </p:blipFill>
        <p:spPr bwMode="auto">
          <a:xfrm>
            <a:off x="2191403" y="2957664"/>
            <a:ext cx="7802976" cy="37240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4118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080C784-110D-4B06-88CC-598E9649D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08C4E0-4DED-48FF-8CF1-AE38C6759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36378" y="361339"/>
            <a:ext cx="5420283" cy="609304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AD94606-7932-D53E-F7EA-885A200DD94B}"/>
              </a:ext>
            </a:extLst>
          </p:cNvPr>
          <p:cNvSpPr txBox="1"/>
          <p:nvPr/>
        </p:nvSpPr>
        <p:spPr>
          <a:xfrm>
            <a:off x="233064" y="-1260551"/>
            <a:ext cx="5217894" cy="4919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800" b="1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CLASES</a:t>
            </a:r>
            <a:endParaRPr lang="en-US" sz="4800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865BA1-21F7-AC8F-BE6C-1F011A33233D}"/>
              </a:ext>
            </a:extLst>
          </p:cNvPr>
          <p:cNvSpPr txBox="1"/>
          <p:nvPr/>
        </p:nvSpPr>
        <p:spPr>
          <a:xfrm>
            <a:off x="6375709" y="-352676"/>
            <a:ext cx="4707611" cy="4999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Actualmente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existen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dos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enfoques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fundamentales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sobre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las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clases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sociales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Uno de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enfoques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que se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retoman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es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sociólogo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británico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John Goldthorpe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donde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crea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esquema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que 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deriva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agrupación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las personas a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partir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sus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ocupaciones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las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cuales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categorizadas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función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sus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fuentes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ingreso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y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niveles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renta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grado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seguridad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económica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las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posibilidades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ascenso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económico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Y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otro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lado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lo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designa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localización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las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jerarquías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control y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autoridad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lugares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trabajo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Esto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determina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creación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esquema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siete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clases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FE97524-2AF7-40D7-8909-4B15DF1FF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DF94E9-88AB-40DF-ABD9-A57240A32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6A3129F-8541-929D-B3BC-270DE34616BB}"/>
              </a:ext>
            </a:extLst>
          </p:cNvPr>
          <p:cNvSpPr txBox="1"/>
          <p:nvPr/>
        </p:nvSpPr>
        <p:spPr>
          <a:xfrm>
            <a:off x="107111" y="2147134"/>
            <a:ext cx="5788722" cy="4039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Clases 1 y 2: Todos los profesionales, administradores y directivos, técnicos de alto nivel y supervisores de trabajadores no manuales. </a:t>
            </a:r>
            <a:endParaRPr lang="es-MX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Clase 3: Empleados no manuales de rutina de la administración y del comercio, personal de ventas y otros trabajadores de servicios. </a:t>
            </a:r>
            <a:endParaRPr lang="es-MX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Clase 4: Pequeños propietarios, artesanos autónomos y otros trabajadores por cuenta propia con y sin empleados. </a:t>
            </a:r>
            <a:endParaRPr lang="es-MX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Clases 5 y 6: Técnicos de grado medio, supervisores de trabajadores manuales y trabajadores manuales cualificados. </a:t>
            </a:r>
            <a:endParaRPr lang="es-MX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Clase 7: Campesinos y otros trabajadores del sector primario.</a:t>
            </a:r>
            <a:endParaRPr lang="es-MX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5646EA26-597F-3691-8AD7-EC5E5F989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514" y="4094426"/>
            <a:ext cx="2524125" cy="18103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0011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112DF30-5C96-46A5-81A0-341076AFC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44E6C6-920F-4AC8-83F4-7F94687E7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75D6691-A165-AC0E-B40C-753D45A34A58}"/>
              </a:ext>
            </a:extLst>
          </p:cNvPr>
          <p:cNvSpPr txBox="1"/>
          <p:nvPr/>
        </p:nvSpPr>
        <p:spPr>
          <a:xfrm>
            <a:off x="804672" y="4241014"/>
            <a:ext cx="10579398" cy="1356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3600" b="1" kern="12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IDIOMA</a:t>
            </a:r>
            <a:endParaRPr lang="en-US" sz="3600" kern="1200" dirty="0"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8DE60DE-A968-4121-AFBB-E1A35832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 flipH="1">
            <a:off x="-145401" y="145708"/>
            <a:ext cx="2151670" cy="1860256"/>
            <a:chOff x="-305" y="-4155"/>
            <a:chExt cx="2514948" cy="2174333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B467C38-3593-435B-8852-5CFF00FBF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029EC23-B12D-440F-851D-188AB8A80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5080C5B-B10E-4C97-B3DD-97CFBF5E8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CC2843D-B312-4705-B377-1141FF684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0992BE63-FF78-C892-C841-34EF67680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671" y="1029713"/>
            <a:ext cx="4954693" cy="2489733"/>
          </a:xfrm>
          <a:prstGeom prst="rect">
            <a:avLst/>
          </a:prstGeom>
          <a:noFill/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BD78413-654C-17A5-2D66-1CB404C9CCD4}"/>
              </a:ext>
            </a:extLst>
          </p:cNvPr>
          <p:cNvSpPr txBox="1"/>
          <p:nvPr/>
        </p:nvSpPr>
        <p:spPr>
          <a:xfrm>
            <a:off x="6354870" y="1815187"/>
            <a:ext cx="5029200" cy="3227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Todo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proceso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educativo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fundamenta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relación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interpersonal y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consolidación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proyecto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personal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dentro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un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grupo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social, y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esto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nunca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sería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posible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sin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lenguaje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herramienta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poderosa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aprender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enseñar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crear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mundo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humano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generar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acciones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provocar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cambios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nivel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personal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como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entorno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A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pesar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enorme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incidencia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poca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importancia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le ha dado al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lenguaje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dentro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del aula, se lo ha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considerado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como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algo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obvio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 un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mero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instrumento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servicio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trasmisión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saberes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valores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normas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sin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descubrir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que es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factor clave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proceso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educación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humanización</a:t>
            </a:r>
            <a:r>
              <a:rPr lang="en-US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9E22CE9-7281-4287-84CA-AE7F80310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64748" y="3839134"/>
            <a:ext cx="4023079" cy="3018865"/>
            <a:chOff x="-305" y="-1"/>
            <a:chExt cx="3832880" cy="2876136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B7187AB-AC55-4912-943A-8EB2DA74B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C7A5046-6B7A-4C74-834D-26B12A3CC4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175BB57-CAD0-46E7-ACCA-C4193784D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C936F17-A396-40BC-9A97-9B0A72A916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8342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272B7D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5964EA0-9BF1-BAD3-0316-1094CEB53B81}"/>
              </a:ext>
            </a:extLst>
          </p:cNvPr>
          <p:cNvSpPr txBox="1"/>
          <p:nvPr/>
        </p:nvSpPr>
        <p:spPr>
          <a:xfrm>
            <a:off x="524256" y="4767072"/>
            <a:ext cx="6594189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RELIGION</a:t>
            </a:r>
            <a:endParaRPr lang="en-US" sz="4400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E47FD4A-1C65-EE6E-9206-5E8A2A3B5B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1" r="19311" b="-1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DE63D73-840D-7682-628F-A4B360F31403}"/>
              </a:ext>
            </a:extLst>
          </p:cNvPr>
          <p:cNvSpPr txBox="1"/>
          <p:nvPr/>
        </p:nvSpPr>
        <p:spPr>
          <a:xfrm>
            <a:off x="8029319" y="917725"/>
            <a:ext cx="3424739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Existen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ciertas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actividades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las que la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Iglesia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la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religión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pueden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intervenir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bajo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ningún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motivo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Entre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estas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encuentran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política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la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educación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De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acuerdo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la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Constitución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Política Mexicana, la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educación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México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debe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ser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siempre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laica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gratuita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obligatoria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lo que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significa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ningún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culto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religioso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puede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relacionarse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directamente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la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parte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academia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pública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país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Es de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esta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manera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existe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mundo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derecho a la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libertad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religiosa,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lo que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resulta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posible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instituciones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educativas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privadas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puedan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educar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bajo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esquemas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religiosos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teniendo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México al 15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ciento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las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escuelas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paga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quienes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educan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bajo un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esquema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culto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mayoría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centros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católicos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cristianos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judíos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acuerdo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la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Secretaría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Educación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Pública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(SEP).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 sabe que de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acuerdo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la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Encuesta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Nacional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sobre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Creencias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Prácticas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Religiosas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seis de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cada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diez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mexicanos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aprueban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enseñanza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dogmas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religiosos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salones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clases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las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escuelas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gratuitas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incluso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esta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está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permitida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solo ha de ser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posible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centro</a:t>
            </a:r>
            <a:r>
              <a:rPr lang="en-US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privado o familiar.</a:t>
            </a:r>
          </a:p>
        </p:txBody>
      </p:sp>
    </p:spTree>
    <p:extLst>
      <p:ext uri="{BB962C8B-B14F-4D97-AF65-F5344CB8AC3E}">
        <p14:creationId xmlns:p14="http://schemas.microsoft.com/office/powerpoint/2010/main" val="2464660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EE37EB5-63C7-6022-96B8-4D481849ED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8" b="-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8C0E5AE-3DA1-9522-D0B8-AB3EA267A671}"/>
              </a:ext>
            </a:extLst>
          </p:cNvPr>
          <p:cNvSpPr txBox="1"/>
          <p:nvPr/>
        </p:nvSpPr>
        <p:spPr>
          <a:xfrm>
            <a:off x="7531610" y="365125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000" b="1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SEXUALIDAD</a:t>
            </a:r>
            <a:endParaRPr lang="en-US" sz="4000" dirty="0"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6DB20F-B99B-A871-E650-04B904257406}"/>
              </a:ext>
            </a:extLst>
          </p:cNvPr>
          <p:cNvSpPr txBox="1"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educación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sexual es un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proceso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enseñanza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aprendizaje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alta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calidad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acerca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amplia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variedad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temas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relacionados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la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sexualidad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la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salud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reproductiva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donde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exploran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valores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creencias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relacionados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estos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temas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Al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mismo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tiempo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educación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sexual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ayuda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que las personas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obtengan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las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herramientas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necesarias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manejar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relación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ellas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mismas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sus parejas,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comunidades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y con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propia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salud</a:t>
            </a:r>
            <a:r>
              <a:rPr lang="en-US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sexual.</a:t>
            </a:r>
          </a:p>
        </p:txBody>
      </p:sp>
    </p:spTree>
    <p:extLst>
      <p:ext uri="{BB962C8B-B14F-4D97-AF65-F5344CB8AC3E}">
        <p14:creationId xmlns:p14="http://schemas.microsoft.com/office/powerpoint/2010/main" val="2687804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3E405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D2497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6675121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82FC028-5EA2-96D1-F949-32BA67CB266F}"/>
              </a:ext>
            </a:extLst>
          </p:cNvPr>
          <p:cNvSpPr txBox="1"/>
          <p:nvPr/>
        </p:nvSpPr>
        <p:spPr>
          <a:xfrm>
            <a:off x="789456" y="2798385"/>
            <a:ext cx="6031967" cy="3283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profesores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enfrentamos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diario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salón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estudiantes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diferentes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estilos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aprendizaje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Aún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cuando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diferenciamos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grupos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Adquisición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Lenguas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fases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dentro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fases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donde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estudiantes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comparten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habilidades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similares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idioma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vemos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necesidad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buscar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adecuadas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incrementar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interés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aprendizaje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todos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Al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conocer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estilo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aprendizaje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nuestros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estudiantes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aprendemos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quiénes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aprenden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autonomía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quiénes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necesitan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atención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quiénes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necesitan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mantenerse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activos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estar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atentos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quiénes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necesitan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trabajar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otro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tipo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apoyo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La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instrucción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diferenciada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manera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enseñar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cuenta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diversos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estilos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aprendizaje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8 cosas que los profesores quieren que los demás sepan sobre su trabajo -  Elige Educar">
            <a:extLst>
              <a:ext uri="{FF2B5EF4-FFF2-40B4-BE49-F238E27FC236}">
                <a16:creationId xmlns:a16="http://schemas.microsoft.com/office/drawing/2014/main" id="{1FC21001-E02F-2B8F-8E70-7536FE634B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27" b="-1"/>
          <a:stretch/>
        </p:blipFill>
        <p:spPr bwMode="auto">
          <a:xfrm>
            <a:off x="7277100" y="2480954"/>
            <a:ext cx="4455979" cy="391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765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eneficios de la Co-Enseñanza">
            <a:extLst>
              <a:ext uri="{FF2B5EF4-FFF2-40B4-BE49-F238E27FC236}">
                <a16:creationId xmlns:a16="http://schemas.microsoft.com/office/drawing/2014/main" id="{D0F0A330-D105-2FA6-7133-5AB858C2D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4293" y="2699479"/>
            <a:ext cx="5069382" cy="253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79D4FDF-0B42-E71F-211B-4FCACB3E81A1}"/>
              </a:ext>
            </a:extLst>
          </p:cNvPr>
          <p:cNvSpPr txBox="1"/>
          <p:nvPr/>
        </p:nvSpPr>
        <p:spPr>
          <a:xfrm>
            <a:off x="7784783" y="1005906"/>
            <a:ext cx="3627063" cy="3387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enseñanza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diferenciada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exhorta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que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ofrezcamos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opciones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estudiantes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aprender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diversas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no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todos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estudiantes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aprenden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igual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manera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que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enseñanza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diferenciada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instrucción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adaptada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salón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ésta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todo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ritmo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aprendizaje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integra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todo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estudiantado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respeta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interés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maximizando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potencial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aprendizaje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estudiantes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adaptandose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las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necesidades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mediante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diferenciación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tomando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cuenta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contenido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3375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87F69AB-2350-44E3-9076-00265B93F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1"/>
            <a:ext cx="972709" cy="1935307"/>
            <a:chOff x="10918968" y="713127"/>
            <a:chExt cx="1273032" cy="253283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70652AA-1C81-481C-856B-903714375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Isosceles Triangle 74">
              <a:extLst>
                <a:ext uri="{FF2B5EF4-FFF2-40B4-BE49-F238E27FC236}">
                  <a16:creationId xmlns:a16="http://schemas.microsoft.com/office/drawing/2014/main" id="{A2FF99B6-37BA-4650-B01D-799F02E31E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170" name="Picture 2" descr="1. El uso de material didáctico en la Educación básica - El uso de material  didàctico en la educaciòn bàsica">
            <a:extLst>
              <a:ext uri="{FF2B5EF4-FFF2-40B4-BE49-F238E27FC236}">
                <a16:creationId xmlns:a16="http://schemas.microsoft.com/office/drawing/2014/main" id="{EF730E6E-E2D4-8F0A-BDC8-2C9492411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782981"/>
            <a:ext cx="6253214" cy="365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68C5A01-FF9C-A9C4-81AE-675148DB375C}"/>
              </a:ext>
            </a:extLst>
          </p:cNvPr>
          <p:cNvSpPr txBox="1"/>
          <p:nvPr/>
        </p:nvSpPr>
        <p:spPr>
          <a:xfrm>
            <a:off x="7403375" y="929935"/>
            <a:ext cx="4004479" cy="4393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propone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utilizar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variedad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acercamientos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instructivos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adaptar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las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actividades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alcanzar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las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necesidades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sus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estudiantes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evaluar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continuamente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estudiantes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determinar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sus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niveles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preparación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informar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nuestro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currículo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forma de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enseñanza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funciona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también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ofrecer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variedad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oportunidades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que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estudiantes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puedan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aprender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y, de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allí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demostrar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conocimiento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ajusta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marco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didáctico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satisfacer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las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necesidades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individuales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estudiantado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lugar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partir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un punto de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ajuste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predeterminado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ofrenciendo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caminos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presentar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 a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enseñar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múltiples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La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diferenciada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aquella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donde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docentes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responden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las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diferentes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necesidades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nivel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aptitud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habilidad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motivación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interés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ajustada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currículum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la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instrucción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maximizar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aprendizaje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todos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estudiantes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EA7D759-6BEF-4CBD-A325-BCFA77832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77940" y="4601497"/>
            <a:ext cx="1014060" cy="2017580"/>
            <a:chOff x="11177940" y="4601497"/>
            <a:chExt cx="1014060" cy="2017580"/>
          </a:xfrm>
        </p:grpSpPr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317405EC-53E3-473A-8B42-B9475D057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03F2370-11B5-4E16-8AE5-B4854408B4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53175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5F185B5-6FB4-45DC-9AE7-F7A26BD7E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5B116B-4263-41E0-B09F-AAFE919C0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66491" y="655607"/>
            <a:ext cx="10725509" cy="5450868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1E0AB8B-9DC3-8A03-E255-79972FD91BD2}"/>
              </a:ext>
            </a:extLst>
          </p:cNvPr>
          <p:cNvSpPr txBox="1"/>
          <p:nvPr/>
        </p:nvSpPr>
        <p:spPr>
          <a:xfrm>
            <a:off x="260479" y="449970"/>
            <a:ext cx="8666150" cy="27903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Derechos y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educación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particulares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niños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diferentes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grupos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étnicos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diferentes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grupos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socioculturales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o derechos y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educación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igual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todos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5F2DA1D-C1F2-44D4-8BB3-F29B9DD0B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6C6FECB-D48F-4DB7-A7B4-3A9E377B1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7C06011D-C89B-5D00-B368-B617521194CD}"/>
              </a:ext>
            </a:extLst>
          </p:cNvPr>
          <p:cNvSpPr txBox="1"/>
          <p:nvPr/>
        </p:nvSpPr>
        <p:spPr>
          <a:xfrm>
            <a:off x="1540865" y="4461448"/>
            <a:ext cx="61053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 derecho a la educación es un derecho fundamental de todos los seres humanos que les permite adquirir conocimientos y alcanzar así una vida social plena. El derecho a la educación es vital para el desarrollo económico, social y cultural de todas las sociedades.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esultado de imagen para Derechos y educación particulares para los niños, los diferentes grupos étnicos o diferentes grupos socioculturales, o derechos y educación igual para todos.">
            <a:extLst>
              <a:ext uri="{FF2B5EF4-FFF2-40B4-BE49-F238E27FC236}">
                <a16:creationId xmlns:a16="http://schemas.microsoft.com/office/drawing/2014/main" id="{4D023107-4D28-76E2-12F7-86CE78A84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777" y="2230545"/>
            <a:ext cx="3519916" cy="244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946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F81F6B13-86F1-B1BA-3597-665A43409357}"/>
              </a:ext>
            </a:extLst>
          </p:cNvPr>
          <p:cNvSpPr txBox="1"/>
          <p:nvPr/>
        </p:nvSpPr>
        <p:spPr>
          <a:xfrm>
            <a:off x="680703" y="240253"/>
            <a:ext cx="4389998" cy="3593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b="1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“La </a:t>
            </a:r>
            <a:r>
              <a:rPr lang="en-US" sz="3000" b="1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educación</a:t>
            </a:r>
            <a:r>
              <a:rPr lang="en-US" sz="3000" b="1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es tanto un derecho </a:t>
            </a:r>
            <a:r>
              <a:rPr lang="en-US" sz="3000" b="1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humano</a:t>
            </a:r>
            <a:r>
              <a:rPr lang="en-US" sz="3000" b="1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como</a:t>
            </a:r>
            <a:r>
              <a:rPr lang="en-US" sz="3000" b="1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 medio vital para </a:t>
            </a:r>
            <a:r>
              <a:rPr lang="en-US" sz="3000" b="1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promover</a:t>
            </a:r>
            <a:r>
              <a:rPr lang="en-US" sz="3000" b="1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000" b="1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paz</a:t>
            </a:r>
            <a:r>
              <a:rPr lang="en-US" sz="3000" b="1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3000" b="1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3000" b="1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respeto</a:t>
            </a:r>
            <a:r>
              <a:rPr lang="en-US" sz="3000" b="1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3000" b="1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3000" b="1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derechos </a:t>
            </a:r>
            <a:r>
              <a:rPr lang="en-US" sz="3000" b="1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humanos</a:t>
            </a:r>
            <a:r>
              <a:rPr lang="en-US" sz="3000" b="1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las </a:t>
            </a:r>
            <a:r>
              <a:rPr lang="en-US" sz="3000" b="1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libertades</a:t>
            </a:r>
            <a:r>
              <a:rPr lang="en-US" sz="3000" b="1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fundamentales</a:t>
            </a:r>
            <a:r>
              <a:rPr lang="en-US" sz="3000" b="1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A fin de que se </a:t>
            </a:r>
            <a:r>
              <a:rPr lang="en-US" sz="3000" b="1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realice</a:t>
            </a:r>
            <a:r>
              <a:rPr lang="en-US" sz="3000" b="1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3000" b="1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potencial</a:t>
            </a:r>
            <a:r>
              <a:rPr lang="en-US" sz="3000" b="1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3000" b="1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contribuir</a:t>
            </a:r>
            <a:r>
              <a:rPr lang="en-US" sz="3000" b="1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b="1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construir</a:t>
            </a:r>
            <a:r>
              <a:rPr lang="en-US" sz="3000" b="1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3000" b="1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mundo</a:t>
            </a:r>
            <a:r>
              <a:rPr lang="en-US" sz="3000" b="1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más</a:t>
            </a:r>
            <a:r>
              <a:rPr lang="en-US" sz="3000" b="1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pacífico</a:t>
            </a:r>
            <a:r>
              <a:rPr lang="en-US" sz="3000" b="1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n-US" sz="3000" b="1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educación</a:t>
            </a:r>
            <a:r>
              <a:rPr lang="en-US" sz="3000" b="1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debe</a:t>
            </a:r>
            <a:r>
              <a:rPr lang="en-US" sz="3000" b="1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ser universal y </a:t>
            </a:r>
            <a:r>
              <a:rPr lang="en-US" sz="3000" b="1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accesible</a:t>
            </a:r>
            <a:r>
              <a:rPr lang="en-US" sz="3000" b="1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000" b="1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manera</a:t>
            </a:r>
            <a:r>
              <a:rPr lang="en-US" sz="3000" b="1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igualitaria</a:t>
            </a:r>
            <a:r>
              <a:rPr lang="en-US" sz="3000" b="1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3000" b="1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todos</a:t>
            </a:r>
            <a:r>
              <a:rPr lang="en-US" sz="3000" b="1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3000" b="1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todas</a:t>
            </a:r>
            <a:r>
              <a:rPr lang="en-US" sz="3000" b="1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052" name="Picture 4" descr="Condiciones básicas para la enseñanza y el aprendizaje en los preescolares  de México">
            <a:extLst>
              <a:ext uri="{FF2B5EF4-FFF2-40B4-BE49-F238E27FC236}">
                <a16:creationId xmlns:a16="http://schemas.microsoft.com/office/drawing/2014/main" id="{E0A61F46-69F3-3767-A394-A762A933A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7424" y="240253"/>
            <a:ext cx="322826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5" name="Group 84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054" name="Picture 6" descr="LOS DERECHOS DE LA INFANCIA Y LA ADOLESCENCIA EN MÉXICO">
            <a:extLst>
              <a:ext uri="{FF2B5EF4-FFF2-40B4-BE49-F238E27FC236}">
                <a16:creationId xmlns:a16="http://schemas.microsoft.com/office/drawing/2014/main" id="{BD6E4EA1-2676-4728-BD43-1E5CC1781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2686" y="3114580"/>
            <a:ext cx="166870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ondiciones básicas para la enseñanza y el aprendizaje en los preescolares  de México">
            <a:extLst>
              <a:ext uri="{FF2B5EF4-FFF2-40B4-BE49-F238E27FC236}">
                <a16:creationId xmlns:a16="http://schemas.microsoft.com/office/drawing/2014/main" id="{E95FBE7F-5B7C-4B9F-C07A-E4C24896E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00407" y="4573831"/>
            <a:ext cx="1587040" cy="204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47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no con lápiz sombreando círculos en una hoja">
            <a:extLst>
              <a:ext uri="{FF2B5EF4-FFF2-40B4-BE49-F238E27FC236}">
                <a16:creationId xmlns:a16="http://schemas.microsoft.com/office/drawing/2014/main" id="{9D9B2DD4-4A40-461A-005D-C17ABCEB3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69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11110B5-71DA-2877-64F2-D384EE7F412B}"/>
              </a:ext>
            </a:extLst>
          </p:cNvPr>
          <p:cNvSpPr txBox="1"/>
          <p:nvPr/>
        </p:nvSpPr>
        <p:spPr>
          <a:xfrm>
            <a:off x="427426" y="492859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Declaración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las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Naciones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Unidas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sobre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Derechos de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Pueblos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Indígenas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menciona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artículo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14: “Los pueblos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indígenas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tienen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derecho a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establecer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controlar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sus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sistemas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instituciones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docentes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impartan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educación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sus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propios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idiomas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consonancia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sus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métodos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culturales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enseñanza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aprendizaje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”. 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7F4980D-E6AE-751F-E785-C4B0C725B625}"/>
              </a:ext>
            </a:extLst>
          </p:cNvPr>
          <p:cNvSpPr txBox="1"/>
          <p:nvPr/>
        </p:nvSpPr>
        <p:spPr>
          <a:xfrm>
            <a:off x="427426" y="4235621"/>
            <a:ext cx="609834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Asimismo, la Ley General de los Derechos de Niñas, Niños y Adolescentes #LGDNNA señala en su artículo 63 que “tienen derecho a disfrutar libremente de su lengua, cultura, usos, costumbres, prácticas culturales, religión, recursos y formas específicas de organización social y todos los elementos que constituyan su identidad cultural”.</a:t>
            </a:r>
          </a:p>
        </p:txBody>
      </p:sp>
      <p:pic>
        <p:nvPicPr>
          <p:cNvPr id="3074" name="Picture 2" descr="Posicionando la educación inclusiva: Una forma diferente de mirar el  horizonte educativo1">
            <a:extLst>
              <a:ext uri="{FF2B5EF4-FFF2-40B4-BE49-F238E27FC236}">
                <a16:creationId xmlns:a16="http://schemas.microsoft.com/office/drawing/2014/main" id="{B539E15B-97C6-6D0D-1A5F-8A35A048D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674" y="568778"/>
            <a:ext cx="6438900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083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5BDE279-1D65-DA92-5CE3-1D2CE53E56F3}"/>
              </a:ext>
            </a:extLst>
          </p:cNvPr>
          <p:cNvSpPr txBox="1"/>
          <p:nvPr/>
        </p:nvSpPr>
        <p:spPr>
          <a:xfrm>
            <a:off x="572493" y="238539"/>
            <a:ext cx="1101852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5400" b="1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Identidad: 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997BEED-1345-B40F-01A9-EF0D520E4A90}"/>
              </a:ext>
            </a:extLst>
          </p:cNvPr>
          <p:cNvSpPr txBox="1"/>
          <p:nvPr/>
        </p:nvSpPr>
        <p:spPr>
          <a:xfrm>
            <a:off x="572493" y="2071316"/>
            <a:ext cx="6713552" cy="4119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ámbito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interacción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niños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niñas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permite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construcción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identidad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esto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presenta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escuela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específicamente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aula de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clase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donde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convertirse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comunidad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indagación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posibilita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proceso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identidad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individual y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colectivo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 maestro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debe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cambiar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espacio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clase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convertirlo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comunidad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indagación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 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Llevando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siempre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permitir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actitudes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reflexivas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pero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esto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solo se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logra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promueven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intencionalidad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dirigida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hacia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ejercicio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pensar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" name="Imagen 5" descr="Qué es identidad y convivencia? | formacionpersonalysocial">
            <a:extLst>
              <a:ext uri="{FF2B5EF4-FFF2-40B4-BE49-F238E27FC236}">
                <a16:creationId xmlns:a16="http://schemas.microsoft.com/office/drawing/2014/main" id="{41D6896A-4469-A18A-7CF9-BBAEED607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" r="129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0689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5F0E358-1E49-4920-80D8-C3D138708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2D2362D-7010-4036-B9CA-03DFC8EB3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C85BF5E-2BD6-4E5B-8EA3-420B45BB0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389812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6B15354-B0F1-D3DF-3930-0512D4561A9B}"/>
              </a:ext>
            </a:extLst>
          </p:cNvPr>
          <p:cNvSpPr txBox="1"/>
          <p:nvPr/>
        </p:nvSpPr>
        <p:spPr>
          <a:xfrm>
            <a:off x="8016641" y="662400"/>
            <a:ext cx="3410309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34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La </a:t>
            </a:r>
            <a:r>
              <a:rPr lang="en-US" sz="3400" b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identidad</a:t>
            </a:r>
            <a:r>
              <a:rPr lang="en-US" sz="34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social </a:t>
            </a:r>
            <a:r>
              <a:rPr lang="en-US" sz="3400" b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desde</a:t>
            </a:r>
            <a:r>
              <a:rPr lang="en-US" sz="34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la </a:t>
            </a:r>
            <a:r>
              <a:rPr lang="en-US" sz="3400" b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educación</a:t>
            </a:r>
            <a:r>
              <a:rPr lang="en-US" sz="34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40D8E28-91B5-42B0-9D6C-B777D8AD9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713579" cy="6858000"/>
          </a:xfrm>
          <a:custGeom>
            <a:avLst/>
            <a:gdLst>
              <a:gd name="connsiteX0" fmla="*/ 0 w 7713579"/>
              <a:gd name="connsiteY0" fmla="*/ 0 h 6858000"/>
              <a:gd name="connsiteX1" fmla="*/ 7534191 w 7713579"/>
              <a:gd name="connsiteY1" fmla="*/ 0 h 6858000"/>
              <a:gd name="connsiteX2" fmla="*/ 7538954 w 7713579"/>
              <a:gd name="connsiteY2" fmla="*/ 66675 h 6858000"/>
              <a:gd name="connsiteX3" fmla="*/ 7546891 w 7713579"/>
              <a:gd name="connsiteY3" fmla="*/ 122237 h 6858000"/>
              <a:gd name="connsiteX4" fmla="*/ 7556416 w 7713579"/>
              <a:gd name="connsiteY4" fmla="*/ 174625 h 6858000"/>
              <a:gd name="connsiteX5" fmla="*/ 7572291 w 7713579"/>
              <a:gd name="connsiteY5" fmla="*/ 217487 h 6858000"/>
              <a:gd name="connsiteX6" fmla="*/ 7588166 w 7713579"/>
              <a:gd name="connsiteY6" fmla="*/ 260350 h 6858000"/>
              <a:gd name="connsiteX7" fmla="*/ 7607216 w 7713579"/>
              <a:gd name="connsiteY7" fmla="*/ 296862 h 6858000"/>
              <a:gd name="connsiteX8" fmla="*/ 7626266 w 7713579"/>
              <a:gd name="connsiteY8" fmla="*/ 334962 h 6858000"/>
              <a:gd name="connsiteX9" fmla="*/ 7643729 w 7713579"/>
              <a:gd name="connsiteY9" fmla="*/ 369887 h 6858000"/>
              <a:gd name="connsiteX10" fmla="*/ 7661191 w 7713579"/>
              <a:gd name="connsiteY10" fmla="*/ 409575 h 6858000"/>
              <a:gd name="connsiteX11" fmla="*/ 7677066 w 7713579"/>
              <a:gd name="connsiteY11" fmla="*/ 450850 h 6858000"/>
              <a:gd name="connsiteX12" fmla="*/ 7691354 w 7713579"/>
              <a:gd name="connsiteY12" fmla="*/ 496887 h 6858000"/>
              <a:gd name="connsiteX13" fmla="*/ 7702466 w 7713579"/>
              <a:gd name="connsiteY13" fmla="*/ 546100 h 6858000"/>
              <a:gd name="connsiteX14" fmla="*/ 7710404 w 7713579"/>
              <a:gd name="connsiteY14" fmla="*/ 606425 h 6858000"/>
              <a:gd name="connsiteX15" fmla="*/ 7713579 w 7713579"/>
              <a:gd name="connsiteY15" fmla="*/ 673100 h 6858000"/>
              <a:gd name="connsiteX16" fmla="*/ 7710404 w 7713579"/>
              <a:gd name="connsiteY16" fmla="*/ 744537 h 6858000"/>
              <a:gd name="connsiteX17" fmla="*/ 7702466 w 7713579"/>
              <a:gd name="connsiteY17" fmla="*/ 801687 h 6858000"/>
              <a:gd name="connsiteX18" fmla="*/ 7691354 w 7713579"/>
              <a:gd name="connsiteY18" fmla="*/ 854075 h 6858000"/>
              <a:gd name="connsiteX19" fmla="*/ 7677066 w 7713579"/>
              <a:gd name="connsiteY19" fmla="*/ 901700 h 6858000"/>
              <a:gd name="connsiteX20" fmla="*/ 7661191 w 7713579"/>
              <a:gd name="connsiteY20" fmla="*/ 942975 h 6858000"/>
              <a:gd name="connsiteX21" fmla="*/ 7642141 w 7713579"/>
              <a:gd name="connsiteY21" fmla="*/ 981075 h 6858000"/>
              <a:gd name="connsiteX22" fmla="*/ 7623091 w 7713579"/>
              <a:gd name="connsiteY22" fmla="*/ 1017587 h 6858000"/>
              <a:gd name="connsiteX23" fmla="*/ 7604041 w 7713579"/>
              <a:gd name="connsiteY23" fmla="*/ 1055687 h 6858000"/>
              <a:gd name="connsiteX24" fmla="*/ 7586579 w 7713579"/>
              <a:gd name="connsiteY24" fmla="*/ 1095375 h 6858000"/>
              <a:gd name="connsiteX25" fmla="*/ 7569116 w 7713579"/>
              <a:gd name="connsiteY25" fmla="*/ 1136650 h 6858000"/>
              <a:gd name="connsiteX26" fmla="*/ 7554829 w 7713579"/>
              <a:gd name="connsiteY26" fmla="*/ 1182687 h 6858000"/>
              <a:gd name="connsiteX27" fmla="*/ 7545304 w 7713579"/>
              <a:gd name="connsiteY27" fmla="*/ 1235075 h 6858000"/>
              <a:gd name="connsiteX28" fmla="*/ 7535779 w 7713579"/>
              <a:gd name="connsiteY28" fmla="*/ 1295400 h 6858000"/>
              <a:gd name="connsiteX29" fmla="*/ 7534191 w 7713579"/>
              <a:gd name="connsiteY29" fmla="*/ 1363662 h 6858000"/>
              <a:gd name="connsiteX30" fmla="*/ 7535779 w 7713579"/>
              <a:gd name="connsiteY30" fmla="*/ 1431925 h 6858000"/>
              <a:gd name="connsiteX31" fmla="*/ 7545304 w 7713579"/>
              <a:gd name="connsiteY31" fmla="*/ 1492250 h 6858000"/>
              <a:gd name="connsiteX32" fmla="*/ 7554829 w 7713579"/>
              <a:gd name="connsiteY32" fmla="*/ 1544637 h 6858000"/>
              <a:gd name="connsiteX33" fmla="*/ 7569116 w 7713579"/>
              <a:gd name="connsiteY33" fmla="*/ 1589087 h 6858000"/>
              <a:gd name="connsiteX34" fmla="*/ 7586579 w 7713579"/>
              <a:gd name="connsiteY34" fmla="*/ 1631950 h 6858000"/>
              <a:gd name="connsiteX35" fmla="*/ 7604041 w 7713579"/>
              <a:gd name="connsiteY35" fmla="*/ 1671637 h 6858000"/>
              <a:gd name="connsiteX36" fmla="*/ 7623091 w 7713579"/>
              <a:gd name="connsiteY36" fmla="*/ 1708150 h 6858000"/>
              <a:gd name="connsiteX37" fmla="*/ 7642141 w 7713579"/>
              <a:gd name="connsiteY37" fmla="*/ 1743075 h 6858000"/>
              <a:gd name="connsiteX38" fmla="*/ 7661191 w 7713579"/>
              <a:gd name="connsiteY38" fmla="*/ 1782762 h 6858000"/>
              <a:gd name="connsiteX39" fmla="*/ 7677066 w 7713579"/>
              <a:gd name="connsiteY39" fmla="*/ 1824037 h 6858000"/>
              <a:gd name="connsiteX40" fmla="*/ 7691354 w 7713579"/>
              <a:gd name="connsiteY40" fmla="*/ 1870075 h 6858000"/>
              <a:gd name="connsiteX41" fmla="*/ 7702466 w 7713579"/>
              <a:gd name="connsiteY41" fmla="*/ 1922462 h 6858000"/>
              <a:gd name="connsiteX42" fmla="*/ 7710404 w 7713579"/>
              <a:gd name="connsiteY42" fmla="*/ 1982787 h 6858000"/>
              <a:gd name="connsiteX43" fmla="*/ 7713579 w 7713579"/>
              <a:gd name="connsiteY43" fmla="*/ 2051050 h 6858000"/>
              <a:gd name="connsiteX44" fmla="*/ 7710404 w 7713579"/>
              <a:gd name="connsiteY44" fmla="*/ 2119312 h 6858000"/>
              <a:gd name="connsiteX45" fmla="*/ 7702466 w 7713579"/>
              <a:gd name="connsiteY45" fmla="*/ 2179637 h 6858000"/>
              <a:gd name="connsiteX46" fmla="*/ 7691354 w 7713579"/>
              <a:gd name="connsiteY46" fmla="*/ 2232025 h 6858000"/>
              <a:gd name="connsiteX47" fmla="*/ 7677066 w 7713579"/>
              <a:gd name="connsiteY47" fmla="*/ 2278062 h 6858000"/>
              <a:gd name="connsiteX48" fmla="*/ 7661191 w 7713579"/>
              <a:gd name="connsiteY48" fmla="*/ 2319337 h 6858000"/>
              <a:gd name="connsiteX49" fmla="*/ 7642141 w 7713579"/>
              <a:gd name="connsiteY49" fmla="*/ 2359025 h 6858000"/>
              <a:gd name="connsiteX50" fmla="*/ 7623091 w 7713579"/>
              <a:gd name="connsiteY50" fmla="*/ 2395537 h 6858000"/>
              <a:gd name="connsiteX51" fmla="*/ 7604041 w 7713579"/>
              <a:gd name="connsiteY51" fmla="*/ 2433637 h 6858000"/>
              <a:gd name="connsiteX52" fmla="*/ 7586579 w 7713579"/>
              <a:gd name="connsiteY52" fmla="*/ 2471737 h 6858000"/>
              <a:gd name="connsiteX53" fmla="*/ 7569116 w 7713579"/>
              <a:gd name="connsiteY53" fmla="*/ 2513012 h 6858000"/>
              <a:gd name="connsiteX54" fmla="*/ 7554829 w 7713579"/>
              <a:gd name="connsiteY54" fmla="*/ 2560637 h 6858000"/>
              <a:gd name="connsiteX55" fmla="*/ 7545304 w 7713579"/>
              <a:gd name="connsiteY55" fmla="*/ 2613025 h 6858000"/>
              <a:gd name="connsiteX56" fmla="*/ 7535779 w 7713579"/>
              <a:gd name="connsiteY56" fmla="*/ 2671762 h 6858000"/>
              <a:gd name="connsiteX57" fmla="*/ 7534191 w 7713579"/>
              <a:gd name="connsiteY57" fmla="*/ 2741612 h 6858000"/>
              <a:gd name="connsiteX58" fmla="*/ 7535779 w 7713579"/>
              <a:gd name="connsiteY58" fmla="*/ 2809875 h 6858000"/>
              <a:gd name="connsiteX59" fmla="*/ 7545304 w 7713579"/>
              <a:gd name="connsiteY59" fmla="*/ 2868612 h 6858000"/>
              <a:gd name="connsiteX60" fmla="*/ 7554829 w 7713579"/>
              <a:gd name="connsiteY60" fmla="*/ 2922587 h 6858000"/>
              <a:gd name="connsiteX61" fmla="*/ 7569116 w 7713579"/>
              <a:gd name="connsiteY61" fmla="*/ 2967037 h 6858000"/>
              <a:gd name="connsiteX62" fmla="*/ 7586579 w 7713579"/>
              <a:gd name="connsiteY62" fmla="*/ 3009900 h 6858000"/>
              <a:gd name="connsiteX63" fmla="*/ 7604041 w 7713579"/>
              <a:gd name="connsiteY63" fmla="*/ 3046412 h 6858000"/>
              <a:gd name="connsiteX64" fmla="*/ 7623091 w 7713579"/>
              <a:gd name="connsiteY64" fmla="*/ 3084512 h 6858000"/>
              <a:gd name="connsiteX65" fmla="*/ 7642141 w 7713579"/>
              <a:gd name="connsiteY65" fmla="*/ 3121025 h 6858000"/>
              <a:gd name="connsiteX66" fmla="*/ 7661191 w 7713579"/>
              <a:gd name="connsiteY66" fmla="*/ 3160712 h 6858000"/>
              <a:gd name="connsiteX67" fmla="*/ 7677066 w 7713579"/>
              <a:gd name="connsiteY67" fmla="*/ 3201987 h 6858000"/>
              <a:gd name="connsiteX68" fmla="*/ 7691354 w 7713579"/>
              <a:gd name="connsiteY68" fmla="*/ 3248025 h 6858000"/>
              <a:gd name="connsiteX69" fmla="*/ 7702466 w 7713579"/>
              <a:gd name="connsiteY69" fmla="*/ 3300412 h 6858000"/>
              <a:gd name="connsiteX70" fmla="*/ 7710404 w 7713579"/>
              <a:gd name="connsiteY70" fmla="*/ 3360737 h 6858000"/>
              <a:gd name="connsiteX71" fmla="*/ 7713579 w 7713579"/>
              <a:gd name="connsiteY71" fmla="*/ 3427412 h 6858000"/>
              <a:gd name="connsiteX72" fmla="*/ 7710404 w 7713579"/>
              <a:gd name="connsiteY72" fmla="*/ 3497262 h 6858000"/>
              <a:gd name="connsiteX73" fmla="*/ 7702466 w 7713579"/>
              <a:gd name="connsiteY73" fmla="*/ 3557587 h 6858000"/>
              <a:gd name="connsiteX74" fmla="*/ 7691354 w 7713579"/>
              <a:gd name="connsiteY74" fmla="*/ 3609975 h 6858000"/>
              <a:gd name="connsiteX75" fmla="*/ 7677066 w 7713579"/>
              <a:gd name="connsiteY75" fmla="*/ 3656012 h 6858000"/>
              <a:gd name="connsiteX76" fmla="*/ 7661191 w 7713579"/>
              <a:gd name="connsiteY76" fmla="*/ 3697287 h 6858000"/>
              <a:gd name="connsiteX77" fmla="*/ 7642141 w 7713579"/>
              <a:gd name="connsiteY77" fmla="*/ 3736975 h 6858000"/>
              <a:gd name="connsiteX78" fmla="*/ 7604041 w 7713579"/>
              <a:gd name="connsiteY78" fmla="*/ 3811587 h 6858000"/>
              <a:gd name="connsiteX79" fmla="*/ 7586579 w 7713579"/>
              <a:gd name="connsiteY79" fmla="*/ 3848100 h 6858000"/>
              <a:gd name="connsiteX80" fmla="*/ 7569116 w 7713579"/>
              <a:gd name="connsiteY80" fmla="*/ 3890962 h 6858000"/>
              <a:gd name="connsiteX81" fmla="*/ 7554829 w 7713579"/>
              <a:gd name="connsiteY81" fmla="*/ 3935412 h 6858000"/>
              <a:gd name="connsiteX82" fmla="*/ 7545304 w 7713579"/>
              <a:gd name="connsiteY82" fmla="*/ 3987800 h 6858000"/>
              <a:gd name="connsiteX83" fmla="*/ 7535779 w 7713579"/>
              <a:gd name="connsiteY83" fmla="*/ 4048125 h 6858000"/>
              <a:gd name="connsiteX84" fmla="*/ 7534191 w 7713579"/>
              <a:gd name="connsiteY84" fmla="*/ 4116387 h 6858000"/>
              <a:gd name="connsiteX85" fmla="*/ 7535779 w 7713579"/>
              <a:gd name="connsiteY85" fmla="*/ 4186237 h 6858000"/>
              <a:gd name="connsiteX86" fmla="*/ 7545304 w 7713579"/>
              <a:gd name="connsiteY86" fmla="*/ 4244975 h 6858000"/>
              <a:gd name="connsiteX87" fmla="*/ 7554829 w 7713579"/>
              <a:gd name="connsiteY87" fmla="*/ 4297362 h 6858000"/>
              <a:gd name="connsiteX88" fmla="*/ 7569116 w 7713579"/>
              <a:gd name="connsiteY88" fmla="*/ 4343400 h 6858000"/>
              <a:gd name="connsiteX89" fmla="*/ 7586579 w 7713579"/>
              <a:gd name="connsiteY89" fmla="*/ 4386262 h 6858000"/>
              <a:gd name="connsiteX90" fmla="*/ 7604041 w 7713579"/>
              <a:gd name="connsiteY90" fmla="*/ 4424362 h 6858000"/>
              <a:gd name="connsiteX91" fmla="*/ 7642141 w 7713579"/>
              <a:gd name="connsiteY91" fmla="*/ 4498975 h 6858000"/>
              <a:gd name="connsiteX92" fmla="*/ 7661191 w 7713579"/>
              <a:gd name="connsiteY92" fmla="*/ 4537075 h 6858000"/>
              <a:gd name="connsiteX93" fmla="*/ 7677066 w 7713579"/>
              <a:gd name="connsiteY93" fmla="*/ 4579937 h 6858000"/>
              <a:gd name="connsiteX94" fmla="*/ 7691354 w 7713579"/>
              <a:gd name="connsiteY94" fmla="*/ 4625975 h 6858000"/>
              <a:gd name="connsiteX95" fmla="*/ 7702466 w 7713579"/>
              <a:gd name="connsiteY95" fmla="*/ 4678362 h 6858000"/>
              <a:gd name="connsiteX96" fmla="*/ 7710404 w 7713579"/>
              <a:gd name="connsiteY96" fmla="*/ 4738687 h 6858000"/>
              <a:gd name="connsiteX97" fmla="*/ 7713579 w 7713579"/>
              <a:gd name="connsiteY97" fmla="*/ 4806950 h 6858000"/>
              <a:gd name="connsiteX98" fmla="*/ 7710404 w 7713579"/>
              <a:gd name="connsiteY98" fmla="*/ 4875212 h 6858000"/>
              <a:gd name="connsiteX99" fmla="*/ 7702466 w 7713579"/>
              <a:gd name="connsiteY99" fmla="*/ 4935537 h 6858000"/>
              <a:gd name="connsiteX100" fmla="*/ 7691354 w 7713579"/>
              <a:gd name="connsiteY100" fmla="*/ 4987925 h 6858000"/>
              <a:gd name="connsiteX101" fmla="*/ 7677066 w 7713579"/>
              <a:gd name="connsiteY101" fmla="*/ 5033962 h 6858000"/>
              <a:gd name="connsiteX102" fmla="*/ 7661191 w 7713579"/>
              <a:gd name="connsiteY102" fmla="*/ 5075237 h 6858000"/>
              <a:gd name="connsiteX103" fmla="*/ 7642141 w 7713579"/>
              <a:gd name="connsiteY103" fmla="*/ 5114925 h 6858000"/>
              <a:gd name="connsiteX104" fmla="*/ 7623091 w 7713579"/>
              <a:gd name="connsiteY104" fmla="*/ 5149850 h 6858000"/>
              <a:gd name="connsiteX105" fmla="*/ 7604041 w 7713579"/>
              <a:gd name="connsiteY105" fmla="*/ 5186362 h 6858000"/>
              <a:gd name="connsiteX106" fmla="*/ 7586579 w 7713579"/>
              <a:gd name="connsiteY106" fmla="*/ 5226050 h 6858000"/>
              <a:gd name="connsiteX107" fmla="*/ 7569116 w 7713579"/>
              <a:gd name="connsiteY107" fmla="*/ 5268912 h 6858000"/>
              <a:gd name="connsiteX108" fmla="*/ 7554829 w 7713579"/>
              <a:gd name="connsiteY108" fmla="*/ 5313362 h 6858000"/>
              <a:gd name="connsiteX109" fmla="*/ 7545304 w 7713579"/>
              <a:gd name="connsiteY109" fmla="*/ 5365750 h 6858000"/>
              <a:gd name="connsiteX110" fmla="*/ 7535779 w 7713579"/>
              <a:gd name="connsiteY110" fmla="*/ 5426075 h 6858000"/>
              <a:gd name="connsiteX111" fmla="*/ 7534191 w 7713579"/>
              <a:gd name="connsiteY111" fmla="*/ 5494337 h 6858000"/>
              <a:gd name="connsiteX112" fmla="*/ 7535779 w 7713579"/>
              <a:gd name="connsiteY112" fmla="*/ 5562600 h 6858000"/>
              <a:gd name="connsiteX113" fmla="*/ 7545304 w 7713579"/>
              <a:gd name="connsiteY113" fmla="*/ 5622925 h 6858000"/>
              <a:gd name="connsiteX114" fmla="*/ 7554829 w 7713579"/>
              <a:gd name="connsiteY114" fmla="*/ 5675312 h 6858000"/>
              <a:gd name="connsiteX115" fmla="*/ 7569116 w 7713579"/>
              <a:gd name="connsiteY115" fmla="*/ 5721350 h 6858000"/>
              <a:gd name="connsiteX116" fmla="*/ 7586579 w 7713579"/>
              <a:gd name="connsiteY116" fmla="*/ 5762625 h 6858000"/>
              <a:gd name="connsiteX117" fmla="*/ 7604041 w 7713579"/>
              <a:gd name="connsiteY117" fmla="*/ 5802312 h 6858000"/>
              <a:gd name="connsiteX118" fmla="*/ 7623091 w 7713579"/>
              <a:gd name="connsiteY118" fmla="*/ 5840412 h 6858000"/>
              <a:gd name="connsiteX119" fmla="*/ 7642141 w 7713579"/>
              <a:gd name="connsiteY119" fmla="*/ 5876925 h 6858000"/>
              <a:gd name="connsiteX120" fmla="*/ 7661191 w 7713579"/>
              <a:gd name="connsiteY120" fmla="*/ 5915025 h 6858000"/>
              <a:gd name="connsiteX121" fmla="*/ 7677066 w 7713579"/>
              <a:gd name="connsiteY121" fmla="*/ 5956300 h 6858000"/>
              <a:gd name="connsiteX122" fmla="*/ 7691354 w 7713579"/>
              <a:gd name="connsiteY122" fmla="*/ 6003925 h 6858000"/>
              <a:gd name="connsiteX123" fmla="*/ 7702466 w 7713579"/>
              <a:gd name="connsiteY123" fmla="*/ 6056312 h 6858000"/>
              <a:gd name="connsiteX124" fmla="*/ 7710404 w 7713579"/>
              <a:gd name="connsiteY124" fmla="*/ 6113462 h 6858000"/>
              <a:gd name="connsiteX125" fmla="*/ 7713579 w 7713579"/>
              <a:gd name="connsiteY125" fmla="*/ 6183312 h 6858000"/>
              <a:gd name="connsiteX126" fmla="*/ 7710404 w 7713579"/>
              <a:gd name="connsiteY126" fmla="*/ 6251575 h 6858000"/>
              <a:gd name="connsiteX127" fmla="*/ 7702466 w 7713579"/>
              <a:gd name="connsiteY127" fmla="*/ 6311900 h 6858000"/>
              <a:gd name="connsiteX128" fmla="*/ 7691354 w 7713579"/>
              <a:gd name="connsiteY128" fmla="*/ 6361112 h 6858000"/>
              <a:gd name="connsiteX129" fmla="*/ 7677066 w 7713579"/>
              <a:gd name="connsiteY129" fmla="*/ 6407150 h 6858000"/>
              <a:gd name="connsiteX130" fmla="*/ 7661191 w 7713579"/>
              <a:gd name="connsiteY130" fmla="*/ 6448425 h 6858000"/>
              <a:gd name="connsiteX131" fmla="*/ 7643729 w 7713579"/>
              <a:gd name="connsiteY131" fmla="*/ 6488112 h 6858000"/>
              <a:gd name="connsiteX132" fmla="*/ 7626266 w 7713579"/>
              <a:gd name="connsiteY132" fmla="*/ 6523037 h 6858000"/>
              <a:gd name="connsiteX133" fmla="*/ 7607216 w 7713579"/>
              <a:gd name="connsiteY133" fmla="*/ 6561137 h 6858000"/>
              <a:gd name="connsiteX134" fmla="*/ 7588166 w 7713579"/>
              <a:gd name="connsiteY134" fmla="*/ 6597650 h 6858000"/>
              <a:gd name="connsiteX135" fmla="*/ 7572291 w 7713579"/>
              <a:gd name="connsiteY135" fmla="*/ 6640512 h 6858000"/>
              <a:gd name="connsiteX136" fmla="*/ 7556416 w 7713579"/>
              <a:gd name="connsiteY136" fmla="*/ 6683375 h 6858000"/>
              <a:gd name="connsiteX137" fmla="*/ 7546891 w 7713579"/>
              <a:gd name="connsiteY137" fmla="*/ 6735762 h 6858000"/>
              <a:gd name="connsiteX138" fmla="*/ 7538954 w 7713579"/>
              <a:gd name="connsiteY138" fmla="*/ 6791325 h 6858000"/>
              <a:gd name="connsiteX139" fmla="*/ 7534191 w 7713579"/>
              <a:gd name="connsiteY139" fmla="*/ 6858000 h 6858000"/>
              <a:gd name="connsiteX140" fmla="*/ 0 w 7713579"/>
              <a:gd name="connsiteY140" fmla="*/ 6858000 h 6858000"/>
              <a:gd name="connsiteX141" fmla="*/ 0 w 7713579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713579" h="6858000">
                <a:moveTo>
                  <a:pt x="0" y="0"/>
                </a:moveTo>
                <a:lnTo>
                  <a:pt x="7534191" y="0"/>
                </a:lnTo>
                <a:lnTo>
                  <a:pt x="7538954" y="66675"/>
                </a:lnTo>
                <a:lnTo>
                  <a:pt x="7546891" y="122237"/>
                </a:lnTo>
                <a:lnTo>
                  <a:pt x="7556416" y="174625"/>
                </a:lnTo>
                <a:lnTo>
                  <a:pt x="7572291" y="217487"/>
                </a:lnTo>
                <a:lnTo>
                  <a:pt x="7588166" y="260350"/>
                </a:lnTo>
                <a:lnTo>
                  <a:pt x="7607216" y="296862"/>
                </a:lnTo>
                <a:lnTo>
                  <a:pt x="7626266" y="334962"/>
                </a:lnTo>
                <a:lnTo>
                  <a:pt x="7643729" y="369887"/>
                </a:lnTo>
                <a:lnTo>
                  <a:pt x="7661191" y="409575"/>
                </a:lnTo>
                <a:lnTo>
                  <a:pt x="7677066" y="450850"/>
                </a:lnTo>
                <a:lnTo>
                  <a:pt x="7691354" y="496887"/>
                </a:lnTo>
                <a:lnTo>
                  <a:pt x="7702466" y="546100"/>
                </a:lnTo>
                <a:lnTo>
                  <a:pt x="7710404" y="606425"/>
                </a:lnTo>
                <a:lnTo>
                  <a:pt x="7713579" y="673100"/>
                </a:lnTo>
                <a:lnTo>
                  <a:pt x="7710404" y="744537"/>
                </a:lnTo>
                <a:lnTo>
                  <a:pt x="7702466" y="801687"/>
                </a:lnTo>
                <a:lnTo>
                  <a:pt x="7691354" y="854075"/>
                </a:lnTo>
                <a:lnTo>
                  <a:pt x="7677066" y="901700"/>
                </a:lnTo>
                <a:lnTo>
                  <a:pt x="7661191" y="942975"/>
                </a:lnTo>
                <a:lnTo>
                  <a:pt x="7642141" y="981075"/>
                </a:lnTo>
                <a:lnTo>
                  <a:pt x="7623091" y="1017587"/>
                </a:lnTo>
                <a:lnTo>
                  <a:pt x="7604041" y="1055687"/>
                </a:lnTo>
                <a:lnTo>
                  <a:pt x="7586579" y="1095375"/>
                </a:lnTo>
                <a:lnTo>
                  <a:pt x="7569116" y="1136650"/>
                </a:lnTo>
                <a:lnTo>
                  <a:pt x="7554829" y="1182687"/>
                </a:lnTo>
                <a:lnTo>
                  <a:pt x="7545304" y="1235075"/>
                </a:lnTo>
                <a:lnTo>
                  <a:pt x="7535779" y="1295400"/>
                </a:lnTo>
                <a:lnTo>
                  <a:pt x="7534191" y="1363662"/>
                </a:lnTo>
                <a:lnTo>
                  <a:pt x="7535779" y="1431925"/>
                </a:lnTo>
                <a:lnTo>
                  <a:pt x="7545304" y="1492250"/>
                </a:lnTo>
                <a:lnTo>
                  <a:pt x="7554829" y="1544637"/>
                </a:lnTo>
                <a:lnTo>
                  <a:pt x="7569116" y="1589087"/>
                </a:lnTo>
                <a:lnTo>
                  <a:pt x="7586579" y="1631950"/>
                </a:lnTo>
                <a:lnTo>
                  <a:pt x="7604041" y="1671637"/>
                </a:lnTo>
                <a:lnTo>
                  <a:pt x="7623091" y="1708150"/>
                </a:lnTo>
                <a:lnTo>
                  <a:pt x="7642141" y="1743075"/>
                </a:lnTo>
                <a:lnTo>
                  <a:pt x="7661191" y="1782762"/>
                </a:lnTo>
                <a:lnTo>
                  <a:pt x="7677066" y="1824037"/>
                </a:lnTo>
                <a:lnTo>
                  <a:pt x="7691354" y="1870075"/>
                </a:lnTo>
                <a:lnTo>
                  <a:pt x="7702466" y="1922462"/>
                </a:lnTo>
                <a:lnTo>
                  <a:pt x="7710404" y="1982787"/>
                </a:lnTo>
                <a:lnTo>
                  <a:pt x="7713579" y="2051050"/>
                </a:lnTo>
                <a:lnTo>
                  <a:pt x="7710404" y="2119312"/>
                </a:lnTo>
                <a:lnTo>
                  <a:pt x="7702466" y="2179637"/>
                </a:lnTo>
                <a:lnTo>
                  <a:pt x="7691354" y="2232025"/>
                </a:lnTo>
                <a:lnTo>
                  <a:pt x="7677066" y="2278062"/>
                </a:lnTo>
                <a:lnTo>
                  <a:pt x="7661191" y="2319337"/>
                </a:lnTo>
                <a:lnTo>
                  <a:pt x="7642141" y="2359025"/>
                </a:lnTo>
                <a:lnTo>
                  <a:pt x="7623091" y="2395537"/>
                </a:lnTo>
                <a:lnTo>
                  <a:pt x="7604041" y="2433637"/>
                </a:lnTo>
                <a:lnTo>
                  <a:pt x="7586579" y="2471737"/>
                </a:lnTo>
                <a:lnTo>
                  <a:pt x="7569116" y="2513012"/>
                </a:lnTo>
                <a:lnTo>
                  <a:pt x="7554829" y="2560637"/>
                </a:lnTo>
                <a:lnTo>
                  <a:pt x="7545304" y="2613025"/>
                </a:lnTo>
                <a:lnTo>
                  <a:pt x="7535779" y="2671762"/>
                </a:lnTo>
                <a:lnTo>
                  <a:pt x="7534191" y="2741612"/>
                </a:lnTo>
                <a:lnTo>
                  <a:pt x="7535779" y="2809875"/>
                </a:lnTo>
                <a:lnTo>
                  <a:pt x="7545304" y="2868612"/>
                </a:lnTo>
                <a:lnTo>
                  <a:pt x="7554829" y="2922587"/>
                </a:lnTo>
                <a:lnTo>
                  <a:pt x="7569116" y="2967037"/>
                </a:lnTo>
                <a:lnTo>
                  <a:pt x="7586579" y="3009900"/>
                </a:lnTo>
                <a:lnTo>
                  <a:pt x="7604041" y="3046412"/>
                </a:lnTo>
                <a:lnTo>
                  <a:pt x="7623091" y="3084512"/>
                </a:lnTo>
                <a:lnTo>
                  <a:pt x="7642141" y="3121025"/>
                </a:lnTo>
                <a:lnTo>
                  <a:pt x="7661191" y="3160712"/>
                </a:lnTo>
                <a:lnTo>
                  <a:pt x="7677066" y="3201987"/>
                </a:lnTo>
                <a:lnTo>
                  <a:pt x="7691354" y="3248025"/>
                </a:lnTo>
                <a:lnTo>
                  <a:pt x="7702466" y="3300412"/>
                </a:lnTo>
                <a:lnTo>
                  <a:pt x="7710404" y="3360737"/>
                </a:lnTo>
                <a:lnTo>
                  <a:pt x="7713579" y="3427412"/>
                </a:lnTo>
                <a:lnTo>
                  <a:pt x="7710404" y="3497262"/>
                </a:lnTo>
                <a:lnTo>
                  <a:pt x="7702466" y="3557587"/>
                </a:lnTo>
                <a:lnTo>
                  <a:pt x="7691354" y="3609975"/>
                </a:lnTo>
                <a:lnTo>
                  <a:pt x="7677066" y="3656012"/>
                </a:lnTo>
                <a:lnTo>
                  <a:pt x="7661191" y="3697287"/>
                </a:lnTo>
                <a:lnTo>
                  <a:pt x="7642141" y="3736975"/>
                </a:lnTo>
                <a:lnTo>
                  <a:pt x="7604041" y="3811587"/>
                </a:lnTo>
                <a:lnTo>
                  <a:pt x="7586579" y="3848100"/>
                </a:lnTo>
                <a:lnTo>
                  <a:pt x="7569116" y="3890962"/>
                </a:lnTo>
                <a:lnTo>
                  <a:pt x="7554829" y="3935412"/>
                </a:lnTo>
                <a:lnTo>
                  <a:pt x="7545304" y="3987800"/>
                </a:lnTo>
                <a:lnTo>
                  <a:pt x="7535779" y="4048125"/>
                </a:lnTo>
                <a:lnTo>
                  <a:pt x="7534191" y="4116387"/>
                </a:lnTo>
                <a:lnTo>
                  <a:pt x="7535779" y="4186237"/>
                </a:lnTo>
                <a:lnTo>
                  <a:pt x="7545304" y="4244975"/>
                </a:lnTo>
                <a:lnTo>
                  <a:pt x="7554829" y="4297362"/>
                </a:lnTo>
                <a:lnTo>
                  <a:pt x="7569116" y="4343400"/>
                </a:lnTo>
                <a:lnTo>
                  <a:pt x="7586579" y="4386262"/>
                </a:lnTo>
                <a:lnTo>
                  <a:pt x="7604041" y="4424362"/>
                </a:lnTo>
                <a:lnTo>
                  <a:pt x="7642141" y="4498975"/>
                </a:lnTo>
                <a:lnTo>
                  <a:pt x="7661191" y="4537075"/>
                </a:lnTo>
                <a:lnTo>
                  <a:pt x="7677066" y="4579937"/>
                </a:lnTo>
                <a:lnTo>
                  <a:pt x="7691354" y="4625975"/>
                </a:lnTo>
                <a:lnTo>
                  <a:pt x="7702466" y="4678362"/>
                </a:lnTo>
                <a:lnTo>
                  <a:pt x="7710404" y="4738687"/>
                </a:lnTo>
                <a:lnTo>
                  <a:pt x="7713579" y="4806950"/>
                </a:lnTo>
                <a:lnTo>
                  <a:pt x="7710404" y="4875212"/>
                </a:lnTo>
                <a:lnTo>
                  <a:pt x="7702466" y="4935537"/>
                </a:lnTo>
                <a:lnTo>
                  <a:pt x="7691354" y="4987925"/>
                </a:lnTo>
                <a:lnTo>
                  <a:pt x="7677066" y="5033962"/>
                </a:lnTo>
                <a:lnTo>
                  <a:pt x="7661191" y="5075237"/>
                </a:lnTo>
                <a:lnTo>
                  <a:pt x="7642141" y="5114925"/>
                </a:lnTo>
                <a:lnTo>
                  <a:pt x="7623091" y="5149850"/>
                </a:lnTo>
                <a:lnTo>
                  <a:pt x="7604041" y="5186362"/>
                </a:lnTo>
                <a:lnTo>
                  <a:pt x="7586579" y="5226050"/>
                </a:lnTo>
                <a:lnTo>
                  <a:pt x="7569116" y="5268912"/>
                </a:lnTo>
                <a:lnTo>
                  <a:pt x="7554829" y="5313362"/>
                </a:lnTo>
                <a:lnTo>
                  <a:pt x="7545304" y="5365750"/>
                </a:lnTo>
                <a:lnTo>
                  <a:pt x="7535779" y="5426075"/>
                </a:lnTo>
                <a:lnTo>
                  <a:pt x="7534191" y="5494337"/>
                </a:lnTo>
                <a:lnTo>
                  <a:pt x="7535779" y="5562600"/>
                </a:lnTo>
                <a:lnTo>
                  <a:pt x="7545304" y="5622925"/>
                </a:lnTo>
                <a:lnTo>
                  <a:pt x="7554829" y="5675312"/>
                </a:lnTo>
                <a:lnTo>
                  <a:pt x="7569116" y="5721350"/>
                </a:lnTo>
                <a:lnTo>
                  <a:pt x="7586579" y="5762625"/>
                </a:lnTo>
                <a:lnTo>
                  <a:pt x="7604041" y="5802312"/>
                </a:lnTo>
                <a:lnTo>
                  <a:pt x="7623091" y="5840412"/>
                </a:lnTo>
                <a:lnTo>
                  <a:pt x="7642141" y="5876925"/>
                </a:lnTo>
                <a:lnTo>
                  <a:pt x="7661191" y="5915025"/>
                </a:lnTo>
                <a:lnTo>
                  <a:pt x="7677066" y="5956300"/>
                </a:lnTo>
                <a:lnTo>
                  <a:pt x="7691354" y="6003925"/>
                </a:lnTo>
                <a:lnTo>
                  <a:pt x="7702466" y="6056312"/>
                </a:lnTo>
                <a:lnTo>
                  <a:pt x="7710404" y="6113462"/>
                </a:lnTo>
                <a:lnTo>
                  <a:pt x="7713579" y="6183312"/>
                </a:lnTo>
                <a:lnTo>
                  <a:pt x="7710404" y="6251575"/>
                </a:lnTo>
                <a:lnTo>
                  <a:pt x="7702466" y="6311900"/>
                </a:lnTo>
                <a:lnTo>
                  <a:pt x="7691354" y="6361112"/>
                </a:lnTo>
                <a:lnTo>
                  <a:pt x="7677066" y="6407150"/>
                </a:lnTo>
                <a:lnTo>
                  <a:pt x="7661191" y="6448425"/>
                </a:lnTo>
                <a:lnTo>
                  <a:pt x="7643729" y="6488112"/>
                </a:lnTo>
                <a:lnTo>
                  <a:pt x="7626266" y="6523037"/>
                </a:lnTo>
                <a:lnTo>
                  <a:pt x="7607216" y="6561137"/>
                </a:lnTo>
                <a:lnTo>
                  <a:pt x="7588166" y="6597650"/>
                </a:lnTo>
                <a:lnTo>
                  <a:pt x="7572291" y="6640512"/>
                </a:lnTo>
                <a:lnTo>
                  <a:pt x="7556416" y="6683375"/>
                </a:lnTo>
                <a:lnTo>
                  <a:pt x="7546891" y="6735762"/>
                </a:lnTo>
                <a:lnTo>
                  <a:pt x="7538954" y="6791325"/>
                </a:lnTo>
                <a:lnTo>
                  <a:pt x="753419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 descr="SRLCHIMBOTE: Todos los cursos">
            <a:extLst>
              <a:ext uri="{FF2B5EF4-FFF2-40B4-BE49-F238E27FC236}">
                <a16:creationId xmlns:a16="http://schemas.microsoft.com/office/drawing/2014/main" id="{AD5098C6-2EB8-4BBE-FD2D-CA33B1ECF5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"/>
          <a:stretch/>
        </p:blipFill>
        <p:spPr bwMode="auto">
          <a:xfrm>
            <a:off x="973442" y="643469"/>
            <a:ext cx="5599113" cy="5571062"/>
          </a:xfrm>
          <a:prstGeom prst="rect">
            <a:avLst/>
          </a:prstGeom>
          <a:noFill/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86EF255-9424-113D-73F8-676DA61B0DB9}"/>
              </a:ext>
            </a:extLst>
          </p:cNvPr>
          <p:cNvSpPr txBox="1"/>
          <p:nvPr/>
        </p:nvSpPr>
        <p:spPr>
          <a:xfrm>
            <a:off x="8016641" y="2286000"/>
            <a:ext cx="3410309" cy="384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educación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juega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papel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importante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desarrollo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identidad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social. Se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trata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educar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individuo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para que se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sienta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parte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un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todo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estudiantes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eran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presentados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como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sujetos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deberes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derechos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dentro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sistema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educativo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con la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capacidad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elegir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pero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también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responsabilidades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cumplir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 indispensable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educación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que no solo se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preocupe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intelectual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sino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también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ético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valores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6131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4402377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91A9E75-861B-3F20-482B-03875BB6C1CD}"/>
              </a:ext>
            </a:extLst>
          </p:cNvPr>
          <p:cNvSpPr txBox="1"/>
          <p:nvPr/>
        </p:nvSpPr>
        <p:spPr>
          <a:xfrm>
            <a:off x="774700" y="762000"/>
            <a:ext cx="3759200" cy="334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000" b="1" kern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Justicia: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8949" y="450221"/>
            <a:ext cx="2115455" cy="1898903"/>
          </a:xfrm>
          <a:prstGeom prst="rect">
            <a:avLst/>
          </a:prstGeom>
          <a:solidFill>
            <a:srgbClr val="FFC33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098" name="Picture 2" descr="Resultado de imagen para justicia">
            <a:extLst>
              <a:ext uri="{FF2B5EF4-FFF2-40B4-BE49-F238E27FC236}">
                <a16:creationId xmlns:a16="http://schemas.microsoft.com/office/drawing/2014/main" id="{81A6EF8F-4FD9-933D-C909-572DC0283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3078" y="2576514"/>
            <a:ext cx="1705848" cy="170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1" y="4521269"/>
            <a:ext cx="6697525" cy="1877811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1418" y="450221"/>
            <a:ext cx="4421661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C289D3-6F5C-6111-BA5D-50867EE2F830}"/>
              </a:ext>
            </a:extLst>
          </p:cNvPr>
          <p:cNvSpPr txBox="1"/>
          <p:nvPr/>
        </p:nvSpPr>
        <p:spPr>
          <a:xfrm>
            <a:off x="7658103" y="795548"/>
            <a:ext cx="3759198" cy="5275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justicia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es uno de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valores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fundamentales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del ser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humano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La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justicia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pone a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cada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individuo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lugar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que se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merece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sin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discriminar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respetando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sus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libertades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individuales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lo que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respecta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la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justicia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social es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cualidad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muy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necesaria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pensar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soluciones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alternativas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problemas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sociales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hacer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propuestas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superando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las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visiones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dominantes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hegemónicas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5176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91B5693-3801-9DB0-E3B6-56823AD339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5" r="9261" b="-1"/>
          <a:stretch/>
        </p:blipFill>
        <p:spPr bwMode="auto">
          <a:xfrm>
            <a:off x="0" y="-70328"/>
            <a:ext cx="12192000" cy="6857990"/>
          </a:xfrm>
          <a:prstGeom prst="rect">
            <a:avLst/>
          </a:prstGeom>
          <a:noFill/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36DC1BD-C66D-B0CD-CCA5-2593DD92BB7E}"/>
              </a:ext>
            </a:extLst>
          </p:cNvPr>
          <p:cNvSpPr txBox="1"/>
          <p:nvPr/>
        </p:nvSpPr>
        <p:spPr>
          <a:xfrm>
            <a:off x="709448" y="1913950"/>
            <a:ext cx="4204137" cy="1342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3600" b="1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CULTURA</a:t>
            </a:r>
            <a:endParaRPr lang="en-US" sz="3600" dirty="0"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8679A2FF-277A-F998-28E3-3714DB4B891A}"/>
              </a:ext>
            </a:extLst>
          </p:cNvPr>
          <p:cNvSpPr txBox="1"/>
          <p:nvPr/>
        </p:nvSpPr>
        <p:spPr>
          <a:xfrm>
            <a:off x="525516" y="3417573"/>
            <a:ext cx="4593021" cy="2619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Desde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muy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temprana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edad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individuo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reconoce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sí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mismo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cuanto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niño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niña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diferencia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qué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actividades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adecuadas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según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género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entendiendo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adecuado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respuesta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las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prescripciones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describen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comportamiento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sea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masculino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femenino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determinada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cultura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que se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desenvuelve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ámbito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cultural, es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difícil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percibir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nuestras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actitudes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sexistas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ello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las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transmitimos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forma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inconsciente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Estas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percepciones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deberían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ser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analizadas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evaluadas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desde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óptica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educativa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incitar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la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reflexión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personal y a la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toma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decisiones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línea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prácticas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sociales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equitativas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4389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E4CBDBB-4FBD-4B9E-BD01-054A81D43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01A6F03-171F-40B2-8B2C-A061B8924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2C4834C-B602-4125-8264-BD0D55A58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3172EE5-132F-4DD4-8855-4DBBD9C34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AA864EF-4CA8-8464-88A7-060A21B097A8}"/>
              </a:ext>
            </a:extLst>
          </p:cNvPr>
          <p:cNvSpPr txBox="1"/>
          <p:nvPr/>
        </p:nvSpPr>
        <p:spPr>
          <a:xfrm>
            <a:off x="1998875" y="1302871"/>
            <a:ext cx="8188026" cy="20446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4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FUNDAMENTOS DE UNA DIFERENCIACION EN LA EDUCACION</a:t>
            </a:r>
            <a:endParaRPr lang="en-US" sz="44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A44163-6EEF-8E5E-1D75-B91975E5180A}"/>
              </a:ext>
            </a:extLst>
          </p:cNvPr>
          <p:cNvSpPr txBox="1"/>
          <p:nvPr/>
        </p:nvSpPr>
        <p:spPr>
          <a:xfrm>
            <a:off x="1993641" y="3519236"/>
            <a:ext cx="8192843" cy="2057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tarea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educativa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debería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ser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considerada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las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actividades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humanas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mayor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trascendencia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impacto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sociedad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Además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está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obligada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ofrecer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formación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integral, libre y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responsable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apta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preparación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real para la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vida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diaria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que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pueda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respuesta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las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necesidades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sociedad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continuo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desarrollo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educación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derecho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público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debería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estar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presidida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principio de la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equidad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Para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ello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las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estrategias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compensadoras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tendrían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que ser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reforzadas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conseguir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mayor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igualdad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desarrollo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pleno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 integral del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alumnado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sin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renunciar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la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calidad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educativa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Este principio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debería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estar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garantizado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todo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momento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educativo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fomente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escuela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inclusiva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cuente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medios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recursos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necesarios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hacer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efectiva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las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finalidades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establecidas</a:t>
            </a:r>
            <a:r>
              <a:rPr lang="en-US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20101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1850</Words>
  <Application>Microsoft Office PowerPoint</Application>
  <PresentationFormat>Panorámica</PresentationFormat>
  <Paragraphs>54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Mateo</dc:creator>
  <cp:lastModifiedBy>Angela Tomatsu</cp:lastModifiedBy>
  <cp:revision>2</cp:revision>
  <dcterms:created xsi:type="dcterms:W3CDTF">2022-06-03T02:39:11Z</dcterms:created>
  <dcterms:modified xsi:type="dcterms:W3CDTF">2022-06-03T04:18:20Z</dcterms:modified>
</cp:coreProperties>
</file>