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305" r:id="rId6"/>
    <p:sldId id="270" r:id="rId7"/>
    <p:sldId id="275" r:id="rId8"/>
    <p:sldId id="279" r:id="rId9"/>
    <p:sldId id="294" r:id="rId10"/>
    <p:sldId id="274" r:id="rId11"/>
    <p:sldId id="306" r:id="rId12"/>
    <p:sldId id="307" r:id="rId13"/>
    <p:sldId id="302" r:id="rId14"/>
    <p:sldId id="308" r:id="rId15"/>
    <p:sldId id="299" r:id="rId16"/>
    <p:sldId id="303" r:id="rId17"/>
    <p:sldId id="278" r:id="rId18"/>
    <p:sldId id="271" r:id="rId19"/>
    <p:sldId id="300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AE19B0-F8D9-4C7A-8E67-D68BEDBD8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D310FB-A691-45DE-AF55-F3E83F5EF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93BD-E7A8-4296-BD29-6A57B9638CF0}" type="datetime1">
              <a:rPr lang="es-ES" smtClean="0"/>
              <a:t>10/02/2022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D8C58F-E7BE-4CBD-AF57-AB70B353A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4D872C-B368-4EDD-8B44-2EC69A245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38D5-3E03-41AE-AF20-B962B64D9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796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137BE1-CC83-41DA-98DE-A8D64AA4AF61}" type="datetime1">
              <a:rPr lang="es-ES" smtClean="0"/>
              <a:t>10/02/2022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C73610-CCBA-4806-B040-7AF4F8229B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535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FFC66-F2BF-4539-9D09-81BCB2A7AC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5194C60-1BCA-44A5-968F-88A2C0AF90C9}" type="datetime1">
              <a:rPr lang="es-ES" smtClean="0"/>
              <a:t>10/02/2022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834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E056A-2ACE-4E37-B7E2-862CAC7724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6AC008C-D852-41B5-9F14-AC7711755110}" type="datetime1">
              <a:rPr lang="es-ES" smtClean="0"/>
              <a:t>10/02/2022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3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6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1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8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1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13" name="Subtítulo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rtlCol="0" anchor="b" anchorCtr="0"/>
          <a:lstStyle/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5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rtlCol="0"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 rtl="0"/>
            <a:r>
              <a:rPr lang="es-ES"/>
              <a:t>Objeto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4" name="Marcador de posición de imagen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 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6" name="Marcador de posición de imagen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7" name="Marcador de posición de imagen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fld id="{07CE569E-9B7C-4CB9-AB80-C0841F922C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67" r:id="rId4"/>
    <p:sldLayoutId id="2147483650" r:id="rId5"/>
    <p:sldLayoutId id="2147483655" r:id="rId6"/>
    <p:sldLayoutId id="2147483670" r:id="rId7"/>
    <p:sldLayoutId id="2147483653" r:id="rId8"/>
    <p:sldLayoutId id="2147483671" r:id="rId9"/>
    <p:sldLayoutId id="2147483666" r:id="rId10"/>
    <p:sldLayoutId id="2147483663" r:id="rId11"/>
    <p:sldLayoutId id="2147483651" r:id="rId12"/>
    <p:sldLayoutId id="2147483649" r:id="rId13"/>
    <p:sldLayoutId id="2147483652" r:id="rId14"/>
    <p:sldLayoutId id="2147483654" r:id="rId15"/>
    <p:sldLayoutId id="2147483669" r:id="rId16"/>
    <p:sldLayoutId id="2147483656" r:id="rId17"/>
    <p:sldLayoutId id="2147483657" r:id="rId18"/>
    <p:sldLayoutId id="214748365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najimenezdotnet1.files.wordpress.com/2015/09/1-miradas-al-arte-desde-la-educacic3b3n-s.pdf" TargetMode="External"/><Relationship Id="rId2" Type="http://schemas.openxmlformats.org/officeDocument/2006/relationships/hyperlink" Target="https://bitacoramaedar.files.wordpress.com/2013/08/imanol-aguirre-modelos-formativos-en-e-artc3adstica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nfoartes.pe/wp-content/uploads/2014/12/LibroMetasInfantil.pdf" TargetMode="External"/><Relationship Id="rId5" Type="http://schemas.openxmlformats.org/officeDocument/2006/relationships/hyperlink" Target="https://docs.google.com/viewer?a=v&amp;pid=sites&amp;srcid=ZGVmYXVsdGRvbWFpbnxjb250aW51YWNpb25jbGluaWNhc3xneDoyYmEyNDlmNjk1MmM1NTY1" TargetMode="External"/><Relationship Id="rId4" Type="http://schemas.openxmlformats.org/officeDocument/2006/relationships/hyperlink" Target="https://programainfancia.uam.mx/pdf/publicaciones/quinteros_art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39737561/Escuelas_creativas_La_revoluci%C3%B3n_que_est%C3%A1_transformando_la_educaci%C3%B3n" TargetMode="External"/><Relationship Id="rId2" Type="http://schemas.openxmlformats.org/officeDocument/2006/relationships/hyperlink" Target="http://www.infoartes.pe/wp-content/uploads/2014/12/LibroMetasInfantil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creson.edu.mx/modeloeducativo/Preescolar%202018%20Modelo%20Educativo/V-i-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14543A8-30F8-48A3-9966-2C87455F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1" y="2441103"/>
            <a:ext cx="4572000" cy="2286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8800" dirty="0"/>
              <a:t>Artes</a:t>
            </a:r>
            <a:r>
              <a:rPr lang="es-ES" dirty="0"/>
              <a:t> </a:t>
            </a:r>
            <a:r>
              <a:rPr lang="es-ES" sz="8800" dirty="0"/>
              <a:t>Visuales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90F4C458-488B-4A00-BBE6-56D166E4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66" y="4585787"/>
            <a:ext cx="5545056" cy="126637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Andrea Vallejo de los </a:t>
            </a:r>
            <a:r>
              <a:rPr lang="es-ES" dirty="0" smtClean="0"/>
              <a:t>Santos.</a:t>
            </a:r>
            <a:endParaRPr lang="es-ES" dirty="0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DE0ACD1F-5E64-47CD-BF6C-FED863721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" name="Marcador de posición de imagen 6" descr="Un dibujo de una mujer&#10;&#10;Descripción generada automáticamente">
            <a:extLst>
              <a:ext uri="{FF2B5EF4-FFF2-40B4-BE49-F238E27FC236}">
                <a16:creationId xmlns:a16="http://schemas.microsoft.com/office/drawing/2014/main" id="{B6FC46F3-699C-469D-B363-37F9698EEF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366" b="12366"/>
          <a:stretch>
            <a:fillRect/>
          </a:stretch>
        </p:blipFill>
        <p:spPr>
          <a:xfrm>
            <a:off x="-6985" y="3944"/>
            <a:ext cx="12198985" cy="6877685"/>
          </a:xfrm>
        </p:spPr>
      </p:pic>
      <p:sp>
        <p:nvSpPr>
          <p:cNvPr id="2" name="CuadroTexto 1"/>
          <p:cNvSpPr txBox="1"/>
          <p:nvPr/>
        </p:nvSpPr>
        <p:spPr>
          <a:xfrm>
            <a:off x="3333402" y="1620981"/>
            <a:ext cx="2335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/>
              <a:t>6° </a:t>
            </a:r>
            <a:endParaRPr lang="es-MX" sz="13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1" name="Imagen 10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" y="112897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7" y="85954"/>
            <a:ext cx="6303818" cy="1124989"/>
          </a:xfrm>
        </p:spPr>
        <p:txBody>
          <a:bodyPr rtlCol="0"/>
          <a:lstStyle/>
          <a:p>
            <a:pPr rtl="0"/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FCF92C-2B0F-44DA-B4D4-F765728C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5C6061-88FC-4981-A127-DF7D7EA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16525" y="1210943"/>
            <a:ext cx="113538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Aguirre Arriaga, Imanol. Modelos formativos en educación artística: Imaginando nuevas presencias</a:t>
            </a:r>
          </a:p>
          <a:p>
            <a:r>
              <a:rPr lang="es-MX" dirty="0"/>
              <a:t>para las artes en educación. 2006. </a:t>
            </a:r>
            <a:r>
              <a:rPr lang="es-MX" dirty="0" err="1"/>
              <a:t>Bogota</a:t>
            </a:r>
            <a:r>
              <a:rPr lang="es-MX" dirty="0"/>
              <a:t>, Colombia. Recuperado el 6 de febrero de 2021, en</a:t>
            </a:r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bitacoramaedar.files.wordpress.com/2013/08/imanol-aguirre-modelos-formativos-en-e-artc3adstica.pdf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Jiménez, Lucina. Miradas al arte desde la educación. SEP. Recuperado el 6 de febrero de 2021 en</a:t>
            </a:r>
          </a:p>
          <a:p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lucinajimenezdotnet1.files.wordpress.com/2015/09/1-miradas-al-arte-desde-la-educacic3b3n-s.pdf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Quinteros </a:t>
            </a:r>
            <a:r>
              <a:rPr lang="es-MX" dirty="0" err="1"/>
              <a:t>Sciurano</a:t>
            </a:r>
            <a:r>
              <a:rPr lang="es-MX" dirty="0"/>
              <a:t>, Graciela. Arte y participación infantil. Recuperado el 6 de febrero de 2021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programainfancia.uam.mx/pdf/publicaciones/quinteros_arte.pdf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PACAEP. Modulo El Maestro de actividades culturales y la práctica docente. Plan de 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Culturales de Apoyo a la Educación Primaria (PACAEP). Consultado el 7 de febrero de </a:t>
            </a:r>
            <a:r>
              <a:rPr lang="es-MX" dirty="0" smtClean="0"/>
              <a:t>2021 en</a:t>
            </a:r>
          </a:p>
          <a:p>
            <a:r>
              <a:rPr lang="es-MX" dirty="0" smtClean="0">
                <a:hlinkClick r:id="rId5"/>
              </a:rPr>
              <a:t>https</a:t>
            </a:r>
            <a:r>
              <a:rPr lang="es-MX" dirty="0">
                <a:hlinkClick r:id="rId5"/>
              </a:rPr>
              <a:t>://</a:t>
            </a:r>
            <a:r>
              <a:rPr lang="es-MX" dirty="0" smtClean="0">
                <a:hlinkClick r:id="rId5"/>
              </a:rPr>
              <a:t>docs.google.com/viewer?a=v&amp;pid=sites&amp;srcid=ZGVmYXVsdGRvbWFpbnxjb250aW51YWNpb25jbGluaWNhc3xneDoyYmEyNDlmNjk1MmM1NTY1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Peralta, Ma. Victoria. Ambiente Humano, en Arte, educación y primera infancia: sentidos </a:t>
            </a:r>
            <a:r>
              <a:rPr lang="es-MX" dirty="0" smtClean="0"/>
              <a:t>y experiencias</a:t>
            </a:r>
            <a:r>
              <a:rPr lang="es-MX" dirty="0"/>
              <a:t>. Pp. 114. 2014. Recuperado el 6 de febrero de 2021 </a:t>
            </a:r>
            <a:r>
              <a:rPr lang="es-MX" dirty="0" smtClean="0"/>
              <a:t>en </a:t>
            </a:r>
            <a:r>
              <a:rPr lang="es-MX" dirty="0" smtClean="0">
                <a:hlinkClick r:id="rId6"/>
              </a:rPr>
              <a:t>http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www.infoartes.pe/wp-content/uploads/2014/12/LibroMetasInfantil.pdf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857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smtClean="0"/>
              <a:t>1/2/20XX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11</a:t>
            </a:fld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7" y="85954"/>
            <a:ext cx="6303818" cy="1124989"/>
          </a:xfrm>
        </p:spPr>
        <p:txBody>
          <a:bodyPr rtlCol="0"/>
          <a:lstStyle/>
          <a:p>
            <a:pPr rtl="0"/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12617" y="1285757"/>
            <a:ext cx="11353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Peralta, Ma. Victoria. Ambiente Humano, en Arte, educación y primera infancia: sentidos </a:t>
            </a:r>
            <a:r>
              <a:rPr lang="es-MX" dirty="0" smtClean="0"/>
              <a:t>y experiencias</a:t>
            </a:r>
            <a:r>
              <a:rPr lang="es-MX" dirty="0"/>
              <a:t>. Pp. 114. 2014. Recuperado el 6 de febrero de 2021 </a:t>
            </a:r>
            <a:r>
              <a:rPr lang="es-MX" dirty="0" smtClean="0"/>
              <a:t>en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www.infoartes.pe/wp-content/uploads/2014/12/LibroMetasInfantil.pdf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Robinson, Ken. Escuelas creativas. La revolución que está transformando la educación. 2015.</a:t>
            </a:r>
          </a:p>
          <a:p>
            <a:r>
              <a:rPr lang="es-MX" dirty="0"/>
              <a:t>Grijalbo. Consultado el 6 de febrero de </a:t>
            </a:r>
            <a:r>
              <a:rPr lang="es-MX" dirty="0" smtClean="0"/>
              <a:t>2021 </a:t>
            </a:r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www.academia.edu/39737561/Escuelas_creativas_La_revoluci%C3%B3n_que_est%C3%A1_transformando_la_educaci%C3%B3n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SEP. Artes en preescolar. Aprendizajes clave para la educación integral. 2018. Consultado el 6 </a:t>
            </a:r>
            <a:r>
              <a:rPr lang="es-MX" dirty="0" smtClean="0"/>
              <a:t>de febrero </a:t>
            </a:r>
            <a:r>
              <a:rPr lang="es-MX" dirty="0"/>
              <a:t>de 2021 </a:t>
            </a:r>
            <a:r>
              <a:rPr lang="es-MX" dirty="0" smtClean="0"/>
              <a:t>en </a:t>
            </a:r>
            <a:r>
              <a:rPr lang="es-MX" dirty="0" smtClean="0">
                <a:hlinkClick r:id="rId4"/>
              </a:rPr>
              <a:t>http</a:t>
            </a:r>
            <a:r>
              <a:rPr lang="es-MX" dirty="0">
                <a:hlinkClick r:id="rId4"/>
              </a:rPr>
              <a:t>://</a:t>
            </a:r>
            <a:r>
              <a:rPr lang="es-MX" dirty="0" smtClean="0">
                <a:hlinkClick r:id="rId4"/>
              </a:rPr>
              <a:t>creson.edu.mx/modeloeducativo/Preescolar%202018%20Modelo%20Educativo/V-i-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/>
              <a:t>Spravkin</a:t>
            </a:r>
            <a:r>
              <a:rPr lang="es-MX" dirty="0" smtClean="0"/>
              <a:t>, Marina (1998), “Cuando los chicos construyen imágenes”, “Algunas consideraciones acerca de la didáctica” “Aquí, allá y en todas partes… el color”, “Construir imágenes en el espacio </a:t>
            </a:r>
            <a:r>
              <a:rPr lang="es-MX" dirty="0" err="1" smtClean="0"/>
              <a:t>bi</a:t>
            </a:r>
            <a:r>
              <a:rPr lang="es-MX" dirty="0" smtClean="0"/>
              <a:t> y tridimensional en los chicos”.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5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B59987-20C7-44CA-B0D1-D87A450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CAC315-D873-41E8-BB24-C4382A0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2E15A2B6-8566-44EC-A8C8-8A7296911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9" name="Marcador de posición de imagen 8" descr="Imagen que contiene texto, grafiti&#10;&#10;Descripción generada automáticamente">
            <a:extLst>
              <a:ext uri="{FF2B5EF4-FFF2-40B4-BE49-F238E27FC236}">
                <a16:creationId xmlns:a16="http://schemas.microsoft.com/office/drawing/2014/main" id="{605CAC25-FFC1-4A0A-96DA-4A7D8031D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786" b="25786"/>
          <a:stretch>
            <a:fillRect/>
          </a:stretch>
        </p:blipFill>
        <p:spPr/>
      </p:pic>
      <p:pic>
        <p:nvPicPr>
          <p:cNvPr id="20" name="Marcador de posición de imagen 19" descr="Imagen que contiene pájaro&#10;&#10;Descripción generada automáticamente">
            <a:extLst>
              <a:ext uri="{FF2B5EF4-FFF2-40B4-BE49-F238E27FC236}">
                <a16:creationId xmlns:a16="http://schemas.microsoft.com/office/drawing/2014/main" id="{E2B0AA57-A2F3-4F68-A26A-57B641C064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506" b="21506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831117" y="445602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Evidencia de Unidades </a:t>
            </a:r>
            <a:endParaRPr lang="es-MX" sz="4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8838"/>
              </p:ext>
            </p:extLst>
          </p:nvPr>
        </p:nvGraphicFramePr>
        <p:xfrm>
          <a:off x="875833" y="1251584"/>
          <a:ext cx="5604793" cy="324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62">
                  <a:extLst>
                    <a:ext uri="{9D8B030D-6E8A-4147-A177-3AD203B41FA5}">
                      <a16:colId xmlns:a16="http://schemas.microsoft.com/office/drawing/2014/main" val="3890021781"/>
                    </a:ext>
                  </a:extLst>
                </a:gridCol>
                <a:gridCol w="3936931">
                  <a:extLst>
                    <a:ext uri="{9D8B030D-6E8A-4147-A177-3AD203B41FA5}">
                      <a16:colId xmlns:a16="http://schemas.microsoft.com/office/drawing/2014/main" val="1860802855"/>
                    </a:ext>
                  </a:extLst>
                </a:gridCol>
              </a:tblGrid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Evidencia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36445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1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El libro del artista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74634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2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El carrusel del arte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05011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3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Boceto/Maqueta</a:t>
                      </a:r>
                      <a:r>
                        <a:rPr lang="es-MX" sz="2800" baseline="0" dirty="0" smtClean="0"/>
                        <a:t> de </a:t>
                      </a:r>
                      <a:r>
                        <a:rPr lang="es-MX" sz="2800" dirty="0" smtClean="0"/>
                        <a:t>Mural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68785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65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089C94-5A59-4770-BDF1-A26BCFF7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119D9E-69D8-4DD7-9731-6089CB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4939FF43-C75B-44F5-821A-7DB97F45D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212605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7" name="Marcador de posición de imagen 16" descr="Pintura de un perro&#10;&#10;Descripción generada automáticamente con confianza media">
            <a:extLst>
              <a:ext uri="{FF2B5EF4-FFF2-40B4-BE49-F238E27FC236}">
                <a16:creationId xmlns:a16="http://schemas.microsoft.com/office/drawing/2014/main" id="{EC3195B1-6D54-48F5-B270-092FD43EE2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194" b="24194"/>
          <a:stretch>
            <a:fillRect/>
          </a:stretch>
        </p:blipFill>
        <p:spPr/>
      </p:pic>
      <p:sp>
        <p:nvSpPr>
          <p:cNvPr id="15" name="CuadroTexto 14"/>
          <p:cNvSpPr txBox="1"/>
          <p:nvPr/>
        </p:nvSpPr>
        <p:spPr>
          <a:xfrm>
            <a:off x="761999" y="1039880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Evidencia Integradora</a:t>
            </a:r>
            <a:endParaRPr lang="es-MX" sz="4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61999" y="2484445"/>
            <a:ext cx="91358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Elaboración del un Mural a gran formato</a:t>
            </a:r>
          </a:p>
          <a:p>
            <a:r>
              <a:rPr lang="es-MX" sz="3600" dirty="0"/>
              <a:t> </a:t>
            </a:r>
            <a:r>
              <a:rPr lang="es-MX" sz="3600" dirty="0" smtClean="0"/>
              <a:t>utilizando tecinas mixtas. (4mts x 1.30mts)</a:t>
            </a:r>
          </a:p>
          <a:p>
            <a:endParaRPr lang="es-MX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Exposición en un espacio público.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25" name="Imagen 24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6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EAF89CD-F3F9-40F6-939A-840F4569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" y="-9222"/>
            <a:ext cx="6478385" cy="1119450"/>
          </a:xfrm>
        </p:spPr>
        <p:txBody>
          <a:bodyPr rtlCol="0"/>
          <a:lstStyle/>
          <a:p>
            <a:pPr rtl="0"/>
            <a:r>
              <a:rPr lang="es-ES" dirty="0" smtClean="0"/>
              <a:t>Criterios de evaluación 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0FA039-8212-4EFA-A42E-10517DA1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CB9B2-2869-4919-8264-DE5ADE1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14</a:t>
            </a:fld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EA3BCB6-65D7-413C-9C17-C82003C82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1" name="Marcador de posición de imagen 10" descr="Cara de un hombre con barba y bigote&#10;&#10;Descripción generada automáticamente con confianza baja">
            <a:extLst>
              <a:ext uri="{FF2B5EF4-FFF2-40B4-BE49-F238E27FC236}">
                <a16:creationId xmlns:a16="http://schemas.microsoft.com/office/drawing/2014/main" id="{03D669DF-957F-4647-B617-94097191B9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518" b="9518"/>
          <a:stretch>
            <a:fillRect/>
          </a:stretch>
        </p:blipFill>
        <p:spPr/>
      </p:pic>
      <p:pic>
        <p:nvPicPr>
          <p:cNvPr id="21" name="Marcador de posición de imagen 20" descr="Imagen que contiene edificio, hombre, estatua, parado&#10;&#10;Descripción generada automáticamente">
            <a:extLst>
              <a:ext uri="{FF2B5EF4-FFF2-40B4-BE49-F238E27FC236}">
                <a16:creationId xmlns:a16="http://schemas.microsoft.com/office/drawing/2014/main" id="{B7673556-5C88-4867-8B9A-185BBCF816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9897" b="19897"/>
          <a:stretch>
            <a:fillRect/>
          </a:stretch>
        </p:blipFill>
        <p:spPr/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03313"/>
              </p:ext>
            </p:extLst>
          </p:nvPr>
        </p:nvGraphicFramePr>
        <p:xfrm>
          <a:off x="195433" y="978292"/>
          <a:ext cx="7307846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Porcentaje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926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CRITERIOS DE EVALUACIÓN POR UNIDAD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FORMATIVA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SUMATIVA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41">
                <a:tc>
                  <a:txBody>
                    <a:bodyPr/>
                    <a:lstStyle/>
                    <a:p>
                      <a:r>
                        <a:rPr lang="es-MX" sz="110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Participación (aportaciones en clase, entrega de productos de la clase, evidencias de consultas o temáticas de 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clase)</a:t>
                      </a:r>
                      <a:endParaRPr lang="es-MX" sz="1100" baseline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5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Trabajos escritos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40%</a:t>
                      </a:r>
                    </a:p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PORTAFOLIO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45 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%</a:t>
                      </a:r>
                    </a:p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Autoevaluación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Coevaluación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3%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1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Heteroevaluación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50%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612"/>
              </p:ext>
            </p:extLst>
          </p:nvPr>
        </p:nvGraphicFramePr>
        <p:xfrm>
          <a:off x="195433" y="3677691"/>
          <a:ext cx="7307846" cy="2678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0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Criterios de evaluación semestral por curso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PORCENTAJES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59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Evidencia integradora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59">
                <a:tc gridSpan="3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Observación </a:t>
                      </a: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Todas 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las evidencias (desempeño, conocimiento y de producto) que muestre el alumno a través del portafolio, serán acompañadas de rubricas, listas de cotejo y/o escalas de estimación que previamente deberán haber dado a conocer el docente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Cada curso tendrá sus propios tiempos de entrega predeterminados para las actividades, foro, evaluación etc.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asistencia será indispensable para la aprobación de los cursos, deberán tener el 85% como mínimo para aprobar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participación en las reuniones no solo dependerá de la cámaras encendidas sino de que el alumno tenga conocimiento de los contenidos que están abordando y de las características de las evidencias que se entregan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buena actitud , disposición y respeto serán factor determinante para la aprobación de los cursos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Cada docente especificara en el encuadre las características que integran el criterio de participación </a:t>
                      </a:r>
                    </a:p>
                    <a:p>
                      <a:endParaRPr lang="es-MX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17760"/>
                  </a:ext>
                </a:extLst>
              </a:tr>
            </a:tbl>
          </a:graphicData>
        </a:graphic>
      </p:graphicFrame>
      <p:pic>
        <p:nvPicPr>
          <p:cNvPr id="15" name="Imagen 1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</p:spTree>
    <p:extLst>
      <p:ext uri="{BB962C8B-B14F-4D97-AF65-F5344CB8AC3E}">
        <p14:creationId xmlns:p14="http://schemas.microsoft.com/office/powerpoint/2010/main" val="10025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30" y="246685"/>
            <a:ext cx="5358217" cy="886970"/>
          </a:xfrm>
        </p:spPr>
        <p:txBody>
          <a:bodyPr rtlCol="0"/>
          <a:lstStyle/>
          <a:p>
            <a:pPr rtl="0"/>
            <a:r>
              <a:rPr lang="es-ES" dirty="0" smtClean="0"/>
              <a:t>Reglamento Interno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2B8226-9692-4F45-80E6-82C90904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15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2" name="Marcador de posición de imagen 11" descr="Imagen que contiene interior, puesto, acostado, niño&#10;&#10;Descripción generada automáticamente">
            <a:extLst>
              <a:ext uri="{FF2B5EF4-FFF2-40B4-BE49-F238E27FC236}">
                <a16:creationId xmlns:a16="http://schemas.microsoft.com/office/drawing/2014/main" id="{BF002B52-86AC-48E1-9AD0-9E1E0BA634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209" r="16209"/>
          <a:stretch>
            <a:fillRect/>
          </a:stretch>
        </p:blipFill>
        <p:spPr/>
      </p:pic>
      <p:pic>
        <p:nvPicPr>
          <p:cNvPr id="9" name="Imagen 8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7301" y="1064198"/>
            <a:ext cx="520532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Tener  en cada clase del curso los materiales solicitados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 Solicitados con tiempo al inicio de cada unidad.) (Se presentará una sugerencia de un establecimiento para bajar costos en los materiales) </a:t>
            </a: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vitar </a:t>
            </a: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ausentarse de la  horas clase.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Utilizar el uniforme (presentación)</a:t>
            </a: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ntregar </a:t>
            </a: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en tiempo y forma trabajos y tareas, no se aceptan trabajos fuera de tiempo, sólo si están justificadas las faltas. </a:t>
            </a: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Reportarse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participar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activa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en las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seciones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programadas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virtual o en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precencia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Reportar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la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mas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inmediata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complicaciones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para realizer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actividades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programadas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establecer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criterios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trabajo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6216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B55DC249-DAF2-476A-9399-94FABA38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064" y="194320"/>
            <a:ext cx="5281355" cy="1816583"/>
          </a:xfrm>
        </p:spPr>
        <p:txBody>
          <a:bodyPr rtlCol="0">
            <a:noAutofit/>
          </a:bodyPr>
          <a:lstStyle/>
          <a:p>
            <a:pPr rtl="0"/>
            <a:r>
              <a:rPr lang="es-ES" sz="8800" dirty="0" smtClean="0"/>
              <a:t>!Gracias!</a:t>
            </a:r>
            <a:endParaRPr lang="es-ES" sz="88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8B76F-8127-45E6-9DC2-D03A2DDF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56BF7D-7C36-4E06-8B50-0E731BB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16</a:t>
            </a:fld>
            <a:endParaRPr lang="es-ES" dirty="0"/>
          </a:p>
        </p:txBody>
      </p:sp>
      <p:pic>
        <p:nvPicPr>
          <p:cNvPr id="8" name="Marcador de posición de imagen 7" descr="Un dibujo de una mujer&#10;&#10;Descripción generada automáticamente">
            <a:extLst>
              <a:ext uri="{FF2B5EF4-FFF2-40B4-BE49-F238E27FC236}">
                <a16:creationId xmlns:a16="http://schemas.microsoft.com/office/drawing/2014/main" id="{FCEEBD69-972E-4B69-B059-0F01ACDFD9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680" r="14680"/>
          <a:stretch>
            <a:fillRect/>
          </a:stretch>
        </p:blipFill>
        <p:spPr>
          <a:xfrm>
            <a:off x="1101715" y="2373917"/>
            <a:ext cx="1841341" cy="1951895"/>
          </a:xfrm>
        </p:spPr>
      </p:pic>
      <p:pic>
        <p:nvPicPr>
          <p:cNvPr id="37" name="Marcador de posición de imagen 3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3437B89-48BC-43DD-8AA7-82AFFD57C8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825" b="8825"/>
          <a:stretch>
            <a:fillRect/>
          </a:stretch>
        </p:blipFill>
        <p:spPr/>
      </p:pic>
      <p:pic>
        <p:nvPicPr>
          <p:cNvPr id="41" name="Marcador de posición de imagen 4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B5ADEDF-0D11-4E15-8F7D-911038A7A4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2263" r="22263"/>
          <a:stretch>
            <a:fillRect/>
          </a:stretch>
        </p:blipFill>
        <p:spPr/>
      </p:pic>
      <p:pic>
        <p:nvPicPr>
          <p:cNvPr id="45" name="Marcador de posición de imagen 4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ED12B54-E944-4C36-AED2-DAA583F357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9895" b="9895"/>
          <a:stretch>
            <a:fillRect/>
          </a:stretch>
        </p:blipFill>
        <p:spPr/>
      </p:pic>
      <p:sp>
        <p:nvSpPr>
          <p:cNvPr id="26" name="CuadroTexto 25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27" name="Imagen 26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6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F2EF1B-CCB2-40E8-AB44-5AFEA61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66" y="172394"/>
            <a:ext cx="4167141" cy="1341120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/>
              <a:t>Encuadre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85A4C3-EB2E-41D1-8420-7251814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92" y="2994347"/>
            <a:ext cx="5915891" cy="839584"/>
          </a:xfrm>
        </p:spPr>
        <p:txBody>
          <a:bodyPr rtlCol="0"/>
          <a:lstStyle/>
          <a:p>
            <a:r>
              <a:rPr lang="es-MX" sz="2000" b="1" dirty="0"/>
              <a:t>Trayecto formativo</a:t>
            </a:r>
            <a:r>
              <a:rPr lang="es-MX" sz="1600" dirty="0"/>
              <a:t>: Formación para la enseñanza y el aprendizaje</a:t>
            </a:r>
            <a:r>
              <a:rPr lang="es-MX" sz="1600" dirty="0" smtClean="0"/>
              <a:t>.</a:t>
            </a:r>
            <a:r>
              <a:rPr lang="es-MX" sz="1600" dirty="0"/>
              <a:t> </a:t>
            </a:r>
          </a:p>
          <a:p>
            <a:r>
              <a:rPr lang="es-ES" dirty="0"/>
              <a:t>	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45D60-F862-41F6-9EF8-EA972E7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86CC949-024C-450A-92AD-EF1695756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20" name="Marcador de posición de imagen 19" descr="Estatua de piedra en el agua&#10;&#10;Descripción generada automáticamente con confianza media">
            <a:extLst>
              <a:ext uri="{FF2B5EF4-FFF2-40B4-BE49-F238E27FC236}">
                <a16:creationId xmlns:a16="http://schemas.microsoft.com/office/drawing/2014/main" id="{0877DE68-A237-4F45-9DAF-EA6F25EED8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324" r="15324"/>
          <a:stretch>
            <a:fillRect/>
          </a:stretch>
        </p:blipFill>
        <p:spPr/>
      </p:pic>
      <p:sp>
        <p:nvSpPr>
          <p:cNvPr id="9" name="CuadroTexto 8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0" name="Imagen 9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5877097" y="1669041"/>
            <a:ext cx="5328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lang="es-ES_tradnl" altLang="es-E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lang="es-ES_tradnl" alt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04116" y="4813207"/>
            <a:ext cx="49744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/>
              <a:t>Artes visuales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65075" y="4176745"/>
            <a:ext cx="216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Horas/semana: </a:t>
            </a:r>
            <a:r>
              <a:rPr lang="es-MX" dirty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6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9A76E37-1467-4F0D-927C-AEC0E284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42" y="578666"/>
            <a:ext cx="5594465" cy="1515919"/>
          </a:xfrm>
        </p:spPr>
        <p:txBody>
          <a:bodyPr rtlCol="0">
            <a:noAutofit/>
          </a:bodyPr>
          <a:lstStyle/>
          <a:p>
            <a:pPr algn="ctr" rtl="0"/>
            <a:r>
              <a:rPr lang="es-ES" sz="5400" dirty="0" smtClean="0"/>
              <a:t>Propósitos de </a:t>
            </a:r>
            <a:br>
              <a:rPr lang="es-ES" sz="5400" dirty="0" smtClean="0"/>
            </a:br>
            <a:r>
              <a:rPr lang="es-ES" sz="5400" dirty="0" smtClean="0"/>
              <a:t>Curso</a:t>
            </a:r>
            <a:endParaRPr lang="es-ES" sz="54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3DD79B-0698-4E19-B7CA-FAB8A8A2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395" y="2632241"/>
            <a:ext cx="5334000" cy="3048000"/>
          </a:xfrm>
        </p:spPr>
        <p:txBody>
          <a:bodyPr rtlCol="0">
            <a:normAutofit fontScale="55000" lnSpcReduction="20000"/>
          </a:bodyPr>
          <a:lstStyle/>
          <a:p>
            <a:r>
              <a:rPr lang="es-MX" dirty="0"/>
              <a:t>El curso está orientado a fortalecer y desarrollar en las estudiantes normalistas la sensibilidad, </a:t>
            </a:r>
            <a:r>
              <a:rPr lang="es-MX" dirty="0" smtClean="0"/>
              <a:t>la percepción </a:t>
            </a:r>
            <a:r>
              <a:rPr lang="es-MX" dirty="0"/>
              <a:t>estética, la imaginación y la expresión en las distintas modalidades de las artes </a:t>
            </a:r>
            <a:r>
              <a:rPr lang="es-MX" dirty="0" smtClean="0"/>
              <a:t>visuales contextualizadas</a:t>
            </a:r>
            <a:r>
              <a:rPr lang="es-MX" dirty="0"/>
              <a:t>, para contribuir en su desarrollo afectivo, social y creativo y motivar la </a:t>
            </a:r>
            <a:r>
              <a:rPr lang="es-MX" dirty="0" smtClean="0"/>
              <a:t>valoración de </a:t>
            </a:r>
            <a:r>
              <a:rPr lang="es-MX" dirty="0"/>
              <a:t>las artes en sus posibilidades expresivas de ideas, sentimientos y experiencias, sin perder de </a:t>
            </a:r>
            <a:r>
              <a:rPr lang="es-MX" dirty="0" smtClean="0"/>
              <a:t>vista la </a:t>
            </a:r>
            <a:r>
              <a:rPr lang="es-MX" dirty="0"/>
              <a:t>trasferencia de estos aprendizajes con los contenidos de educación artística en </a:t>
            </a:r>
            <a:r>
              <a:rPr lang="es-MX" dirty="0" smtClean="0"/>
              <a:t>educación preescolar</a:t>
            </a:r>
            <a:r>
              <a:rPr lang="es-MX" dirty="0"/>
              <a:t>.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7D9780-42D9-4BF5-961F-92F29C30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4CFD6-7409-4287-B008-E6E9200E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A837396-9198-4DFD-BAAD-EF9260C96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164734" y="-2511844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34" name="Marcador de posición de imagen 33" descr="Imagen que contiene edificio, interior, parado, persona&#10;&#10;Descripción generada automáticamente">
            <a:extLst>
              <a:ext uri="{FF2B5EF4-FFF2-40B4-BE49-F238E27FC236}">
                <a16:creationId xmlns:a16="http://schemas.microsoft.com/office/drawing/2014/main" id="{FB8AAA68-1D88-4630-8B4D-44CC0C1EDB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759" r="30759"/>
          <a:stretch>
            <a:fillRect/>
          </a:stretch>
        </p:blipFill>
        <p:spPr>
          <a:xfrm>
            <a:off x="-30556" y="-90034"/>
            <a:ext cx="2118511" cy="7767475"/>
          </a:xfrm>
        </p:spPr>
      </p:pic>
      <p:pic>
        <p:nvPicPr>
          <p:cNvPr id="50" name="Marcador de posición de imagen 49" descr="Estatu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A41EFE9-61D5-42F3-ABF8-7AB1D055DC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972" b="4972"/>
          <a:stretch>
            <a:fillRect/>
          </a:stretch>
        </p:blipFill>
        <p:spPr/>
      </p:pic>
      <p:pic>
        <p:nvPicPr>
          <p:cNvPr id="48" name="Marcador de posición de imagen 47" descr="Imagen que contiene interior, puesto, cama, perro&#10;&#10;Descripción generada automáticamente">
            <a:extLst>
              <a:ext uri="{FF2B5EF4-FFF2-40B4-BE49-F238E27FC236}">
                <a16:creationId xmlns:a16="http://schemas.microsoft.com/office/drawing/2014/main" id="{8877629B-E1BD-4C22-A849-50D2683755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6398" b="6398"/>
          <a:stretch>
            <a:fillRect/>
          </a:stretch>
        </p:blipFill>
        <p:spPr/>
      </p:pic>
      <p:sp>
        <p:nvSpPr>
          <p:cNvPr id="11" name="CuadroTexto 10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1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04ABDAF7-BFCA-4B52-805A-736887EB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 dirty="0" smtClean="0"/>
              <a:t>Cursos que anteceden </a:t>
            </a:r>
            <a:endParaRPr lang="es-ES" dirty="0"/>
          </a:p>
        </p:txBody>
      </p:sp>
      <p:sp>
        <p:nvSpPr>
          <p:cNvPr id="20" name="Marcador de fecha 19">
            <a:extLst>
              <a:ext uri="{FF2B5EF4-FFF2-40B4-BE49-F238E27FC236}">
                <a16:creationId xmlns:a16="http://schemas.microsoft.com/office/drawing/2014/main" id="{8FBCCCF6-B802-4A73-BF18-2EFAC52C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71E0E5CE-236B-487E-AC72-58779AC3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50721" y="2294313"/>
            <a:ext cx="2912225" cy="772501"/>
          </a:xfrm>
        </p:spPr>
        <p:txBody>
          <a:bodyPr>
            <a:noAutofit/>
          </a:bodyPr>
          <a:lstStyle/>
          <a:p>
            <a:r>
              <a:rPr lang="es-MX" sz="4400" dirty="0" smtClean="0"/>
              <a:t>Música</a:t>
            </a:r>
            <a:r>
              <a:rPr lang="es-MX" sz="3200" dirty="0" smtClean="0"/>
              <a:t> </a:t>
            </a:r>
            <a:endParaRPr lang="es-MX" sz="3200" dirty="0"/>
          </a:p>
        </p:txBody>
      </p:sp>
      <p:sp>
        <p:nvSpPr>
          <p:cNvPr id="5" name="Rectángulo 4"/>
          <p:cNvSpPr/>
          <p:nvPr/>
        </p:nvSpPr>
        <p:spPr>
          <a:xfrm>
            <a:off x="960843" y="3810000"/>
            <a:ext cx="4475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C</a:t>
            </a:r>
            <a:r>
              <a:rPr lang="es-MX" sz="3200" dirty="0" smtClean="0"/>
              <a:t>ursos </a:t>
            </a:r>
            <a:r>
              <a:rPr lang="es-MX" sz="3200" dirty="0"/>
              <a:t>S</a:t>
            </a:r>
            <a:r>
              <a:rPr lang="es-MX" sz="3200" dirty="0" smtClean="0"/>
              <a:t>ubsecuentes</a:t>
            </a:r>
            <a:endParaRPr lang="es-MX" sz="3200" dirty="0"/>
          </a:p>
        </p:txBody>
      </p:sp>
      <p:pic>
        <p:nvPicPr>
          <p:cNvPr id="6" name="Imagen 5" descr="Música Piano Claves · Imagen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28" y="194320"/>
            <a:ext cx="5483336" cy="4095366"/>
          </a:xfrm>
          <a:prstGeom prst="rect">
            <a:avLst/>
          </a:prstGeom>
        </p:spPr>
      </p:pic>
      <p:sp>
        <p:nvSpPr>
          <p:cNvPr id="12" name="Marcador de contenido 1"/>
          <p:cNvSpPr txBox="1">
            <a:spLocks/>
          </p:cNvSpPr>
          <p:nvPr/>
        </p:nvSpPr>
        <p:spPr>
          <a:xfrm>
            <a:off x="2287054" y="4533816"/>
            <a:ext cx="1823258" cy="78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Ninguno</a:t>
            </a:r>
            <a:r>
              <a:rPr lang="es-MX" sz="4400" dirty="0" smtClean="0"/>
              <a:t> </a:t>
            </a:r>
            <a:r>
              <a:rPr lang="es-MX" sz="3200" dirty="0" smtClean="0"/>
              <a:t> </a:t>
            </a:r>
            <a:endParaRPr lang="es-MX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8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175A73F-B407-4F1B-BA54-CF25554A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07" y="194320"/>
            <a:ext cx="5447608" cy="1044276"/>
          </a:xfrm>
        </p:spPr>
        <p:txBody>
          <a:bodyPr rtlCol="0"/>
          <a:lstStyle/>
          <a:p>
            <a:pPr rtl="0"/>
            <a:r>
              <a:rPr lang="es-ES" dirty="0" smtClean="0"/>
              <a:t>Descripción del curso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3C127-A8DA-4EC3-801E-732A899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9" name="Imagen 8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869131" y="1537855"/>
            <a:ext cx="107516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dirty="0"/>
              <a:t>A lo largo de las tres Unidades de aprendizaje, la estudiante normalista caracterizará el lugar que</a:t>
            </a:r>
          </a:p>
          <a:p>
            <a:pPr algn="just"/>
            <a:r>
              <a:rPr lang="es-MX" dirty="0"/>
              <a:t>tienen las expresiones artísticas, ligadas a las artes visuales dentro de todas las culturas y por qué es</a:t>
            </a:r>
          </a:p>
          <a:p>
            <a:pPr algn="just"/>
            <a:r>
              <a:rPr lang="es-MX" dirty="0"/>
              <a:t>necesario generar espacios -en este caso, para los niños y las niñas de preescolar- donde se expresen</a:t>
            </a:r>
          </a:p>
          <a:p>
            <a:pPr algn="just"/>
            <a:r>
              <a:rPr lang="es-MX" dirty="0"/>
              <a:t>y aprecien distintas manifestaciones, vinculadas con las artes visuales. Las normalistas, encontrarán</a:t>
            </a:r>
          </a:p>
          <a:p>
            <a:pPr algn="just"/>
            <a:r>
              <a:rPr lang="es-MX" dirty="0"/>
              <a:t>motivaciones que lleven a experimentar y reconocer el vínculo cultural y afectivo que tienen con el</a:t>
            </a:r>
          </a:p>
          <a:p>
            <a:pPr algn="just"/>
            <a:r>
              <a:rPr lang="es-MX" dirty="0"/>
              <a:t>arte, en el plano de la apreciación y en el de la exploración de sus capacidades creativas y expresivas.</a:t>
            </a:r>
          </a:p>
          <a:p>
            <a:pPr algn="just"/>
            <a:r>
              <a:rPr lang="es-MX" dirty="0"/>
              <a:t>El arte es un medio de expresión y comunicación de sentimientos e ideas. El ser humano ha reflejado</a:t>
            </a:r>
          </a:p>
          <a:p>
            <a:pPr algn="just"/>
            <a:r>
              <a:rPr lang="es-MX" dirty="0"/>
              <a:t>sus dudas, inquietudes y logros en actividades artísticas, convirtiéndolas en un medio de canalización</a:t>
            </a:r>
          </a:p>
          <a:p>
            <a:pPr algn="just"/>
            <a:r>
              <a:rPr lang="es-MX" dirty="0"/>
              <a:t>emocional y representación de valores comunes de la sociedad en un determinado tiempo y espacio.</a:t>
            </a:r>
          </a:p>
          <a:p>
            <a:pPr algn="just"/>
            <a:r>
              <a:rPr lang="es-MX" dirty="0"/>
              <a:t>Es un lenguaje que por su propia naturaleza recurre a un amplio abanico de recursos para comunicar,</a:t>
            </a:r>
          </a:p>
          <a:p>
            <a:pPr algn="just"/>
            <a:r>
              <a:rPr lang="es-MX" dirty="0"/>
              <a:t>que van de lo plástico, sonoros, gráficos, dancístico o teatral, entre otros. La vasta producción de</a:t>
            </a:r>
          </a:p>
          <a:p>
            <a:pPr algn="just"/>
            <a:r>
              <a:rPr lang="es-MX" dirty="0"/>
              <a:t>obras estéticas refleja la historia de la humanidad y el pensamiento que lo caracteriza y aporta una</a:t>
            </a:r>
          </a:p>
          <a:p>
            <a:pPr algn="just"/>
            <a:r>
              <a:rPr lang="es-MX" dirty="0"/>
              <a:t>visión muy particular de ella a través de la mirada y las interpretaciones de sus creadores.</a:t>
            </a:r>
          </a:p>
        </p:txBody>
      </p:sp>
    </p:spTree>
    <p:extLst>
      <p:ext uri="{BB962C8B-B14F-4D97-AF65-F5344CB8AC3E}">
        <p14:creationId xmlns:p14="http://schemas.microsoft.com/office/powerpoint/2010/main" val="9472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1067B3-777C-430E-B0BE-B532F38E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5" y="194320"/>
            <a:ext cx="9786851" cy="75844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Competencias profesionales y del curso 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EF18CC-FFF0-4445-8902-DB8E133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8" name="Imagen 7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623455" y="952767"/>
            <a:ext cx="9825643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/>
              <a:t>Detecta </a:t>
            </a:r>
            <a:r>
              <a:rPr lang="es-MX" sz="1050" dirty="0"/>
              <a:t>los procesos de aprendizaje de sus alumnos para favorecer su desarrollo cognitivo y</a:t>
            </a:r>
          </a:p>
          <a:p>
            <a:r>
              <a:rPr lang="es-MX" sz="1050" dirty="0"/>
              <a:t>socioemocional.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 </a:t>
            </a:r>
            <a:r>
              <a:rPr lang="es-MX" sz="1050" dirty="0"/>
              <a:t>Establece relaciones entre los principios, conceptos disciplinarios y contenidos del plan y</a:t>
            </a:r>
          </a:p>
          <a:p>
            <a:r>
              <a:rPr lang="es-MX" sz="1050" dirty="0"/>
              <a:t>programas de estudio en función del logro de aprendizaje de sus alumnos, asegurando la</a:t>
            </a:r>
          </a:p>
          <a:p>
            <a:r>
              <a:rPr lang="es-MX" sz="1050" dirty="0"/>
              <a:t>coherencia y continuidad entre los distintos grados y niveles educativos.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Aplica el plan y programas de estudio para alcanzar los propósitos educativos y contribuir al pleno</a:t>
            </a:r>
          </a:p>
          <a:p>
            <a:r>
              <a:rPr lang="es-MX" sz="900" dirty="0"/>
              <a:t>desenvolvimiento de las capacidades de sus 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Utiliza metodologías pertinentes y actualizadas para promover el aprendizaje de los</a:t>
            </a:r>
          </a:p>
          <a:p>
            <a:r>
              <a:rPr lang="es-MX" sz="900" dirty="0"/>
              <a:t>alumnos en los diferentes campos, áreas y ámbitos que propone el currículum, considerando</a:t>
            </a:r>
          </a:p>
          <a:p>
            <a:r>
              <a:rPr lang="es-MX" sz="900" dirty="0"/>
              <a:t>los contextos y su desarrollo.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Incorpora </a:t>
            </a:r>
            <a:r>
              <a:rPr lang="es-MX" sz="900" dirty="0"/>
              <a:t>los recursos y medios didácticos idóneos para favorecer el aprendizaje de acuerdo</a:t>
            </a:r>
          </a:p>
          <a:p>
            <a:r>
              <a:rPr lang="es-MX" sz="900" dirty="0"/>
              <a:t>con el conocimiento de los procesos de desarrollo cognitivo y socioemocional de los</a:t>
            </a:r>
          </a:p>
          <a:p>
            <a:r>
              <a:rPr lang="es-MX" sz="900" dirty="0"/>
              <a:t>alumnos</a:t>
            </a:r>
            <a:r>
              <a:rPr lang="es-MX" sz="900" dirty="0" smtClean="0"/>
              <a:t>.</a:t>
            </a:r>
          </a:p>
          <a:p>
            <a:endParaRPr lang="es-MX" sz="1050" dirty="0"/>
          </a:p>
          <a:p>
            <a:r>
              <a:rPr lang="es-MX" sz="1050" dirty="0"/>
              <a:t>Diseña planeaciones aplicando sus conocimientos curriculares, psicopedagógicos, disciplinares,</a:t>
            </a:r>
          </a:p>
          <a:p>
            <a:r>
              <a:rPr lang="es-MX" sz="1050" dirty="0"/>
              <a:t>didácticos y tecnológicos para propiciar espacios de aprendizaje incluyentes que respondan a las</a:t>
            </a:r>
          </a:p>
          <a:p>
            <a:r>
              <a:rPr lang="es-MX" sz="1050" dirty="0"/>
              <a:t>necesidades de todos los alumnos en el marco del plan y programas de estudio.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Elabora propuestas para mejorar los resultados de su enseñanza y los aprendizajes de sus</a:t>
            </a:r>
          </a:p>
          <a:p>
            <a:r>
              <a:rPr lang="es-MX" sz="900" dirty="0"/>
              <a:t>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Construye escenarios y experiencias de aprendizaje utilizando diversas recursos</a:t>
            </a:r>
          </a:p>
          <a:p>
            <a:r>
              <a:rPr lang="es-MX" sz="900" dirty="0"/>
              <a:t>metodológicos y tecnológicos para favorecer la educación inclusiva.</a:t>
            </a:r>
          </a:p>
          <a:p>
            <a:endParaRPr lang="es-MX" sz="1050" dirty="0" smtClean="0"/>
          </a:p>
          <a:p>
            <a:r>
              <a:rPr lang="es-MX" sz="1050" dirty="0" smtClean="0"/>
              <a:t>Emplea </a:t>
            </a:r>
            <a:r>
              <a:rPr lang="es-MX" sz="1050" dirty="0"/>
              <a:t>la evaluación para intervenir en los diferentes ámbitos y momentos de la tarea educativa</a:t>
            </a:r>
          </a:p>
          <a:p>
            <a:r>
              <a:rPr lang="es-MX" sz="1050" dirty="0"/>
              <a:t>para mejorar los aprendizajes de sus 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Evalúa </a:t>
            </a:r>
            <a:r>
              <a:rPr lang="es-MX" sz="900" dirty="0"/>
              <a:t>el aprendizaje de sus alumnos mediante la aplicación de distintas teorías, métodos e</a:t>
            </a:r>
          </a:p>
          <a:p>
            <a:r>
              <a:rPr lang="es-MX" sz="900" dirty="0"/>
              <a:t>instrumentos considerando las áreas, campos y ámbitos de conocimiento, así como los</a:t>
            </a:r>
          </a:p>
          <a:p>
            <a:r>
              <a:rPr lang="es-MX" sz="900" dirty="0"/>
              <a:t>saberes correspondientes al grado y nivel educativo.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Elabora propuestas para mejorar los resultados de su enseñanza y los aprendizajes de sus</a:t>
            </a:r>
          </a:p>
          <a:p>
            <a:r>
              <a:rPr lang="es-MX" sz="900" dirty="0"/>
              <a:t>alumnos.</a:t>
            </a:r>
          </a:p>
          <a:p>
            <a:endParaRPr lang="es-MX" sz="1050" dirty="0" smtClean="0"/>
          </a:p>
          <a:p>
            <a:r>
              <a:rPr lang="es-MX" sz="1050" dirty="0" smtClean="0"/>
              <a:t>Integra </a:t>
            </a:r>
            <a:r>
              <a:rPr lang="es-MX" sz="1050" dirty="0"/>
              <a:t>recursos de la investigación educativa para enriquecer su práctica profesional, expresando</a:t>
            </a:r>
          </a:p>
          <a:p>
            <a:r>
              <a:rPr lang="es-MX" sz="1050" dirty="0"/>
              <a:t>su interés por el conocimiento, la ciencia y la mejora de la educación.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 </a:t>
            </a:r>
            <a:r>
              <a:rPr lang="es-MX" sz="900" dirty="0"/>
              <a:t>Emplea los medios tecnológicos y las fuentes de información científica disponibles para</a:t>
            </a:r>
          </a:p>
          <a:p>
            <a:r>
              <a:rPr lang="es-MX" sz="900" dirty="0"/>
              <a:t>mantenerse actualizado respecto a los diversos campos de conocimiento que intervienen en</a:t>
            </a:r>
          </a:p>
          <a:p>
            <a:r>
              <a:rPr lang="es-MX" sz="900" dirty="0"/>
              <a:t>su trabajo docente.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3" y="1886989"/>
            <a:ext cx="4309672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1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13" y="2563099"/>
            <a:ext cx="5233652" cy="1475955"/>
          </a:xfrm>
        </p:spPr>
        <p:txBody>
          <a:bodyPr rtlCol="0"/>
          <a:lstStyle/>
          <a:p>
            <a:pPr rtl="0"/>
            <a:r>
              <a:rPr lang="es-ES" b="1" dirty="0" smtClean="0"/>
              <a:t>Lo que sabemos de las artes visuales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905601" y="4118907"/>
            <a:ext cx="5121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La experiencia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Teorías del desarrollo y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Representación Objetiva v/s Interpretación </a:t>
            </a:r>
            <a:endParaRPr lang="es-MX" sz="2000" dirty="0" smtClean="0"/>
          </a:p>
          <a:p>
            <a:r>
              <a:rPr lang="es-MX" sz="2000" dirty="0" smtClean="0"/>
              <a:t>Subjetiva </a:t>
            </a:r>
            <a:r>
              <a:rPr lang="es-MX" sz="2000" dirty="0"/>
              <a:t>en la educación preescolar. </a:t>
            </a:r>
          </a:p>
        </p:txBody>
      </p:sp>
    </p:spTree>
    <p:extLst>
      <p:ext uri="{BB962C8B-B14F-4D97-AF65-F5344CB8AC3E}">
        <p14:creationId xmlns:p14="http://schemas.microsoft.com/office/powerpoint/2010/main" val="125572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2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13" y="2563099"/>
            <a:ext cx="5233652" cy="1475955"/>
          </a:xfrm>
        </p:spPr>
        <p:txBody>
          <a:bodyPr rtlCol="0">
            <a:normAutofit fontScale="77500" lnSpcReduction="20000"/>
          </a:bodyPr>
          <a:lstStyle/>
          <a:p>
            <a:r>
              <a:rPr lang="es-MX" b="1" dirty="0"/>
              <a:t>Los elementos básicos del lenguaje plástico y </a:t>
            </a:r>
            <a:r>
              <a:rPr lang="es-MX" b="1" dirty="0" smtClean="0"/>
              <a:t>las técnicas </a:t>
            </a:r>
            <a:r>
              <a:rPr lang="es-MX" b="1" dirty="0"/>
              <a:t>y sistemas de representación plástico-visuales.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819649" y="4195575"/>
            <a:ext cx="5121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Elementos: Punto, Línea, superficie o plano, volumen, color, textura, mancha, </a:t>
            </a:r>
            <a:r>
              <a:rPr lang="es-MX" sz="2000" dirty="0" smtClean="0"/>
              <a:t>patrón, forma</a:t>
            </a:r>
            <a:r>
              <a:rPr lang="es-MX" sz="2000" dirty="0"/>
              <a:t>, figura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 </a:t>
            </a:r>
            <a:r>
              <a:rPr lang="es-MX" sz="2000" dirty="0"/>
              <a:t>Técnicas: gráficas, pictóricas, de Impresión, de volumen, visuales.. </a:t>
            </a:r>
          </a:p>
        </p:txBody>
      </p:sp>
    </p:spTree>
    <p:extLst>
      <p:ext uri="{BB962C8B-B14F-4D97-AF65-F5344CB8AC3E}">
        <p14:creationId xmlns:p14="http://schemas.microsoft.com/office/powerpoint/2010/main" val="175851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3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528" y="2812481"/>
            <a:ext cx="5744834" cy="1427010"/>
          </a:xfrm>
        </p:spPr>
        <p:txBody>
          <a:bodyPr rtlCol="0">
            <a:normAutofit fontScale="85000" lnSpcReduction="20000"/>
          </a:bodyPr>
          <a:lstStyle/>
          <a:p>
            <a:r>
              <a:rPr lang="es-MX" b="1" dirty="0"/>
              <a:t>La didáctica de las artes visuales escolares y su</a:t>
            </a:r>
          </a:p>
          <a:p>
            <a:r>
              <a:rPr lang="es-MX" b="1" dirty="0"/>
              <a:t>desarrollo en el preescolar.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900637" y="4239491"/>
            <a:ext cx="5121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Los Ejes didácticos: Expresión, Apreciación y contextualización de las artes visuales </a:t>
            </a:r>
            <a:r>
              <a:rPr lang="es-MX" sz="2000" dirty="0" smtClean="0"/>
              <a:t>en preescolar.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La </a:t>
            </a:r>
            <a:r>
              <a:rPr lang="es-MX" sz="2000" dirty="0"/>
              <a:t>apreciación artística en preescolar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Arte</a:t>
            </a:r>
            <a:r>
              <a:rPr lang="es-MX" sz="2000" dirty="0"/>
              <a:t>, infancia y </a:t>
            </a:r>
            <a:r>
              <a:rPr lang="es-MX" sz="2000" dirty="0" smtClean="0"/>
              <a:t>participación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169994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259.tgt.Office_50301614_TF00180828_Win32_OJ112196131" id="{7108F31C-E3C8-4D25-942C-481B1B0E3588}" vid="{B5D1364E-A75A-497E-A421-97D48AB007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9E108-931D-49EA-88D9-2D9B8E90167A}">
  <ds:schemaRefs>
    <ds:schemaRef ds:uri="http://www.w3.org/XML/1998/namespace"/>
    <ds:schemaRef ds:uri="16c05727-aa75-4e4a-9b5f-8a80a116589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230e9df3-be65-4c73-a93b-d1236ebd677e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9F7E09F-F817-4A99-A43E-1B7B2298E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FC496-221D-4D11-9DFD-2E47AEB2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de piedras</Template>
  <TotalTime>255</TotalTime>
  <Words>1564</Words>
  <Application>Microsoft Office PowerPoint</Application>
  <PresentationFormat>Panorámica</PresentationFormat>
  <Paragraphs>219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Comic Sans MS</vt:lpstr>
      <vt:lpstr>Meiryo</vt:lpstr>
      <vt:lpstr>Sitka Subheading</vt:lpstr>
      <vt:lpstr>Tw Cen MT</vt:lpstr>
      <vt:lpstr>Wingdings</vt:lpstr>
      <vt:lpstr>PebbleVTI</vt:lpstr>
      <vt:lpstr>Artes Visuales</vt:lpstr>
      <vt:lpstr>Encuadre </vt:lpstr>
      <vt:lpstr>Propósitos de  Curso</vt:lpstr>
      <vt:lpstr>Cursos que anteceden </vt:lpstr>
      <vt:lpstr>Descripción del curso</vt:lpstr>
      <vt:lpstr>Competencias profesionales y del curso </vt:lpstr>
      <vt:lpstr>Unidad 1</vt:lpstr>
      <vt:lpstr>Unidad 2</vt:lpstr>
      <vt:lpstr>Unidad 3</vt:lpstr>
      <vt:lpstr>Bibliografía</vt:lpstr>
      <vt:lpstr>Bibliografía</vt:lpstr>
      <vt:lpstr>Presentación de PowerPoint</vt:lpstr>
      <vt:lpstr>Presentación de PowerPoint</vt:lpstr>
      <vt:lpstr>Criterios de evaluación </vt:lpstr>
      <vt:lpstr>Reglamento Interno</vt:lpstr>
      <vt:lpstr>!Gracias!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ANDREA VALLEJO DE LOS SANTOS</dc:creator>
  <cp:lastModifiedBy>ENEP</cp:lastModifiedBy>
  <cp:revision>24</cp:revision>
  <dcterms:created xsi:type="dcterms:W3CDTF">2022-02-09T17:46:55Z</dcterms:created>
  <dcterms:modified xsi:type="dcterms:W3CDTF">2022-02-10T19:26:48Z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