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2" r:id="rId3"/>
    <p:sldId id="267" r:id="rId4"/>
    <p:sldId id="259" r:id="rId5"/>
    <p:sldId id="257" r:id="rId6"/>
    <p:sldId id="271" r:id="rId7"/>
    <p:sldId id="272" r:id="rId8"/>
    <p:sldId id="273" r:id="rId9"/>
    <p:sldId id="274" r:id="rId10"/>
    <p:sldId id="275" r:id="rId11"/>
    <p:sldId id="276" r:id="rId12"/>
    <p:sldId id="279" r:id="rId13"/>
    <p:sldId id="280" r:id="rId14"/>
  </p:sldIdLst>
  <p:sldSz cx="7777163" cy="10045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4">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79DCFF"/>
    <a:srgbClr val="9966FF"/>
    <a:srgbClr val="CC9900"/>
    <a:srgbClr val="FFFF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249" autoAdjust="0"/>
  </p:normalViewPr>
  <p:slideViewPr>
    <p:cSldViewPr snapToGrid="0">
      <p:cViewPr>
        <p:scale>
          <a:sx n="50" d="100"/>
          <a:sy n="50" d="100"/>
        </p:scale>
        <p:origin x="2034" y="36"/>
      </p:cViewPr>
      <p:guideLst>
        <p:guide orient="horz" pos="3164"/>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3287" y="1644054"/>
            <a:ext cx="6610589" cy="3497392"/>
          </a:xfrm>
        </p:spPr>
        <p:txBody>
          <a:bodyPr anchor="b"/>
          <a:lstStyle>
            <a:lvl1pPr algn="ctr">
              <a:defRPr sz="5103"/>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2146" y="5276318"/>
            <a:ext cx="5832872" cy="2425385"/>
          </a:xfrm>
        </p:spPr>
        <p:txBody>
          <a:bodyPr/>
          <a:lstStyle>
            <a:lvl1pPr marL="0" indent="0" algn="ctr">
              <a:buNone/>
              <a:defRPr sz="2041"/>
            </a:lvl1pPr>
            <a:lvl2pPr marL="388849" indent="0" algn="ctr">
              <a:buNone/>
              <a:defRPr sz="1701"/>
            </a:lvl2pPr>
            <a:lvl3pPr marL="777697" indent="0" algn="ctr">
              <a:buNone/>
              <a:defRPr sz="1531"/>
            </a:lvl3pPr>
            <a:lvl4pPr marL="1166546" indent="0" algn="ctr">
              <a:buNone/>
              <a:defRPr sz="1361"/>
            </a:lvl4pPr>
            <a:lvl5pPr marL="1555394" indent="0" algn="ctr">
              <a:buNone/>
              <a:defRPr sz="1361"/>
            </a:lvl5pPr>
            <a:lvl6pPr marL="1944243" indent="0" algn="ctr">
              <a:buNone/>
              <a:defRPr sz="1361"/>
            </a:lvl6pPr>
            <a:lvl7pPr marL="2333092" indent="0" algn="ctr">
              <a:buNone/>
              <a:defRPr sz="1361"/>
            </a:lvl7pPr>
            <a:lvl8pPr marL="2721940" indent="0" algn="ctr">
              <a:buNone/>
              <a:defRPr sz="1361"/>
            </a:lvl8pPr>
            <a:lvl9pPr marL="3110789" indent="0" algn="ctr">
              <a:buNone/>
              <a:defRPr sz="136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pPr/>
              <a:t>17/02/2022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pPr/>
              <a:t>‹Nº›</a:t>
            </a:fld>
            <a:endParaRPr lang="es-MX"/>
          </a:p>
        </p:txBody>
      </p:sp>
    </p:spTree>
    <p:extLst>
      <p:ext uri="{BB962C8B-B14F-4D97-AF65-F5344CB8AC3E}">
        <p14:creationId xmlns:p14="http://schemas.microsoft.com/office/powerpoint/2010/main" val="62159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pPr/>
              <a:t>17/02/2022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pPr/>
              <a:t>‹Nº›</a:t>
            </a:fld>
            <a:endParaRPr lang="es-MX"/>
          </a:p>
        </p:txBody>
      </p:sp>
    </p:spTree>
    <p:extLst>
      <p:ext uri="{BB962C8B-B14F-4D97-AF65-F5344CB8AC3E}">
        <p14:creationId xmlns:p14="http://schemas.microsoft.com/office/powerpoint/2010/main" val="168819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5533" y="534841"/>
            <a:ext cx="1676951" cy="851326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680" y="534841"/>
            <a:ext cx="4933638" cy="851326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pPr/>
              <a:t>17/02/2022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pPr/>
              <a:t>‹Nº›</a:t>
            </a:fld>
            <a:endParaRPr lang="es-MX"/>
          </a:p>
        </p:txBody>
      </p:sp>
    </p:spTree>
    <p:extLst>
      <p:ext uri="{BB962C8B-B14F-4D97-AF65-F5344CB8AC3E}">
        <p14:creationId xmlns:p14="http://schemas.microsoft.com/office/powerpoint/2010/main" val="261794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pPr/>
              <a:t>17/02/2022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pPr/>
              <a:t>‹Nº›</a:t>
            </a:fld>
            <a:endParaRPr lang="es-MX"/>
          </a:p>
        </p:txBody>
      </p:sp>
    </p:spTree>
    <p:extLst>
      <p:ext uri="{BB962C8B-B14F-4D97-AF65-F5344CB8AC3E}">
        <p14:creationId xmlns:p14="http://schemas.microsoft.com/office/powerpoint/2010/main" val="306242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630" y="2504452"/>
            <a:ext cx="6707803" cy="4178731"/>
          </a:xfrm>
        </p:spPr>
        <p:txBody>
          <a:bodyPr anchor="b"/>
          <a:lstStyle>
            <a:lvl1pPr>
              <a:defRPr sz="510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630" y="6722716"/>
            <a:ext cx="6707803" cy="2197496"/>
          </a:xfrm>
        </p:spPr>
        <p:txBody>
          <a:bodyPr/>
          <a:lstStyle>
            <a:lvl1pPr marL="0" indent="0">
              <a:buNone/>
              <a:defRPr sz="2041">
                <a:solidFill>
                  <a:schemeClr val="tx1"/>
                </a:solidFill>
              </a:defRPr>
            </a:lvl1pPr>
            <a:lvl2pPr marL="388849" indent="0">
              <a:buNone/>
              <a:defRPr sz="1701">
                <a:solidFill>
                  <a:schemeClr val="tx1">
                    <a:tint val="75000"/>
                  </a:schemeClr>
                </a:solidFill>
              </a:defRPr>
            </a:lvl2pPr>
            <a:lvl3pPr marL="777697" indent="0">
              <a:buNone/>
              <a:defRPr sz="1531">
                <a:solidFill>
                  <a:schemeClr val="tx1">
                    <a:tint val="75000"/>
                  </a:schemeClr>
                </a:solidFill>
              </a:defRPr>
            </a:lvl3pPr>
            <a:lvl4pPr marL="1166546" indent="0">
              <a:buNone/>
              <a:defRPr sz="1361">
                <a:solidFill>
                  <a:schemeClr val="tx1">
                    <a:tint val="75000"/>
                  </a:schemeClr>
                </a:solidFill>
              </a:defRPr>
            </a:lvl4pPr>
            <a:lvl5pPr marL="1555394" indent="0">
              <a:buNone/>
              <a:defRPr sz="1361">
                <a:solidFill>
                  <a:schemeClr val="tx1">
                    <a:tint val="75000"/>
                  </a:schemeClr>
                </a:solidFill>
              </a:defRPr>
            </a:lvl5pPr>
            <a:lvl6pPr marL="1944243" indent="0">
              <a:buNone/>
              <a:defRPr sz="1361">
                <a:solidFill>
                  <a:schemeClr val="tx1">
                    <a:tint val="75000"/>
                  </a:schemeClr>
                </a:solidFill>
              </a:defRPr>
            </a:lvl6pPr>
            <a:lvl7pPr marL="2333092" indent="0">
              <a:buNone/>
              <a:defRPr sz="1361">
                <a:solidFill>
                  <a:schemeClr val="tx1">
                    <a:tint val="75000"/>
                  </a:schemeClr>
                </a:solidFill>
              </a:defRPr>
            </a:lvl7pPr>
            <a:lvl8pPr marL="2721940" indent="0">
              <a:buNone/>
              <a:defRPr sz="1361">
                <a:solidFill>
                  <a:schemeClr val="tx1">
                    <a:tint val="75000"/>
                  </a:schemeClr>
                </a:solidFill>
              </a:defRPr>
            </a:lvl8pPr>
            <a:lvl9pPr marL="3110789" indent="0">
              <a:buNone/>
              <a:defRPr sz="136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36E05AD-77F0-46F8-BB92-E0498C440A86}" type="datetimeFigureOut">
              <a:rPr lang="es-MX" smtClean="0"/>
              <a:pPr/>
              <a:t>17/02/2022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pPr/>
              <a:t>‹Nº›</a:t>
            </a:fld>
            <a:endParaRPr lang="es-MX"/>
          </a:p>
        </p:txBody>
      </p:sp>
    </p:spTree>
    <p:extLst>
      <p:ext uri="{BB962C8B-B14F-4D97-AF65-F5344CB8AC3E}">
        <p14:creationId xmlns:p14="http://schemas.microsoft.com/office/powerpoint/2010/main" val="99618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680"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937189"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36E05AD-77F0-46F8-BB92-E0498C440A86}" type="datetimeFigureOut">
              <a:rPr lang="es-MX" smtClean="0"/>
              <a:pPr/>
              <a:t>17/02/2022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pPr/>
              <a:t>‹Nº›</a:t>
            </a:fld>
            <a:endParaRPr lang="es-MX"/>
          </a:p>
        </p:txBody>
      </p:sp>
    </p:spTree>
    <p:extLst>
      <p:ext uri="{BB962C8B-B14F-4D97-AF65-F5344CB8AC3E}">
        <p14:creationId xmlns:p14="http://schemas.microsoft.com/office/powerpoint/2010/main" val="110881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693" y="534843"/>
            <a:ext cx="6707803" cy="194170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694" y="2462592"/>
            <a:ext cx="3290104"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4" name="Content Placeholder 3"/>
          <p:cNvSpPr>
            <a:spLocks noGrp="1"/>
          </p:cNvSpPr>
          <p:nvPr>
            <p:ph sz="half" idx="2"/>
          </p:nvPr>
        </p:nvSpPr>
        <p:spPr>
          <a:xfrm>
            <a:off x="535694" y="3669471"/>
            <a:ext cx="3290104"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937189" y="2462592"/>
            <a:ext cx="3306307"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6" name="Content Placeholder 5"/>
          <p:cNvSpPr>
            <a:spLocks noGrp="1"/>
          </p:cNvSpPr>
          <p:nvPr>
            <p:ph sz="quarter" idx="4"/>
          </p:nvPr>
        </p:nvSpPr>
        <p:spPr>
          <a:xfrm>
            <a:off x="3937189" y="3669471"/>
            <a:ext cx="3306307"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6E05AD-77F0-46F8-BB92-E0498C440A86}" type="datetimeFigureOut">
              <a:rPr lang="es-MX" smtClean="0"/>
              <a:pPr/>
              <a:t>17/02/2022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6E56E53-024C-46EB-AC88-735A2590F808}" type="slidenum">
              <a:rPr lang="es-MX" smtClean="0"/>
              <a:pPr/>
              <a:t>‹Nº›</a:t>
            </a:fld>
            <a:endParaRPr lang="es-MX"/>
          </a:p>
        </p:txBody>
      </p:sp>
    </p:spTree>
    <p:extLst>
      <p:ext uri="{BB962C8B-B14F-4D97-AF65-F5344CB8AC3E}">
        <p14:creationId xmlns:p14="http://schemas.microsoft.com/office/powerpoint/2010/main" val="390183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6E05AD-77F0-46F8-BB92-E0498C440A86}" type="datetimeFigureOut">
              <a:rPr lang="es-MX" smtClean="0"/>
              <a:pPr/>
              <a:t>17/02/2022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6E56E53-024C-46EB-AC88-735A2590F808}" type="slidenum">
              <a:rPr lang="es-MX" smtClean="0"/>
              <a:pPr/>
              <a:t>‹Nº›</a:t>
            </a:fld>
            <a:endParaRPr lang="es-MX"/>
          </a:p>
        </p:txBody>
      </p:sp>
    </p:spTree>
    <p:extLst>
      <p:ext uri="{BB962C8B-B14F-4D97-AF65-F5344CB8AC3E}">
        <p14:creationId xmlns:p14="http://schemas.microsoft.com/office/powerpoint/2010/main" val="425468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E05AD-77F0-46F8-BB92-E0498C440A86}" type="datetimeFigureOut">
              <a:rPr lang="es-MX" smtClean="0"/>
              <a:pPr/>
              <a:t>17/02/2022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6E56E53-024C-46EB-AC88-735A2590F808}" type="slidenum">
              <a:rPr lang="es-MX" smtClean="0"/>
              <a:pPr/>
              <a:t>‹Nº›</a:t>
            </a:fld>
            <a:endParaRPr lang="es-MX"/>
          </a:p>
        </p:txBody>
      </p:sp>
    </p:spTree>
    <p:extLst>
      <p:ext uri="{BB962C8B-B14F-4D97-AF65-F5344CB8AC3E}">
        <p14:creationId xmlns:p14="http://schemas.microsoft.com/office/powerpoint/2010/main" val="121570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6307" y="1446397"/>
            <a:ext cx="3937189" cy="7138958"/>
          </a:xfrm>
        </p:spPr>
        <p:txBody>
          <a:bodyPr/>
          <a:lstStyle>
            <a:lvl1pPr>
              <a:defRPr sz="2722"/>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pPr/>
              <a:t>17/02/2022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pPr/>
              <a:t>‹Nº›</a:t>
            </a:fld>
            <a:endParaRPr lang="es-MX"/>
          </a:p>
        </p:txBody>
      </p:sp>
    </p:spTree>
    <p:extLst>
      <p:ext uri="{BB962C8B-B14F-4D97-AF65-F5344CB8AC3E}">
        <p14:creationId xmlns:p14="http://schemas.microsoft.com/office/powerpoint/2010/main" val="201940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6307" y="1446397"/>
            <a:ext cx="3937189" cy="7138958"/>
          </a:xfrm>
        </p:spPr>
        <p:txBody>
          <a:bodyPr anchor="t"/>
          <a:lstStyle>
            <a:lvl1pPr marL="0" indent="0">
              <a:buNone/>
              <a:defRPr sz="2722"/>
            </a:lvl1pPr>
            <a:lvl2pPr marL="388849" indent="0">
              <a:buNone/>
              <a:defRPr sz="2381"/>
            </a:lvl2pPr>
            <a:lvl3pPr marL="777697" indent="0">
              <a:buNone/>
              <a:defRPr sz="2041"/>
            </a:lvl3pPr>
            <a:lvl4pPr marL="1166546" indent="0">
              <a:buNone/>
              <a:defRPr sz="1701"/>
            </a:lvl4pPr>
            <a:lvl5pPr marL="1555394" indent="0">
              <a:buNone/>
              <a:defRPr sz="1701"/>
            </a:lvl5pPr>
            <a:lvl6pPr marL="1944243" indent="0">
              <a:buNone/>
              <a:defRPr sz="1701"/>
            </a:lvl6pPr>
            <a:lvl7pPr marL="2333092" indent="0">
              <a:buNone/>
              <a:defRPr sz="1701"/>
            </a:lvl7pPr>
            <a:lvl8pPr marL="2721940" indent="0">
              <a:buNone/>
              <a:defRPr sz="1701"/>
            </a:lvl8pPr>
            <a:lvl9pPr marL="3110789" indent="0">
              <a:buNone/>
              <a:defRPr sz="170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pPr/>
              <a:t>17/02/2022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pPr/>
              <a:t>‹Nº›</a:t>
            </a:fld>
            <a:endParaRPr lang="es-MX"/>
          </a:p>
        </p:txBody>
      </p:sp>
    </p:spTree>
    <p:extLst>
      <p:ext uri="{BB962C8B-B14F-4D97-AF65-F5344CB8AC3E}">
        <p14:creationId xmlns:p14="http://schemas.microsoft.com/office/powerpoint/2010/main" val="27169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80" y="534843"/>
            <a:ext cx="6707803" cy="194170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680" y="2674203"/>
            <a:ext cx="6707803" cy="63739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4680" y="9310878"/>
            <a:ext cx="1749862" cy="534841"/>
          </a:xfrm>
          <a:prstGeom prst="rect">
            <a:avLst/>
          </a:prstGeom>
        </p:spPr>
        <p:txBody>
          <a:bodyPr vert="horz" lIns="91440" tIns="45720" rIns="91440" bIns="45720" rtlCol="0" anchor="ctr"/>
          <a:lstStyle>
            <a:lvl1pPr algn="l">
              <a:defRPr sz="1021">
                <a:solidFill>
                  <a:schemeClr val="tx1">
                    <a:tint val="75000"/>
                  </a:schemeClr>
                </a:solidFill>
              </a:defRPr>
            </a:lvl1pPr>
          </a:lstStyle>
          <a:p>
            <a:fld id="{036E05AD-77F0-46F8-BB92-E0498C440A86}" type="datetimeFigureOut">
              <a:rPr lang="es-MX" smtClean="0"/>
              <a:pPr/>
              <a:t>17/02/2022</a:t>
            </a:fld>
            <a:endParaRPr lang="es-MX"/>
          </a:p>
        </p:txBody>
      </p:sp>
      <p:sp>
        <p:nvSpPr>
          <p:cNvPr id="5" name="Footer Placeholder 4"/>
          <p:cNvSpPr>
            <a:spLocks noGrp="1"/>
          </p:cNvSpPr>
          <p:nvPr>
            <p:ph type="ftr" sz="quarter" idx="3"/>
          </p:nvPr>
        </p:nvSpPr>
        <p:spPr>
          <a:xfrm>
            <a:off x="2576185" y="9310878"/>
            <a:ext cx="2624793" cy="534841"/>
          </a:xfrm>
          <a:prstGeom prst="rect">
            <a:avLst/>
          </a:prstGeom>
        </p:spPr>
        <p:txBody>
          <a:bodyPr vert="horz" lIns="91440" tIns="45720" rIns="91440" bIns="45720" rtlCol="0" anchor="ctr"/>
          <a:lstStyle>
            <a:lvl1pPr algn="ctr">
              <a:defRPr sz="1021">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492621" y="9310878"/>
            <a:ext cx="1749862" cy="534841"/>
          </a:xfrm>
          <a:prstGeom prst="rect">
            <a:avLst/>
          </a:prstGeom>
        </p:spPr>
        <p:txBody>
          <a:bodyPr vert="horz" lIns="91440" tIns="45720" rIns="91440" bIns="45720" rtlCol="0" anchor="ctr"/>
          <a:lstStyle>
            <a:lvl1pPr algn="r">
              <a:defRPr sz="1021">
                <a:solidFill>
                  <a:schemeClr val="tx1">
                    <a:tint val="75000"/>
                  </a:schemeClr>
                </a:solidFill>
              </a:defRPr>
            </a:lvl1pPr>
          </a:lstStyle>
          <a:p>
            <a:fld id="{56E56E53-024C-46EB-AC88-735A2590F808}" type="slidenum">
              <a:rPr lang="es-MX" smtClean="0"/>
              <a:pPr/>
              <a:t>‹Nº›</a:t>
            </a:fld>
            <a:endParaRPr lang="es-MX"/>
          </a:p>
        </p:txBody>
      </p:sp>
    </p:spTree>
    <p:extLst>
      <p:ext uri="{BB962C8B-B14F-4D97-AF65-F5344CB8AC3E}">
        <p14:creationId xmlns:p14="http://schemas.microsoft.com/office/powerpoint/2010/main" val="3196971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697" rtl="0" eaLnBrk="1" latinLnBrk="0" hangingPunct="1">
        <a:lnSpc>
          <a:spcPct val="90000"/>
        </a:lnSpc>
        <a:spcBef>
          <a:spcPct val="0"/>
        </a:spcBef>
        <a:buNone/>
        <a:defRPr sz="3742" kern="1200">
          <a:solidFill>
            <a:schemeClr val="tx1"/>
          </a:solidFill>
          <a:latin typeface="+mj-lt"/>
          <a:ea typeface="+mj-ea"/>
          <a:cs typeface="+mj-cs"/>
        </a:defRPr>
      </a:lvl1pPr>
    </p:titleStyle>
    <p:bodyStyle>
      <a:lvl1pPr marL="194424" indent="-194424" algn="l" defTabSz="777697" rtl="0" eaLnBrk="1" latinLnBrk="0" hangingPunct="1">
        <a:lnSpc>
          <a:spcPct val="90000"/>
        </a:lnSpc>
        <a:spcBef>
          <a:spcPts val="851"/>
        </a:spcBef>
        <a:buFont typeface="Arial" panose="020B0604020202020204" pitchFamily="34" charset="0"/>
        <a:buChar char="•"/>
        <a:defRPr sz="2381" kern="1200">
          <a:solidFill>
            <a:schemeClr val="tx1"/>
          </a:solidFill>
          <a:latin typeface="+mn-lt"/>
          <a:ea typeface="+mn-ea"/>
          <a:cs typeface="+mn-cs"/>
        </a:defRPr>
      </a:lvl1pPr>
      <a:lvl2pPr marL="583273" indent="-194424" algn="l" defTabSz="777697"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2122" indent="-194424" algn="l" defTabSz="777697"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970"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819"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667"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7516"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6365"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5213"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697" rtl="0" eaLnBrk="1" latinLnBrk="0" hangingPunct="1">
        <a:defRPr sz="1531" kern="1200">
          <a:solidFill>
            <a:schemeClr val="tx1"/>
          </a:solidFill>
          <a:latin typeface="+mn-lt"/>
          <a:ea typeface="+mn-ea"/>
          <a:cs typeface="+mn-cs"/>
        </a:defRPr>
      </a:lvl1pPr>
      <a:lvl2pPr marL="388849" algn="l" defTabSz="777697" rtl="0" eaLnBrk="1" latinLnBrk="0" hangingPunct="1">
        <a:defRPr sz="1531" kern="1200">
          <a:solidFill>
            <a:schemeClr val="tx1"/>
          </a:solidFill>
          <a:latin typeface="+mn-lt"/>
          <a:ea typeface="+mn-ea"/>
          <a:cs typeface="+mn-cs"/>
        </a:defRPr>
      </a:lvl2pPr>
      <a:lvl3pPr marL="777697" algn="l" defTabSz="777697" rtl="0" eaLnBrk="1" latinLnBrk="0" hangingPunct="1">
        <a:defRPr sz="1531" kern="1200">
          <a:solidFill>
            <a:schemeClr val="tx1"/>
          </a:solidFill>
          <a:latin typeface="+mn-lt"/>
          <a:ea typeface="+mn-ea"/>
          <a:cs typeface="+mn-cs"/>
        </a:defRPr>
      </a:lvl3pPr>
      <a:lvl4pPr marL="1166546" algn="l" defTabSz="777697" rtl="0" eaLnBrk="1" latinLnBrk="0" hangingPunct="1">
        <a:defRPr sz="1531" kern="1200">
          <a:solidFill>
            <a:schemeClr val="tx1"/>
          </a:solidFill>
          <a:latin typeface="+mn-lt"/>
          <a:ea typeface="+mn-ea"/>
          <a:cs typeface="+mn-cs"/>
        </a:defRPr>
      </a:lvl4pPr>
      <a:lvl5pPr marL="1555394" algn="l" defTabSz="777697" rtl="0" eaLnBrk="1" latinLnBrk="0" hangingPunct="1">
        <a:defRPr sz="1531" kern="1200">
          <a:solidFill>
            <a:schemeClr val="tx1"/>
          </a:solidFill>
          <a:latin typeface="+mn-lt"/>
          <a:ea typeface="+mn-ea"/>
          <a:cs typeface="+mn-cs"/>
        </a:defRPr>
      </a:lvl5pPr>
      <a:lvl6pPr marL="1944243" algn="l" defTabSz="777697" rtl="0" eaLnBrk="1" latinLnBrk="0" hangingPunct="1">
        <a:defRPr sz="1531" kern="1200">
          <a:solidFill>
            <a:schemeClr val="tx1"/>
          </a:solidFill>
          <a:latin typeface="+mn-lt"/>
          <a:ea typeface="+mn-ea"/>
          <a:cs typeface="+mn-cs"/>
        </a:defRPr>
      </a:lvl6pPr>
      <a:lvl7pPr marL="2333092" algn="l" defTabSz="777697" rtl="0" eaLnBrk="1" latinLnBrk="0" hangingPunct="1">
        <a:defRPr sz="1531" kern="1200">
          <a:solidFill>
            <a:schemeClr val="tx1"/>
          </a:solidFill>
          <a:latin typeface="+mn-lt"/>
          <a:ea typeface="+mn-ea"/>
          <a:cs typeface="+mn-cs"/>
        </a:defRPr>
      </a:lvl7pPr>
      <a:lvl8pPr marL="2721940" algn="l" defTabSz="777697" rtl="0" eaLnBrk="1" latinLnBrk="0" hangingPunct="1">
        <a:defRPr sz="1531" kern="1200">
          <a:solidFill>
            <a:schemeClr val="tx1"/>
          </a:solidFill>
          <a:latin typeface="+mn-lt"/>
          <a:ea typeface="+mn-ea"/>
          <a:cs typeface="+mn-cs"/>
        </a:defRPr>
      </a:lvl8pPr>
      <a:lvl9pPr marL="3110789" algn="l" defTabSz="777697"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7338" y="82744"/>
            <a:ext cx="7242482" cy="1649191"/>
          </a:xfrm>
        </p:spPr>
        <p:txBody>
          <a:bodyPr>
            <a:normAutofit/>
          </a:bodyPr>
          <a:lstStyle/>
          <a:p>
            <a:pPr algn="ctr"/>
            <a:r>
              <a:rPr lang="es-MX" sz="2800" b="1" dirty="0">
                <a:latin typeface="Arial" panose="020B0604020202020204" pitchFamily="34" charset="0"/>
                <a:cs typeface="Arial" panose="020B0604020202020204" pitchFamily="34" charset="0"/>
              </a:rPr>
              <a:t>Escuela Normal de Educación Preescolar</a:t>
            </a:r>
            <a:br>
              <a:rPr lang="es-MX" sz="2000" b="1" dirty="0">
                <a:latin typeface="Arial" panose="020B0604020202020204" pitchFamily="34" charset="0"/>
                <a:cs typeface="Arial" panose="020B0604020202020204" pitchFamily="34" charset="0"/>
              </a:rPr>
            </a:br>
            <a:r>
              <a:rPr lang="es-MX" sz="2000" b="1" dirty="0">
                <a:latin typeface="Arial" panose="020B0604020202020204" pitchFamily="34" charset="0"/>
                <a:cs typeface="Arial" panose="020B0604020202020204" pitchFamily="34" charset="0"/>
              </a:rPr>
              <a:t>CICLO ESCOLAR 2021 – 2022</a:t>
            </a:r>
            <a:br>
              <a:rPr lang="es-MX" sz="2800" b="1" dirty="0">
                <a:latin typeface="Arial" panose="020B0604020202020204" pitchFamily="34" charset="0"/>
                <a:cs typeface="Arial" panose="020B0604020202020204" pitchFamily="34" charset="0"/>
              </a:rPr>
            </a:br>
            <a:endParaRPr lang="es-MX" sz="2800" b="1" dirty="0">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54106" y="1089248"/>
            <a:ext cx="1668945" cy="2047469"/>
          </a:xfrm>
        </p:spPr>
      </p:pic>
      <p:sp>
        <p:nvSpPr>
          <p:cNvPr id="5" name="CuadroTexto 4"/>
          <p:cNvSpPr txBox="1"/>
          <p:nvPr/>
        </p:nvSpPr>
        <p:spPr>
          <a:xfrm>
            <a:off x="172613" y="3136717"/>
            <a:ext cx="7431932" cy="6832640"/>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Docente: </a:t>
            </a:r>
            <a:r>
              <a:rPr lang="es-MX" dirty="0">
                <a:latin typeface="Arial" panose="020B0604020202020204" pitchFamily="34" charset="0"/>
                <a:cs typeface="Arial" panose="020B0604020202020204" pitchFamily="34" charset="0"/>
              </a:rPr>
              <a:t>Elizabeth Guadalupe Ramos Suárez. </a:t>
            </a:r>
          </a:p>
          <a:p>
            <a:pPr algn="ctr"/>
            <a:r>
              <a:rPr lang="es-MX" b="1" dirty="0">
                <a:latin typeface="Arial" panose="020B0604020202020204" pitchFamily="34" charset="0"/>
                <a:cs typeface="Arial" panose="020B0604020202020204" pitchFamily="34" charset="0"/>
              </a:rPr>
              <a:t>Asignatura: </a:t>
            </a:r>
            <a:r>
              <a:rPr lang="es-MX" dirty="0">
                <a:latin typeface="Arial" panose="020B0604020202020204" pitchFamily="34" charset="0"/>
                <a:cs typeface="Arial" panose="020B0604020202020204" pitchFamily="34" charset="0"/>
              </a:rPr>
              <a:t>Aprendizaje en el servicio</a:t>
            </a:r>
          </a:p>
          <a:p>
            <a:pPr algn="ctr"/>
            <a:endParaRPr lang="es-MX" sz="1100" dirty="0">
              <a:latin typeface="Arial" panose="020B0604020202020204" pitchFamily="34" charset="0"/>
              <a:cs typeface="Arial" panose="020B0604020202020204" pitchFamily="34" charset="0"/>
            </a:endParaRPr>
          </a:p>
          <a:p>
            <a:pPr algn="ctr"/>
            <a:r>
              <a:rPr lang="es-MX" b="1" dirty="0">
                <a:latin typeface="Arial" panose="020B0604020202020204" pitchFamily="34" charset="0"/>
                <a:cs typeface="Arial" panose="020B0604020202020204" pitchFamily="34" charset="0"/>
              </a:rPr>
              <a:t>Diario de campo</a:t>
            </a:r>
          </a:p>
          <a:p>
            <a:pPr algn="ctr"/>
            <a:endParaRPr lang="es-MX" sz="1100" b="1" dirty="0">
              <a:latin typeface="Arial" panose="020B0604020202020204" pitchFamily="34" charset="0"/>
              <a:cs typeface="Arial" panose="020B0604020202020204" pitchFamily="34" charset="0"/>
            </a:endParaRPr>
          </a:p>
          <a:p>
            <a:pPr algn="ctr"/>
            <a:r>
              <a:rPr lang="es-MX" b="1" dirty="0">
                <a:latin typeface="Arial" panose="020B0604020202020204" pitchFamily="34" charset="0"/>
                <a:cs typeface="Arial" panose="020B0604020202020204" pitchFamily="34" charset="0"/>
              </a:rPr>
              <a:t>Competencias: </a:t>
            </a:r>
          </a:p>
          <a:p>
            <a:pPr algn="just"/>
            <a:r>
              <a:rPr lang="es-MX" sz="1600" dirty="0">
                <a:latin typeface="Arial" panose="020B0604020202020204" pitchFamily="34" charset="0"/>
                <a:cs typeface="Arial" panose="020B0604020202020204" pitchFamily="34" charset="0"/>
              </a:rPr>
              <a:t>• Detecta los procesos de aprendizaje de sus alumnos para favorecer su desarrollo cognitivo y socioemocional.</a:t>
            </a:r>
          </a:p>
          <a:p>
            <a:pPr algn="just"/>
            <a:r>
              <a:rPr lang="es-MX" sz="1600" dirty="0">
                <a:latin typeface="Arial" panose="020B0604020202020204" pitchFamily="34" charset="0"/>
                <a:cs typeface="Arial" panose="020B0604020202020204" pitchFamily="34" charset="0"/>
              </a:rPr>
              <a:t>• Aplica el plan y programa de estudio para alcanzar los propósitos educativos y contribuir al pleno desenvolvimiento de las capacidades de sus alumnos.</a:t>
            </a:r>
          </a:p>
          <a:p>
            <a:pPr algn="just"/>
            <a:r>
              <a:rPr lang="es-MX" sz="1600" dirty="0">
                <a:latin typeface="Arial" panose="020B0604020202020204" pitchFamily="34" charset="0"/>
                <a:cs typeface="Arial" panose="020B0604020202020204" pitchFamily="34" charset="0"/>
              </a:rPr>
              <a:t>• Diseña planeaciones aplicando sus conocimientos curriculares, psicopedagógicos, disciplinares, didácticos y tecnológicos para propiciar espacios de aprendizaje incluyentes que respondan a las necesidades de todos los alumnos en el marco del plan y programas de estudio.</a:t>
            </a:r>
          </a:p>
          <a:p>
            <a:pPr algn="just"/>
            <a:r>
              <a:rPr lang="es-MX" sz="1600" dirty="0">
                <a:latin typeface="Arial" panose="020B0604020202020204" pitchFamily="34" charset="0"/>
                <a:cs typeface="Arial" panose="020B0604020202020204" pitchFamily="34" charset="0"/>
              </a:rPr>
              <a:t>• Emplea la evaluación para intervenir en los diferentes ámbitos y momentos de la tarea educativa para mejorar los aprendizajes de sus alumnos.</a:t>
            </a:r>
          </a:p>
          <a:p>
            <a:pPr algn="just"/>
            <a:r>
              <a:rPr lang="es-MX" sz="1600" dirty="0">
                <a:latin typeface="Arial" panose="020B0604020202020204" pitchFamily="34" charset="0"/>
                <a:cs typeface="Arial" panose="020B0604020202020204" pitchFamily="34" charset="0"/>
              </a:rPr>
              <a:t>• Integra recursos de la investigación educativa para enriquecer su práctica profesional, expresando su interés por el conocimiento, la ciencia y la mejora de la educación.</a:t>
            </a:r>
          </a:p>
          <a:p>
            <a:pPr algn="just"/>
            <a:r>
              <a:rPr lang="es-MX" sz="1600" dirty="0">
                <a:latin typeface="Arial" panose="020B0604020202020204" pitchFamily="34" charset="0"/>
                <a:cs typeface="Arial" panose="020B0604020202020204" pitchFamily="34" charset="0"/>
              </a:rPr>
              <a:t>• Actúa de manera ética ante la diversidad de situaciones que se presentan en la práctica profesional.</a:t>
            </a:r>
          </a:p>
          <a:p>
            <a:endParaRPr lang="es-MX" dirty="0">
              <a:latin typeface="Arial" panose="020B0604020202020204" pitchFamily="34" charset="0"/>
              <a:cs typeface="Arial" panose="020B0604020202020204" pitchFamily="34" charset="0"/>
            </a:endParaRPr>
          </a:p>
          <a:p>
            <a:pPr algn="ctr"/>
            <a:r>
              <a:rPr lang="es-MX" b="1" dirty="0">
                <a:latin typeface="Arial" panose="020B0604020202020204" pitchFamily="34" charset="0"/>
                <a:cs typeface="Arial" panose="020B0604020202020204" pitchFamily="34" charset="0"/>
              </a:rPr>
              <a:t>Alumna: </a:t>
            </a:r>
            <a:r>
              <a:rPr lang="es-MX" dirty="0">
                <a:latin typeface="Arial" panose="020B0604020202020204" pitchFamily="34" charset="0"/>
                <a:cs typeface="Arial" panose="020B0604020202020204" pitchFamily="34" charset="0"/>
              </a:rPr>
              <a:t>Corina Beltrán García</a:t>
            </a:r>
          </a:p>
          <a:p>
            <a:pPr algn="ct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4° “A”</a:t>
            </a:r>
          </a:p>
          <a:p>
            <a:pPr algn="ctr"/>
            <a:endParaRPr lang="es-MX" dirty="0">
              <a:latin typeface="Arial" panose="020B0604020202020204" pitchFamily="34" charset="0"/>
              <a:cs typeface="Arial" panose="020B0604020202020204" pitchFamily="34" charset="0"/>
            </a:endParaRPr>
          </a:p>
          <a:p>
            <a:pPr algn="r"/>
            <a:r>
              <a:rPr lang="es-MX" dirty="0">
                <a:latin typeface="Arial" panose="020B0604020202020204" pitchFamily="34" charset="0"/>
                <a:cs typeface="Arial" panose="020B0604020202020204" pitchFamily="34" charset="0"/>
              </a:rPr>
              <a:t>Saltillo Coahuila, a febrero del 2022 </a:t>
            </a:r>
            <a:r>
              <a:rPr lang="es-MX" sz="1600" dirty="0">
                <a:latin typeface="Arial" panose="020B0604020202020204" pitchFamily="34" charset="0"/>
                <a:cs typeface="Arial" panose="020B0604020202020204" pitchFamily="34" charset="0"/>
              </a:rPr>
              <a:t>                                                                                                                                                                                       </a:t>
            </a:r>
            <a:endParaRPr lang="es-MX" sz="1600" dirty="0"/>
          </a:p>
        </p:txBody>
      </p:sp>
    </p:spTree>
    <p:extLst>
      <p:ext uri="{BB962C8B-B14F-4D97-AF65-F5344CB8AC3E}">
        <p14:creationId xmlns:p14="http://schemas.microsoft.com/office/powerpoint/2010/main" val="733152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7163" cy="10045700"/>
          </a:xfrm>
          <a:prstGeom prst="rect">
            <a:avLst/>
          </a:prstGeom>
        </p:spPr>
      </p:pic>
      <p:sp>
        <p:nvSpPr>
          <p:cNvPr id="6" name="CuadroTexto 5"/>
          <p:cNvSpPr txBox="1"/>
          <p:nvPr/>
        </p:nvSpPr>
        <p:spPr>
          <a:xfrm>
            <a:off x="610360" y="802555"/>
            <a:ext cx="6556442" cy="652551"/>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Jueves 17 de febrero del 2022</a:t>
            </a:r>
            <a:endParaRPr lang="es-MX" sz="1000" b="1" dirty="0">
              <a:latin typeface="Arial" panose="020B0604020202020204" pitchFamily="34" charset="0"/>
              <a:cs typeface="Arial" panose="020B0604020202020204" pitchFamily="34" charset="0"/>
            </a:endParaRPr>
          </a:p>
          <a:p>
            <a:pPr>
              <a:lnSpc>
                <a:spcPct val="150000"/>
              </a:lnSpc>
            </a:pPr>
            <a:endParaRPr lang="es-MX" sz="1400" dirty="0">
              <a:latin typeface="Arial" pitchFamily="34" charset="0"/>
              <a:cs typeface="Arial" pitchFamily="34" charset="0"/>
            </a:endParaRPr>
          </a:p>
        </p:txBody>
      </p:sp>
      <p:sp>
        <p:nvSpPr>
          <p:cNvPr id="4" name="CuadroTexto 3">
            <a:extLst>
              <a:ext uri="{FF2B5EF4-FFF2-40B4-BE49-F238E27FC236}">
                <a16:creationId xmlns:a16="http://schemas.microsoft.com/office/drawing/2014/main" id="{4D05EB44-82D2-43F2-840F-09A13C2EF606}"/>
              </a:ext>
            </a:extLst>
          </p:cNvPr>
          <p:cNvSpPr txBox="1"/>
          <p:nvPr/>
        </p:nvSpPr>
        <p:spPr>
          <a:xfrm>
            <a:off x="610360" y="802555"/>
            <a:ext cx="6556442" cy="8512587"/>
          </a:xfrm>
          <a:prstGeom prst="rect">
            <a:avLst/>
          </a:prstGeom>
          <a:noFill/>
        </p:spPr>
        <p:txBody>
          <a:bodyPr wrap="square" rtlCol="0">
            <a:spAutoFit/>
          </a:bodyPr>
          <a:lstStyle/>
          <a:p>
            <a:pPr algn="ctr"/>
            <a:endParaRPr lang="es-MX" sz="1050" b="1"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La asistencia </a:t>
            </a:r>
            <a:r>
              <a:rPr lang="es-ES" dirty="0">
                <a:latin typeface="Arial" panose="020B0604020202020204" pitchFamily="34" charset="0"/>
                <a:cs typeface="Arial" panose="020B0604020202020204" pitchFamily="34" charset="0"/>
              </a:rPr>
              <a:t>se registró de 8:45 am a 9:00am a los alumnos que trabajan a distancia. Luego en el jardín, las clases comenzaron a las 10:00am con baja asistencia ya que solo fueron 3 alumnas. Comenzamos el día con una canción, y activación física en el patio puesto que hubo evento del día del amor y la amistad para los alumnos que asisten martes y jueves. Las actividades fueron las mismas que el martes, mi estación fue la lotería del amor y la amistad, jugué con los cuatro grupos diferentes, adecué las indicaciones y consignas a cada gripo para que comprendieran la actividad y la realizaran con éxito. Tomamos fotos de este evento y celebramos con un intercambio de chocolates.</a:t>
            </a:r>
            <a:r>
              <a:rPr lang="es-MX"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Gallego Ortega, J.L. (1994). </a:t>
            </a:r>
            <a:r>
              <a:rPr lang="es-MX" dirty="0">
                <a:latin typeface="Arial" panose="020B0604020202020204" pitchFamily="34" charset="0"/>
                <a:cs typeface="Arial" panose="020B0604020202020204" pitchFamily="34" charset="0"/>
              </a:rPr>
              <a:t>Menciona que</a:t>
            </a:r>
            <a:r>
              <a:rPr lang="es-ES" dirty="0">
                <a:latin typeface="Arial" panose="020B0604020202020204" pitchFamily="34" charset="0"/>
                <a:cs typeface="Arial" panose="020B0604020202020204" pitchFamily="34" charset="0"/>
              </a:rPr>
              <a:t> en la interacción con amigos, los niños aprenden habilidades sociales, como comunicarse, cooperar, y solucionar problemas. Ellos practican el control de sus emociones y responden a las emociones de los otros y eso se favoreció en este evento con cada uno de los alumnos del jardín </a:t>
            </a:r>
          </a:p>
          <a:p>
            <a:pPr>
              <a:lnSpc>
                <a:spcPct val="150000"/>
              </a:lnSpc>
            </a:pPr>
            <a:r>
              <a:rPr lang="es-ES" dirty="0">
                <a:latin typeface="Arial" panose="020B0604020202020204" pitchFamily="34" charset="0"/>
                <a:cs typeface="Arial" panose="020B0604020202020204" pitchFamily="34" charset="0"/>
              </a:rPr>
              <a:t>de niños al momento de interactuar </a:t>
            </a:r>
          </a:p>
          <a:p>
            <a:pPr>
              <a:lnSpc>
                <a:spcPct val="150000"/>
              </a:lnSpc>
            </a:pPr>
            <a:r>
              <a:rPr lang="es-ES" dirty="0">
                <a:latin typeface="Arial" panose="020B0604020202020204" pitchFamily="34" charset="0"/>
                <a:cs typeface="Arial" panose="020B0604020202020204" pitchFamily="34" charset="0"/>
              </a:rPr>
              <a:t>todos juntos y uno con otro.</a:t>
            </a:r>
          </a:p>
        </p:txBody>
      </p:sp>
    </p:spTree>
    <p:extLst>
      <p:ext uri="{BB962C8B-B14F-4D97-AF65-F5344CB8AC3E}">
        <p14:creationId xmlns:p14="http://schemas.microsoft.com/office/powerpoint/2010/main" val="179309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968624"/>
            <a:chOff x="-60113" y="101667"/>
            <a:chExt cx="8202188" cy="996862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711462"/>
              <a:ext cx="408569" cy="523220"/>
              <a:chOff x="325120" y="968675"/>
              <a:chExt cx="408569"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solidFill>
                <a:schemeClr val="accent4">
                  <a:lumMod val="40000"/>
                  <a:lumOff val="60000"/>
                </a:schemeClr>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51853" y="968675"/>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0004" y="8592963"/>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25086" y="8591560"/>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p:cNvSpPr txBox="1"/>
          <p:nvPr/>
        </p:nvSpPr>
        <p:spPr>
          <a:xfrm>
            <a:off x="615807" y="272079"/>
            <a:ext cx="417362" cy="369332"/>
          </a:xfrm>
          <a:prstGeom prst="rect">
            <a:avLst/>
          </a:prstGeom>
          <a:noFill/>
        </p:spPr>
        <p:txBody>
          <a:bodyPr wrap="square" rtlCol="0">
            <a:spAutoFit/>
          </a:bodyPr>
          <a:lstStyle/>
          <a:p>
            <a:pPr algn="ctr"/>
            <a:r>
              <a:rPr lang="es-MX" dirty="0"/>
              <a:t>17</a:t>
            </a:r>
          </a:p>
        </p:txBody>
      </p:sp>
      <p:sp>
        <p:nvSpPr>
          <p:cNvPr id="7" name="CuadroTexto 6"/>
          <p:cNvSpPr txBox="1"/>
          <p:nvPr/>
        </p:nvSpPr>
        <p:spPr>
          <a:xfrm>
            <a:off x="1100701" y="252684"/>
            <a:ext cx="996664" cy="369332"/>
          </a:xfrm>
          <a:prstGeom prst="rect">
            <a:avLst/>
          </a:prstGeom>
          <a:noFill/>
        </p:spPr>
        <p:txBody>
          <a:bodyPr wrap="square" rtlCol="0">
            <a:spAutoFit/>
          </a:bodyPr>
          <a:lstStyle/>
          <a:p>
            <a:pPr algn="ctr"/>
            <a:r>
              <a:rPr lang="es-MX" dirty="0"/>
              <a:t> Febrero</a:t>
            </a:r>
          </a:p>
        </p:txBody>
      </p:sp>
      <p:sp>
        <p:nvSpPr>
          <p:cNvPr id="9" name="CuadroTexto 8"/>
          <p:cNvSpPr txBox="1"/>
          <p:nvPr/>
        </p:nvSpPr>
        <p:spPr>
          <a:xfrm>
            <a:off x="2113907" y="273493"/>
            <a:ext cx="1091571" cy="369332"/>
          </a:xfrm>
          <a:prstGeom prst="rect">
            <a:avLst/>
          </a:prstGeom>
          <a:noFill/>
        </p:spPr>
        <p:txBody>
          <a:bodyPr wrap="square" rtlCol="0">
            <a:spAutoFit/>
          </a:bodyPr>
          <a:lstStyle/>
          <a:p>
            <a:r>
              <a:rPr lang="es-MX" dirty="0"/>
              <a:t>2022</a:t>
            </a:r>
          </a:p>
        </p:txBody>
      </p:sp>
      <p:pic>
        <p:nvPicPr>
          <p:cNvPr id="131" name="Gráfico 130" descr="Marca de verificación">
            <a:extLst>
              <a:ext uri="{FF2B5EF4-FFF2-40B4-BE49-F238E27FC236}">
                <a16:creationId xmlns:a16="http://schemas.microsoft.com/office/drawing/2014/main" id="{FC6D521C-D7F3-42C7-82AF-F943AE0B14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80082" y="685601"/>
            <a:ext cx="466985" cy="466985"/>
          </a:xfrm>
          <a:prstGeom prst="rect">
            <a:avLst/>
          </a:prstGeom>
        </p:spPr>
      </p:pic>
      <p:pic>
        <p:nvPicPr>
          <p:cNvPr id="154" name="Gráfico 153" descr="Marca de verificación">
            <a:extLst>
              <a:ext uri="{FF2B5EF4-FFF2-40B4-BE49-F238E27FC236}">
                <a16:creationId xmlns:a16="http://schemas.microsoft.com/office/drawing/2014/main" id="{38DFCCBD-848C-46CD-AF37-1B499A8EA3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65756" y="5911190"/>
            <a:ext cx="233048" cy="233048"/>
          </a:xfrm>
          <a:prstGeom prst="rect">
            <a:avLst/>
          </a:prstGeom>
        </p:spPr>
      </p:pic>
      <p:sp>
        <p:nvSpPr>
          <p:cNvPr id="20" name="CuadroTexto 19">
            <a:extLst>
              <a:ext uri="{FF2B5EF4-FFF2-40B4-BE49-F238E27FC236}">
                <a16:creationId xmlns:a16="http://schemas.microsoft.com/office/drawing/2014/main" id="{D370B546-EC02-4F4C-A8FA-139F9074F86A}"/>
              </a:ext>
            </a:extLst>
          </p:cNvPr>
          <p:cNvSpPr txBox="1"/>
          <p:nvPr/>
        </p:nvSpPr>
        <p:spPr>
          <a:xfrm>
            <a:off x="-31989" y="8662067"/>
            <a:ext cx="3967352" cy="954107"/>
          </a:xfrm>
          <a:prstGeom prst="rect">
            <a:avLst/>
          </a:prstGeom>
          <a:noFill/>
        </p:spPr>
        <p:txBody>
          <a:bodyPr wrap="square" rtlCol="0">
            <a:spAutoFit/>
          </a:bodyPr>
          <a:lstStyle/>
          <a:p>
            <a:r>
              <a:rPr lang="es-MX" sz="1400" dirty="0"/>
              <a:t>La participación de todos los alumnos en la actividad de la lotería, captaron las indicaciones, mantuvieron el interés y hubo mucha diversión y premios..</a:t>
            </a:r>
          </a:p>
        </p:txBody>
      </p:sp>
      <p:sp>
        <p:nvSpPr>
          <p:cNvPr id="158" name="CuadroTexto 157">
            <a:extLst>
              <a:ext uri="{FF2B5EF4-FFF2-40B4-BE49-F238E27FC236}">
                <a16:creationId xmlns:a16="http://schemas.microsoft.com/office/drawing/2014/main" id="{7C6D1C6F-DBDF-4288-B55A-5BD3E0042F29}"/>
              </a:ext>
            </a:extLst>
          </p:cNvPr>
          <p:cNvSpPr txBox="1"/>
          <p:nvPr/>
        </p:nvSpPr>
        <p:spPr>
          <a:xfrm>
            <a:off x="4009841" y="8648939"/>
            <a:ext cx="3548667" cy="1077218"/>
          </a:xfrm>
          <a:prstGeom prst="rect">
            <a:avLst/>
          </a:prstGeom>
          <a:noFill/>
        </p:spPr>
        <p:txBody>
          <a:bodyPr wrap="square" rtlCol="0">
            <a:spAutoFit/>
          </a:bodyPr>
          <a:lstStyle/>
          <a:p>
            <a:r>
              <a:rPr lang="es-ES" sz="1600" dirty="0"/>
              <a:t>En algunas ocasiones el tiempo establecido para las actividades era muy corto pero pudimos extenderlo hasta finalizar las actividades.</a:t>
            </a:r>
          </a:p>
        </p:txBody>
      </p:sp>
      <p:pic>
        <p:nvPicPr>
          <p:cNvPr id="159" name="Gráfico 158" descr="Marca de verificación">
            <a:extLst>
              <a:ext uri="{FF2B5EF4-FFF2-40B4-BE49-F238E27FC236}">
                <a16:creationId xmlns:a16="http://schemas.microsoft.com/office/drawing/2014/main" id="{1C443647-E3B8-4C4D-8B34-C0DFC13946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3842" y="7245329"/>
            <a:ext cx="252943" cy="252943"/>
          </a:xfrm>
          <a:prstGeom prst="rect">
            <a:avLst/>
          </a:prstGeom>
        </p:spPr>
      </p:pic>
      <p:pic>
        <p:nvPicPr>
          <p:cNvPr id="160" name="Gráfico 159" descr="Marca de verificación">
            <a:extLst>
              <a:ext uri="{FF2B5EF4-FFF2-40B4-BE49-F238E27FC236}">
                <a16:creationId xmlns:a16="http://schemas.microsoft.com/office/drawing/2014/main" id="{88C2868D-0D25-4EA5-A676-931A628FBE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02757" y="7417554"/>
            <a:ext cx="252943" cy="252943"/>
          </a:xfrm>
          <a:prstGeom prst="rect">
            <a:avLst/>
          </a:prstGeom>
        </p:spPr>
      </p:pic>
      <p:pic>
        <p:nvPicPr>
          <p:cNvPr id="162" name="Gráfico 161" descr="Marca de verificación">
            <a:extLst>
              <a:ext uri="{FF2B5EF4-FFF2-40B4-BE49-F238E27FC236}">
                <a16:creationId xmlns:a16="http://schemas.microsoft.com/office/drawing/2014/main" id="{F845E429-CB9E-418B-8D61-F33E082760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70529" y="7614394"/>
            <a:ext cx="252943" cy="252943"/>
          </a:xfrm>
          <a:prstGeom prst="rect">
            <a:avLst/>
          </a:prstGeom>
        </p:spPr>
      </p:pic>
      <p:pic>
        <p:nvPicPr>
          <p:cNvPr id="167" name="Gráfico 166" descr="Marca de verificación">
            <a:extLst>
              <a:ext uri="{FF2B5EF4-FFF2-40B4-BE49-F238E27FC236}">
                <a16:creationId xmlns:a16="http://schemas.microsoft.com/office/drawing/2014/main" id="{2C93F789-00E4-4DAA-913B-EEACC917B4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75038" y="8178064"/>
            <a:ext cx="252943" cy="252943"/>
          </a:xfrm>
          <a:prstGeom prst="rect">
            <a:avLst/>
          </a:prstGeom>
        </p:spPr>
      </p:pic>
      <p:sp>
        <p:nvSpPr>
          <p:cNvPr id="188" name="CuadroTexto 187">
            <a:extLst>
              <a:ext uri="{FF2B5EF4-FFF2-40B4-BE49-F238E27FC236}">
                <a16:creationId xmlns:a16="http://schemas.microsoft.com/office/drawing/2014/main" id="{B831D29B-ED70-4EE9-977D-74E2AFEAE298}"/>
              </a:ext>
            </a:extLst>
          </p:cNvPr>
          <p:cNvSpPr txBox="1"/>
          <p:nvPr/>
        </p:nvSpPr>
        <p:spPr>
          <a:xfrm>
            <a:off x="3752262" y="4206592"/>
            <a:ext cx="3964787" cy="1015663"/>
          </a:xfrm>
          <a:prstGeom prst="rect">
            <a:avLst/>
          </a:prstGeom>
          <a:noFill/>
        </p:spPr>
        <p:txBody>
          <a:bodyPr wrap="square" rtlCol="0">
            <a:spAutoFit/>
          </a:bodyPr>
          <a:lstStyle/>
          <a:p>
            <a:r>
              <a:rPr lang="es-MX" sz="1200" dirty="0"/>
              <a:t>Este evento favoreció casi todos los campos de formación académica y las áreas de desarrollo personal y social en el que todos los niños del jardín interactuaron y se divirtieron al mismo tiempo que aprendieron y desarrollaron diferentes habilidades.</a:t>
            </a:r>
          </a:p>
        </p:txBody>
      </p:sp>
      <p:pic>
        <p:nvPicPr>
          <p:cNvPr id="191" name="Gráfico 190" descr="Marca de verificación">
            <a:extLst>
              <a:ext uri="{FF2B5EF4-FFF2-40B4-BE49-F238E27FC236}">
                <a16:creationId xmlns:a16="http://schemas.microsoft.com/office/drawing/2014/main" id="{A630E55A-BE38-4D00-93D6-02059E42C1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86100" y="3049787"/>
            <a:ext cx="474781" cy="474781"/>
          </a:xfrm>
          <a:prstGeom prst="rect">
            <a:avLst/>
          </a:prstGeom>
        </p:spPr>
      </p:pic>
      <p:pic>
        <p:nvPicPr>
          <p:cNvPr id="193" name="Gráfico 192" descr="Marca de verificación">
            <a:extLst>
              <a:ext uri="{FF2B5EF4-FFF2-40B4-BE49-F238E27FC236}">
                <a16:creationId xmlns:a16="http://schemas.microsoft.com/office/drawing/2014/main" id="{D69711B8-7DA9-4321-9EAB-046B96E29A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6339" y="4057670"/>
            <a:ext cx="227296" cy="227296"/>
          </a:xfrm>
          <a:prstGeom prst="rect">
            <a:avLst/>
          </a:prstGeom>
        </p:spPr>
      </p:pic>
      <p:pic>
        <p:nvPicPr>
          <p:cNvPr id="195" name="Gráfico 194" descr="Marca de verificación">
            <a:extLst>
              <a:ext uri="{FF2B5EF4-FFF2-40B4-BE49-F238E27FC236}">
                <a16:creationId xmlns:a16="http://schemas.microsoft.com/office/drawing/2014/main" id="{038AF57D-4451-453B-A177-9F8647B1BD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6339" y="4286982"/>
            <a:ext cx="227296" cy="227296"/>
          </a:xfrm>
          <a:prstGeom prst="rect">
            <a:avLst/>
          </a:prstGeom>
        </p:spPr>
      </p:pic>
      <p:pic>
        <p:nvPicPr>
          <p:cNvPr id="199" name="Gráfico 198" descr="Marca de verificación">
            <a:extLst>
              <a:ext uri="{FF2B5EF4-FFF2-40B4-BE49-F238E27FC236}">
                <a16:creationId xmlns:a16="http://schemas.microsoft.com/office/drawing/2014/main" id="{6733EEEB-01C8-4E43-B641-4AD4EE0B62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862" y="5021094"/>
            <a:ext cx="227296" cy="227296"/>
          </a:xfrm>
          <a:prstGeom prst="rect">
            <a:avLst/>
          </a:prstGeom>
        </p:spPr>
      </p:pic>
      <p:pic>
        <p:nvPicPr>
          <p:cNvPr id="200" name="Gráfico 199" descr="Marca de verificación">
            <a:extLst>
              <a:ext uri="{FF2B5EF4-FFF2-40B4-BE49-F238E27FC236}">
                <a16:creationId xmlns:a16="http://schemas.microsoft.com/office/drawing/2014/main" id="{8C593104-E1DA-402D-970F-9437F681B9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58250" y="6132280"/>
            <a:ext cx="233048" cy="233048"/>
          </a:xfrm>
          <a:prstGeom prst="rect">
            <a:avLst/>
          </a:prstGeom>
        </p:spPr>
      </p:pic>
      <p:pic>
        <p:nvPicPr>
          <p:cNvPr id="203" name="Gráfico 202" descr="Marca de verificación">
            <a:extLst>
              <a:ext uri="{FF2B5EF4-FFF2-40B4-BE49-F238E27FC236}">
                <a16:creationId xmlns:a16="http://schemas.microsoft.com/office/drawing/2014/main" id="{B799592F-3C14-4963-9B56-C749E20AE4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48006" y="6298260"/>
            <a:ext cx="233048" cy="233048"/>
          </a:xfrm>
          <a:prstGeom prst="rect">
            <a:avLst/>
          </a:prstGeom>
        </p:spPr>
      </p:pic>
      <p:pic>
        <p:nvPicPr>
          <p:cNvPr id="204" name="Gráfico 203" descr="Marca de verificación">
            <a:extLst>
              <a:ext uri="{FF2B5EF4-FFF2-40B4-BE49-F238E27FC236}">
                <a16:creationId xmlns:a16="http://schemas.microsoft.com/office/drawing/2014/main" id="{596925DD-BCA6-46E2-BE42-1C4C6D8957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77336" y="6510477"/>
            <a:ext cx="233048" cy="233048"/>
          </a:xfrm>
          <a:prstGeom prst="rect">
            <a:avLst/>
          </a:prstGeom>
        </p:spPr>
      </p:pic>
      <p:pic>
        <p:nvPicPr>
          <p:cNvPr id="197" name="Gráfico 196" descr="Marca de verificación">
            <a:extLst>
              <a:ext uri="{FF2B5EF4-FFF2-40B4-BE49-F238E27FC236}">
                <a16:creationId xmlns:a16="http://schemas.microsoft.com/office/drawing/2014/main" id="{C30D8659-4D93-4C00-B7F8-E02E00AB80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4174" y="2350976"/>
            <a:ext cx="466985" cy="466985"/>
          </a:xfrm>
          <a:prstGeom prst="rect">
            <a:avLst/>
          </a:prstGeom>
        </p:spPr>
      </p:pic>
      <p:pic>
        <p:nvPicPr>
          <p:cNvPr id="205" name="Gráfico 204" descr="Marca de verificación">
            <a:extLst>
              <a:ext uri="{FF2B5EF4-FFF2-40B4-BE49-F238E27FC236}">
                <a16:creationId xmlns:a16="http://schemas.microsoft.com/office/drawing/2014/main" id="{1A70083B-5871-4891-AD59-4430E4394A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29629" y="2337905"/>
            <a:ext cx="466985" cy="466985"/>
          </a:xfrm>
          <a:prstGeom prst="rect">
            <a:avLst/>
          </a:prstGeom>
        </p:spPr>
      </p:pic>
      <p:pic>
        <p:nvPicPr>
          <p:cNvPr id="156" name="Gráfico 155" descr="Marca de verificación">
            <a:extLst>
              <a:ext uri="{FF2B5EF4-FFF2-40B4-BE49-F238E27FC236}">
                <a16:creationId xmlns:a16="http://schemas.microsoft.com/office/drawing/2014/main" id="{D29899AA-A0AD-43EC-8C4C-3B83DA0531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4172" y="2346808"/>
            <a:ext cx="466985" cy="466985"/>
          </a:xfrm>
          <a:prstGeom prst="rect">
            <a:avLst/>
          </a:prstGeom>
        </p:spPr>
      </p:pic>
      <p:pic>
        <p:nvPicPr>
          <p:cNvPr id="157" name="Gráfico 156" descr="Marca de verificación">
            <a:extLst>
              <a:ext uri="{FF2B5EF4-FFF2-40B4-BE49-F238E27FC236}">
                <a16:creationId xmlns:a16="http://schemas.microsoft.com/office/drawing/2014/main" id="{74F3E5BB-1145-499A-9536-820EB2D870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90284" y="2378297"/>
            <a:ext cx="466985" cy="466985"/>
          </a:xfrm>
          <a:prstGeom prst="rect">
            <a:avLst/>
          </a:prstGeom>
        </p:spPr>
      </p:pic>
      <p:pic>
        <p:nvPicPr>
          <p:cNvPr id="163" name="Gráfico 162" descr="Marca de verificación">
            <a:extLst>
              <a:ext uri="{FF2B5EF4-FFF2-40B4-BE49-F238E27FC236}">
                <a16:creationId xmlns:a16="http://schemas.microsoft.com/office/drawing/2014/main" id="{E55E2C77-0CD0-427A-8ED0-248444B04D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80081" y="2361982"/>
            <a:ext cx="466985" cy="466985"/>
          </a:xfrm>
          <a:prstGeom prst="rect">
            <a:avLst/>
          </a:prstGeom>
        </p:spPr>
      </p:pic>
      <p:pic>
        <p:nvPicPr>
          <p:cNvPr id="164" name="Gráfico 163" descr="Marca de verificación">
            <a:extLst>
              <a:ext uri="{FF2B5EF4-FFF2-40B4-BE49-F238E27FC236}">
                <a16:creationId xmlns:a16="http://schemas.microsoft.com/office/drawing/2014/main" id="{C21C0F3B-3A9C-4E06-9211-7A1FE1E485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2277" y="4503550"/>
            <a:ext cx="227296" cy="227296"/>
          </a:xfrm>
          <a:prstGeom prst="rect">
            <a:avLst/>
          </a:prstGeom>
        </p:spPr>
      </p:pic>
      <p:pic>
        <p:nvPicPr>
          <p:cNvPr id="189" name="Gráfico 188" descr="Marca de verificación">
            <a:extLst>
              <a:ext uri="{FF2B5EF4-FFF2-40B4-BE49-F238E27FC236}">
                <a16:creationId xmlns:a16="http://schemas.microsoft.com/office/drawing/2014/main" id="{92449CDB-243C-4517-8048-3EF93AC825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8319" y="4663970"/>
            <a:ext cx="227296" cy="227296"/>
          </a:xfrm>
          <a:prstGeom prst="rect">
            <a:avLst/>
          </a:prstGeom>
        </p:spPr>
      </p:pic>
      <p:pic>
        <p:nvPicPr>
          <p:cNvPr id="206" name="Gráfico 205" descr="Marca de verificación">
            <a:extLst>
              <a:ext uri="{FF2B5EF4-FFF2-40B4-BE49-F238E27FC236}">
                <a16:creationId xmlns:a16="http://schemas.microsoft.com/office/drawing/2014/main" id="{4F2E9196-A7BB-4523-9F54-2EC14881DB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0299" y="4832412"/>
            <a:ext cx="227296" cy="227296"/>
          </a:xfrm>
          <a:prstGeom prst="rect">
            <a:avLst/>
          </a:prstGeom>
        </p:spPr>
      </p:pic>
      <p:pic>
        <p:nvPicPr>
          <p:cNvPr id="207" name="Gráfico 206" descr="Marca de verificación">
            <a:extLst>
              <a:ext uri="{FF2B5EF4-FFF2-40B4-BE49-F238E27FC236}">
                <a16:creationId xmlns:a16="http://schemas.microsoft.com/office/drawing/2014/main" id="{19F220A5-2D56-43B4-AF17-E043E70C9AD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3343" y="7961177"/>
            <a:ext cx="252943" cy="252943"/>
          </a:xfrm>
          <a:prstGeom prst="rect">
            <a:avLst/>
          </a:prstGeom>
        </p:spPr>
      </p:pic>
      <p:pic>
        <p:nvPicPr>
          <p:cNvPr id="208" name="Gráfico 207" descr="Marca de verificación">
            <a:extLst>
              <a:ext uri="{FF2B5EF4-FFF2-40B4-BE49-F238E27FC236}">
                <a16:creationId xmlns:a16="http://schemas.microsoft.com/office/drawing/2014/main" id="{1FEE2447-6924-4B8A-B9DC-21A71C3765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5508" y="7785735"/>
            <a:ext cx="252943" cy="252943"/>
          </a:xfrm>
          <a:prstGeom prst="rect">
            <a:avLst/>
          </a:prstGeom>
        </p:spPr>
      </p:pic>
    </p:spTree>
    <p:extLst>
      <p:ext uri="{BB962C8B-B14F-4D97-AF65-F5344CB8AC3E}">
        <p14:creationId xmlns:p14="http://schemas.microsoft.com/office/powerpoint/2010/main" val="1136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7163" cy="10045700"/>
          </a:xfrm>
          <a:prstGeom prst="rect">
            <a:avLst/>
          </a:prstGeom>
        </p:spPr>
      </p:pic>
      <p:sp>
        <p:nvSpPr>
          <p:cNvPr id="6" name="CuadroTexto 5"/>
          <p:cNvSpPr txBox="1"/>
          <p:nvPr/>
        </p:nvSpPr>
        <p:spPr>
          <a:xfrm>
            <a:off x="610360" y="841559"/>
            <a:ext cx="6556442" cy="652551"/>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Evidencias</a:t>
            </a:r>
            <a:endParaRPr lang="es-MX" sz="1000" b="1" dirty="0">
              <a:latin typeface="Arial" panose="020B0604020202020204" pitchFamily="34" charset="0"/>
              <a:cs typeface="Arial" panose="020B0604020202020204" pitchFamily="34" charset="0"/>
            </a:endParaRPr>
          </a:p>
          <a:p>
            <a:pPr>
              <a:lnSpc>
                <a:spcPct val="150000"/>
              </a:lnSpc>
            </a:pPr>
            <a:endParaRPr lang="es-MX" sz="1400" dirty="0">
              <a:latin typeface="Arial" pitchFamily="34" charset="0"/>
              <a:cs typeface="Arial" pitchFamily="34" charset="0"/>
            </a:endParaRPr>
          </a:p>
        </p:txBody>
      </p:sp>
      <p:pic>
        <p:nvPicPr>
          <p:cNvPr id="9" name="Imagen 8">
            <a:extLst>
              <a:ext uri="{FF2B5EF4-FFF2-40B4-BE49-F238E27FC236}">
                <a16:creationId xmlns:a16="http://schemas.microsoft.com/office/drawing/2014/main" id="{4A692A0F-7BDE-4062-882C-9E35C11A7CBC}"/>
              </a:ext>
            </a:extLst>
          </p:cNvPr>
          <p:cNvPicPr>
            <a:picLocks noChangeAspect="1"/>
          </p:cNvPicPr>
          <p:nvPr/>
        </p:nvPicPr>
        <p:blipFill rotWithShape="1">
          <a:blip r:embed="rId3"/>
          <a:srcRect t="-184" b="11809"/>
          <a:stretch/>
        </p:blipFill>
        <p:spPr>
          <a:xfrm>
            <a:off x="3352802" y="1167834"/>
            <a:ext cx="4424362" cy="4750389"/>
          </a:xfrm>
          <a:prstGeom prst="rect">
            <a:avLst/>
          </a:prstGeom>
        </p:spPr>
      </p:pic>
      <p:pic>
        <p:nvPicPr>
          <p:cNvPr id="4" name="Imagen 3">
            <a:extLst>
              <a:ext uri="{FF2B5EF4-FFF2-40B4-BE49-F238E27FC236}">
                <a16:creationId xmlns:a16="http://schemas.microsoft.com/office/drawing/2014/main" id="{660A647F-0411-4493-9ADF-F0BA9AB7EBB5}"/>
              </a:ext>
            </a:extLst>
          </p:cNvPr>
          <p:cNvPicPr>
            <a:picLocks noChangeAspect="1"/>
          </p:cNvPicPr>
          <p:nvPr/>
        </p:nvPicPr>
        <p:blipFill rotWithShape="1">
          <a:blip r:embed="rId4"/>
          <a:srcRect l="14953"/>
          <a:stretch/>
        </p:blipFill>
        <p:spPr>
          <a:xfrm>
            <a:off x="-16092" y="1167834"/>
            <a:ext cx="4097780" cy="3613716"/>
          </a:xfrm>
          <a:prstGeom prst="rect">
            <a:avLst/>
          </a:prstGeom>
        </p:spPr>
      </p:pic>
      <p:pic>
        <p:nvPicPr>
          <p:cNvPr id="11" name="Imagen 10">
            <a:extLst>
              <a:ext uri="{FF2B5EF4-FFF2-40B4-BE49-F238E27FC236}">
                <a16:creationId xmlns:a16="http://schemas.microsoft.com/office/drawing/2014/main" id="{960500EE-7F7C-442B-99FD-BBB0907C5B75}"/>
              </a:ext>
            </a:extLst>
          </p:cNvPr>
          <p:cNvPicPr>
            <a:picLocks noChangeAspect="1"/>
          </p:cNvPicPr>
          <p:nvPr/>
        </p:nvPicPr>
        <p:blipFill>
          <a:blip r:embed="rId5"/>
          <a:stretch>
            <a:fillRect/>
          </a:stretch>
        </p:blipFill>
        <p:spPr>
          <a:xfrm>
            <a:off x="2232851" y="5918223"/>
            <a:ext cx="5486401" cy="4114801"/>
          </a:xfrm>
          <a:prstGeom prst="rect">
            <a:avLst/>
          </a:prstGeom>
        </p:spPr>
      </p:pic>
      <p:pic>
        <p:nvPicPr>
          <p:cNvPr id="10" name="Imagen 9">
            <a:extLst>
              <a:ext uri="{FF2B5EF4-FFF2-40B4-BE49-F238E27FC236}">
                <a16:creationId xmlns:a16="http://schemas.microsoft.com/office/drawing/2014/main" id="{9777312D-04B4-4F80-895C-BDC4D0CB0969}"/>
              </a:ext>
            </a:extLst>
          </p:cNvPr>
          <p:cNvPicPr>
            <a:picLocks noChangeAspect="1"/>
          </p:cNvPicPr>
          <p:nvPr/>
        </p:nvPicPr>
        <p:blipFill rotWithShape="1">
          <a:blip r:embed="rId6"/>
          <a:srcRect r="27572"/>
          <a:stretch/>
        </p:blipFill>
        <p:spPr>
          <a:xfrm>
            <a:off x="0" y="4503760"/>
            <a:ext cx="3352801" cy="3471863"/>
          </a:xfrm>
          <a:prstGeom prst="rect">
            <a:avLst/>
          </a:prstGeom>
        </p:spPr>
      </p:pic>
      <p:pic>
        <p:nvPicPr>
          <p:cNvPr id="12" name="Imagen 11">
            <a:extLst>
              <a:ext uri="{FF2B5EF4-FFF2-40B4-BE49-F238E27FC236}">
                <a16:creationId xmlns:a16="http://schemas.microsoft.com/office/drawing/2014/main" id="{7842E931-0D46-4E4D-BF1E-322C3F48616B}"/>
              </a:ext>
            </a:extLst>
          </p:cNvPr>
          <p:cNvPicPr>
            <a:picLocks noChangeAspect="1"/>
          </p:cNvPicPr>
          <p:nvPr/>
        </p:nvPicPr>
        <p:blipFill rotWithShape="1">
          <a:blip r:embed="rId7"/>
          <a:srcRect t="11625"/>
          <a:stretch/>
        </p:blipFill>
        <p:spPr>
          <a:xfrm>
            <a:off x="121443" y="7113534"/>
            <a:ext cx="3231358" cy="2932166"/>
          </a:xfrm>
          <a:prstGeom prst="rect">
            <a:avLst/>
          </a:prstGeom>
        </p:spPr>
      </p:pic>
    </p:spTree>
    <p:extLst>
      <p:ext uri="{BB962C8B-B14F-4D97-AF65-F5344CB8AC3E}">
        <p14:creationId xmlns:p14="http://schemas.microsoft.com/office/powerpoint/2010/main" val="1118159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7163" cy="10045700"/>
          </a:xfrm>
          <a:prstGeom prst="rect">
            <a:avLst/>
          </a:prstGeom>
        </p:spPr>
      </p:pic>
      <p:sp>
        <p:nvSpPr>
          <p:cNvPr id="6" name="CuadroTexto 5"/>
          <p:cNvSpPr txBox="1"/>
          <p:nvPr/>
        </p:nvSpPr>
        <p:spPr>
          <a:xfrm>
            <a:off x="610360" y="841559"/>
            <a:ext cx="6556442" cy="652551"/>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Referencias</a:t>
            </a:r>
            <a:endParaRPr lang="es-MX" sz="1000" b="1" dirty="0">
              <a:latin typeface="Arial" panose="020B0604020202020204" pitchFamily="34" charset="0"/>
              <a:cs typeface="Arial" panose="020B0604020202020204" pitchFamily="34" charset="0"/>
            </a:endParaRPr>
          </a:p>
          <a:p>
            <a:pPr>
              <a:lnSpc>
                <a:spcPct val="150000"/>
              </a:lnSpc>
            </a:pPr>
            <a:endParaRPr lang="es-MX" sz="1400" dirty="0">
              <a:latin typeface="Arial" pitchFamily="34" charset="0"/>
              <a:cs typeface="Arial" pitchFamily="34" charset="0"/>
            </a:endParaRPr>
          </a:p>
        </p:txBody>
      </p:sp>
      <p:sp>
        <p:nvSpPr>
          <p:cNvPr id="4" name="CuadroTexto 3">
            <a:extLst>
              <a:ext uri="{FF2B5EF4-FFF2-40B4-BE49-F238E27FC236}">
                <a16:creationId xmlns:a16="http://schemas.microsoft.com/office/drawing/2014/main" id="{4D05EB44-82D2-43F2-840F-09A13C2EF606}"/>
              </a:ext>
            </a:extLst>
          </p:cNvPr>
          <p:cNvSpPr txBox="1"/>
          <p:nvPr/>
        </p:nvSpPr>
        <p:spPr>
          <a:xfrm>
            <a:off x="803456" y="1494110"/>
            <a:ext cx="6170250" cy="5770811"/>
          </a:xfrm>
          <a:prstGeom prst="rect">
            <a:avLst/>
          </a:prstGeom>
          <a:noFill/>
        </p:spPr>
        <p:txBody>
          <a:bodyPr wrap="square" rtlCol="0">
            <a:spAutoFit/>
          </a:bodyPr>
          <a:lstStyle/>
          <a:p>
            <a:pPr>
              <a:lnSpc>
                <a:spcPct val="150000"/>
              </a:lnSpc>
            </a:pPr>
            <a:r>
              <a:rPr lang="es-ES" dirty="0">
                <a:latin typeface="Arial" panose="020B0604020202020204" pitchFamily="34" charset="0"/>
                <a:cs typeface="Arial" panose="020B0604020202020204" pitchFamily="34" charset="0"/>
              </a:rPr>
              <a:t>	Contreras Couoh, M.C. (2015). </a:t>
            </a:r>
            <a:r>
              <a:rPr lang="es-ES" i="1" dirty="0">
                <a:latin typeface="Arial" panose="020B0604020202020204" pitchFamily="34" charset="0"/>
                <a:cs typeface="Arial" panose="020B0604020202020204" pitchFamily="34" charset="0"/>
              </a:rPr>
              <a:t>“EL USO DE LA LOTERÍA UN JUEGO TRADICIONAL, COMO HERRAMIENTA PARA FAVORECER LOS PROBLEMAS DE LENGUAJE EN NIÑOS DE SEGUNDO DE PREESCOLAR”.</a:t>
            </a:r>
            <a:r>
              <a:rPr lang="es-ES" dirty="0">
                <a:latin typeface="Arial" panose="020B0604020202020204" pitchFamily="34" charset="0"/>
                <a:cs typeface="Arial" panose="020B0604020202020204" pitchFamily="34" charset="0"/>
              </a:rPr>
              <a:t> Secretaría de Educación Pública: Universidad Pedagógica Nacional. Unidad 096 DF NORTE. MÉXICO, D.F.</a:t>
            </a:r>
          </a:p>
          <a:p>
            <a:pPr>
              <a:lnSpc>
                <a:spcPct val="150000"/>
              </a:lnSpc>
            </a:pPr>
            <a:r>
              <a:rPr lang="es-ES" dirty="0">
                <a:latin typeface="Arial" panose="020B0604020202020204" pitchFamily="34" charset="0"/>
                <a:cs typeface="Arial" panose="020B0604020202020204" pitchFamily="34" charset="0"/>
              </a:rPr>
              <a:t>	Delval, J. (1986). </a:t>
            </a:r>
            <a:r>
              <a:rPr lang="es-ES" i="1" dirty="0">
                <a:latin typeface="Arial" panose="020B0604020202020204" pitchFamily="34" charset="0"/>
                <a:cs typeface="Arial" panose="020B0604020202020204" pitchFamily="34" charset="0"/>
              </a:rPr>
              <a:t>“El juego”. Teorías sobre el juego</a:t>
            </a:r>
            <a:r>
              <a:rPr lang="es-ES" dirty="0">
                <a:latin typeface="Arial" panose="020B0604020202020204" pitchFamily="34" charset="0"/>
                <a:cs typeface="Arial" panose="020B0604020202020204" pitchFamily="34" charset="0"/>
              </a:rPr>
              <a:t>. UPN. Antología El juego. México.</a:t>
            </a:r>
          </a:p>
          <a:p>
            <a:pPr>
              <a:lnSpc>
                <a:spcPct val="150000"/>
              </a:lnSpc>
            </a:pPr>
            <a:r>
              <a:rPr lang="es-ES" dirty="0">
                <a:latin typeface="Arial" panose="020B0604020202020204" pitchFamily="34" charset="0"/>
                <a:cs typeface="Arial" panose="020B0604020202020204" pitchFamily="34" charset="0"/>
              </a:rPr>
              <a:t>	Dixon, D. (2010) Todo lo que necesitas saber sobre los dinosaurios. Madrid: SM.</a:t>
            </a:r>
          </a:p>
          <a:p>
            <a:pPr>
              <a:lnSpc>
                <a:spcPct val="150000"/>
              </a:lnSpc>
            </a:pPr>
            <a:r>
              <a:rPr lang="es-ES" dirty="0">
                <a:latin typeface="Arial" panose="020B0604020202020204" pitchFamily="34" charset="0"/>
                <a:cs typeface="Arial" panose="020B0604020202020204" pitchFamily="34" charset="0"/>
              </a:rPr>
              <a:t>	Gallego Ortega, J.L. (1994). </a:t>
            </a:r>
            <a:r>
              <a:rPr lang="es-ES" i="1" dirty="0">
                <a:latin typeface="Arial" panose="020B0604020202020204" pitchFamily="34" charset="0"/>
                <a:cs typeface="Arial" panose="020B0604020202020204" pitchFamily="34" charset="0"/>
              </a:rPr>
              <a:t>Educación Infantil.</a:t>
            </a:r>
            <a:r>
              <a:rPr lang="es-ES" dirty="0">
                <a:latin typeface="Arial" panose="020B0604020202020204" pitchFamily="34" charset="0"/>
                <a:cs typeface="Arial" panose="020B0604020202020204" pitchFamily="34" charset="0"/>
              </a:rPr>
              <a:t> Málaga. Aljibe. </a:t>
            </a:r>
          </a:p>
          <a:p>
            <a:r>
              <a:rPr lang="es-E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15036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1B89E74-759F-48AA-AD93-49114BF4DBF2}"/>
              </a:ext>
            </a:extLst>
          </p:cNvPr>
          <p:cNvPicPr>
            <a:picLocks noChangeAspect="1"/>
          </p:cNvPicPr>
          <p:nvPr/>
        </p:nvPicPr>
        <p:blipFill>
          <a:blip r:embed="rId2" cstate="print"/>
          <a:stretch>
            <a:fillRect/>
          </a:stretch>
        </p:blipFill>
        <p:spPr>
          <a:xfrm>
            <a:off x="0" y="0"/>
            <a:ext cx="7777163" cy="10045699"/>
          </a:xfrm>
          <a:prstGeom prst="rect">
            <a:avLst/>
          </a:prstGeom>
        </p:spPr>
      </p:pic>
    </p:spTree>
    <p:extLst>
      <p:ext uri="{BB962C8B-B14F-4D97-AF65-F5344CB8AC3E}">
        <p14:creationId xmlns:p14="http://schemas.microsoft.com/office/powerpoint/2010/main" val="833638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7777163" cy="10045700"/>
          </a:xfrm>
          <a:prstGeom prst="rect">
            <a:avLst/>
          </a:prstGeom>
        </p:spPr>
      </p:pic>
      <p:sp>
        <p:nvSpPr>
          <p:cNvPr id="6" name="CuadroTexto 5"/>
          <p:cNvSpPr txBox="1"/>
          <p:nvPr/>
        </p:nvSpPr>
        <p:spPr>
          <a:xfrm>
            <a:off x="610359" y="802244"/>
            <a:ext cx="6556442" cy="3382401"/>
          </a:xfrm>
          <a:prstGeom prst="rect">
            <a:avLst/>
          </a:prstGeom>
          <a:noFill/>
        </p:spPr>
        <p:txBody>
          <a:bodyPr wrap="square" rtlCol="0">
            <a:spAutoFit/>
          </a:bodyPr>
          <a:lstStyle/>
          <a:p>
            <a:pPr algn="ctr"/>
            <a:r>
              <a:rPr lang="es-MX" sz="2000" b="1" dirty="0">
                <a:latin typeface="Arial" panose="020B0604020202020204" pitchFamily="34" charset="0"/>
                <a:cs typeface="Arial" panose="020B0604020202020204" pitchFamily="34" charset="0"/>
              </a:rPr>
              <a:t>ENERO-JUNIO 2022</a:t>
            </a:r>
          </a:p>
          <a:p>
            <a:pPr algn="ctr">
              <a:lnSpc>
                <a:spcPct val="200000"/>
              </a:lnSpc>
            </a:pPr>
            <a:r>
              <a:rPr lang="es-MX" sz="2000" b="1" dirty="0">
                <a:latin typeface="Arial" panose="020B0604020202020204" pitchFamily="34" charset="0"/>
                <a:cs typeface="Arial" panose="020B0604020202020204" pitchFamily="34" charset="0"/>
              </a:rPr>
              <a:t>Jardín de niños: </a:t>
            </a:r>
            <a:r>
              <a:rPr lang="es-MX" sz="2000" dirty="0">
                <a:latin typeface="Arial" panose="020B0604020202020204" pitchFamily="34" charset="0"/>
                <a:cs typeface="Arial" panose="020B0604020202020204" pitchFamily="34" charset="0"/>
              </a:rPr>
              <a:t>José Clemente Orozco.</a:t>
            </a:r>
          </a:p>
          <a:p>
            <a:pPr marL="342900" indent="-342900">
              <a:lnSpc>
                <a:spcPct val="200000"/>
              </a:lnSpc>
              <a:buFont typeface="Wingdings" panose="05000000000000000000" pitchFamily="2" charset="2"/>
              <a:buChar char="v"/>
            </a:pPr>
            <a:r>
              <a:rPr lang="es-MX" sz="2000" b="1" dirty="0">
                <a:latin typeface="Arial" panose="020B0604020202020204" pitchFamily="34" charset="0"/>
                <a:cs typeface="Arial" panose="020B0604020202020204" pitchFamily="34" charset="0"/>
              </a:rPr>
              <a:t>Maestra Practicante: </a:t>
            </a:r>
            <a:r>
              <a:rPr lang="es-MX" sz="2000" dirty="0">
                <a:latin typeface="Arial" panose="020B0604020202020204" pitchFamily="34" charset="0"/>
                <a:cs typeface="Arial" panose="020B0604020202020204" pitchFamily="34" charset="0"/>
              </a:rPr>
              <a:t>Corina Beltrán García</a:t>
            </a:r>
          </a:p>
          <a:p>
            <a:pPr marL="342900" indent="-342900">
              <a:lnSpc>
                <a:spcPct val="200000"/>
              </a:lnSpc>
              <a:buFont typeface="Wingdings" panose="05000000000000000000" pitchFamily="2" charset="2"/>
              <a:buChar char="v"/>
            </a:pPr>
            <a:r>
              <a:rPr lang="es-MX" sz="2000" b="1" dirty="0">
                <a:latin typeface="Arial" panose="020B0604020202020204" pitchFamily="34" charset="0"/>
                <a:cs typeface="Arial" panose="020B0604020202020204" pitchFamily="34" charset="0"/>
              </a:rPr>
              <a:t>Maestra titular: </a:t>
            </a:r>
            <a:r>
              <a:rPr lang="es-MX" sz="2000" dirty="0">
                <a:latin typeface="Arial" panose="020B0604020202020204" pitchFamily="34" charset="0"/>
                <a:cs typeface="Arial" panose="020B0604020202020204" pitchFamily="34" charset="0"/>
              </a:rPr>
              <a:t>Guadalupe Eguía.</a:t>
            </a:r>
          </a:p>
          <a:p>
            <a:pPr algn="ctr">
              <a:lnSpc>
                <a:spcPct val="200000"/>
              </a:lnSpc>
            </a:pPr>
            <a:r>
              <a:rPr lang="es-MX" sz="2000" b="1" dirty="0">
                <a:latin typeface="Arial" panose="020B0604020202020204" pitchFamily="34" charset="0"/>
                <a:cs typeface="Arial" panose="020B0604020202020204" pitchFamily="34" charset="0"/>
              </a:rPr>
              <a:t>Grupo: 3° Sección: “B”</a:t>
            </a:r>
          </a:p>
          <a:p>
            <a:pPr marL="342900" indent="-342900">
              <a:lnSpc>
                <a:spcPct val="200000"/>
              </a:lnSpc>
              <a:buFont typeface="Wingdings" panose="05000000000000000000" pitchFamily="2" charset="2"/>
              <a:buChar char="v"/>
            </a:pPr>
            <a:r>
              <a:rPr lang="es-MX" sz="2000" b="1" dirty="0">
                <a:latin typeface="Arial" panose="020B0604020202020204" pitchFamily="34" charset="0"/>
                <a:cs typeface="Arial" panose="020B0604020202020204" pitchFamily="34" charset="0"/>
              </a:rPr>
              <a:t>Total de alumnos:</a:t>
            </a:r>
            <a:r>
              <a:rPr lang="es-MX" sz="2000" dirty="0">
                <a:latin typeface="Arial" panose="020B0604020202020204" pitchFamily="34" charset="0"/>
                <a:cs typeface="Arial" panose="020B0604020202020204" pitchFamily="34" charset="0"/>
              </a:rPr>
              <a:t> 31 </a:t>
            </a:r>
            <a:r>
              <a:rPr lang="es-MX" sz="2000" b="1" dirty="0">
                <a:latin typeface="Arial" panose="020B0604020202020204" pitchFamily="34" charset="0"/>
                <a:cs typeface="Arial" panose="020B0604020202020204" pitchFamily="34" charset="0"/>
              </a:rPr>
              <a:t>Niños: </a:t>
            </a:r>
            <a:r>
              <a:rPr lang="es-MX" sz="2000" u="sng" dirty="0">
                <a:latin typeface="Arial" panose="020B0604020202020204" pitchFamily="34" charset="0"/>
                <a:cs typeface="Arial" panose="020B0604020202020204" pitchFamily="34" charset="0"/>
              </a:rPr>
              <a:t>14 </a:t>
            </a:r>
            <a:r>
              <a:rPr lang="es-MX" sz="2000" dirty="0">
                <a:latin typeface="Arial" panose="020B0604020202020204" pitchFamily="34" charset="0"/>
                <a:cs typeface="Arial" panose="020B0604020202020204" pitchFamily="34" charset="0"/>
              </a:rPr>
              <a:t> </a:t>
            </a:r>
            <a:r>
              <a:rPr lang="es-MX" sz="2000" b="1" dirty="0">
                <a:latin typeface="Arial" panose="020B0604020202020204" pitchFamily="34" charset="0"/>
                <a:cs typeface="Arial" panose="020B0604020202020204" pitchFamily="34" charset="0"/>
              </a:rPr>
              <a:t>Niñas:</a:t>
            </a:r>
            <a:r>
              <a:rPr lang="es-MX" sz="2000" dirty="0">
                <a:latin typeface="Arial" panose="020B0604020202020204" pitchFamily="34" charset="0"/>
                <a:cs typeface="Arial" panose="020B0604020202020204" pitchFamily="34" charset="0"/>
              </a:rPr>
              <a:t> </a:t>
            </a:r>
            <a:r>
              <a:rPr lang="es-MX" sz="2000" u="sng" dirty="0">
                <a:latin typeface="Arial" panose="020B0604020202020204" pitchFamily="34" charset="0"/>
                <a:cs typeface="Arial" panose="020B0604020202020204" pitchFamily="34" charset="0"/>
              </a:rPr>
              <a:t>17</a:t>
            </a:r>
          </a:p>
        </p:txBody>
      </p:sp>
    </p:spTree>
    <p:extLst>
      <p:ext uri="{BB962C8B-B14F-4D97-AF65-F5344CB8AC3E}">
        <p14:creationId xmlns:p14="http://schemas.microsoft.com/office/powerpoint/2010/main" val="2732801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7163" cy="10045700"/>
          </a:xfrm>
          <a:prstGeom prst="rect">
            <a:avLst/>
          </a:prstGeom>
        </p:spPr>
      </p:pic>
      <p:sp>
        <p:nvSpPr>
          <p:cNvPr id="6" name="CuadroTexto 5"/>
          <p:cNvSpPr txBox="1"/>
          <p:nvPr/>
        </p:nvSpPr>
        <p:spPr>
          <a:xfrm>
            <a:off x="610359" y="724422"/>
            <a:ext cx="6556442" cy="1415772"/>
          </a:xfrm>
          <a:prstGeom prst="rect">
            <a:avLst/>
          </a:prstGeom>
          <a:noFill/>
        </p:spPr>
        <p:txBody>
          <a:bodyPr wrap="square" rtlCol="0">
            <a:spAutoFit/>
          </a:bodyPr>
          <a:lstStyle/>
          <a:p>
            <a:pPr algn="ctr"/>
            <a:r>
              <a:rPr lang="es-MX" sz="2400" b="1" dirty="0">
                <a:latin typeface="Arial" panose="020B0604020202020204" pitchFamily="34" charset="0"/>
                <a:cs typeface="Arial" panose="020B0604020202020204" pitchFamily="34" charset="0"/>
              </a:rPr>
              <a:t>Lunes 14 de febrero del 2022</a:t>
            </a:r>
          </a:p>
          <a:p>
            <a:r>
              <a:rPr lang="es-MX" sz="2400" dirty="0">
                <a:latin typeface="Arial" pitchFamily="34" charset="0"/>
                <a:cs typeface="Arial" pitchFamily="34" charset="0"/>
              </a:rPr>
              <a:t>.</a:t>
            </a:r>
          </a:p>
          <a:p>
            <a:pPr algn="ctr"/>
            <a:endParaRPr lang="es-MX" sz="2400" dirty="0">
              <a:latin typeface="Arial" pitchFamily="34" charset="0"/>
              <a:cs typeface="Arial" pitchFamily="34" charset="0"/>
            </a:endParaRPr>
          </a:p>
          <a:p>
            <a:endParaRPr lang="es-MX" sz="1400" dirty="0">
              <a:latin typeface="Arial" pitchFamily="34" charset="0"/>
              <a:cs typeface="Arial" pitchFamily="34" charset="0"/>
            </a:endParaRPr>
          </a:p>
        </p:txBody>
      </p:sp>
      <p:sp>
        <p:nvSpPr>
          <p:cNvPr id="4" name="CuadroTexto 3">
            <a:extLst>
              <a:ext uri="{FF2B5EF4-FFF2-40B4-BE49-F238E27FC236}">
                <a16:creationId xmlns:a16="http://schemas.microsoft.com/office/drawing/2014/main" id="{5B6FE27F-528F-4027-B876-17F3EB1CADEC}"/>
              </a:ext>
            </a:extLst>
          </p:cNvPr>
          <p:cNvSpPr txBox="1"/>
          <p:nvPr/>
        </p:nvSpPr>
        <p:spPr>
          <a:xfrm>
            <a:off x="486382" y="1079247"/>
            <a:ext cx="6719330" cy="8125301"/>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El día de hoy pasé lista por medio de un grupo de WhatsApp para todos los alumnos de 8:45am a 9:00am. Posteriormente asistí al jardín a las 9:15am debido a que comenzaríamos a organizar y presentar todo el material y las actividades para el evento del día de San Valentín, en el que cada educadora practicante tenia una estación con una actividad dinámica para todos los alumnos que se iban rolando a cada actividad. Mi actividad lúdica trató de la lotería del día del amor y la amistad. Juego de mesa que de acuerdo con Contreras Couoh M. C. (2015), es una herramienta para favorecer los problemas de lenguaje en niños de preescolar. Y estoy de acuerdo con ello pues es una estrategia que además de desarrollar habilidades de lenguaje les permite divertirse.</a:t>
            </a:r>
          </a:p>
          <a:p>
            <a:r>
              <a:rPr lang="es-MX" dirty="0">
                <a:latin typeface="Arial" panose="020B0604020202020204" pitchFamily="34" charset="0"/>
                <a:cs typeface="Arial" panose="020B0604020202020204" pitchFamily="34" charset="0"/>
              </a:rPr>
              <a:t>Primero les expliqué una breve concepción de lo que es el juego de la lotería, posteriormente les mostré los materiales (cartas, baraja, taparroscas, micrófono con bocina y premios), expliqué las reglas e indicaciones, entregué el material y comenzó el juego de cuatro rondas por grupo en el que sólo habían cuatro ganadores. Los alumnos acataron bien las indicaciones, los de primer grado utilizaron tablas de 3x2 y los de segundo y tercer grado cartas de 3x3 ya que el nivel de dificultad es más alto debido a su grado escolar y conocimientos. </a:t>
            </a:r>
          </a:p>
          <a:p>
            <a:r>
              <a:rPr lang="es-MX" dirty="0">
                <a:latin typeface="Arial" panose="020B0604020202020204" pitchFamily="34" charset="0"/>
                <a:cs typeface="Arial" panose="020B0604020202020204" pitchFamily="34" charset="0"/>
              </a:rPr>
              <a:t>Además de yo dar las cartas, algunos niños me ayudaban en ocasiones, y así, todos se mantenían entretenidos.</a:t>
            </a:r>
          </a:p>
          <a:p>
            <a:r>
              <a:rPr lang="es-MX" dirty="0">
                <a:latin typeface="Arial" panose="020B0604020202020204" pitchFamily="34" charset="0"/>
                <a:cs typeface="Arial" panose="020B0604020202020204" pitchFamily="34" charset="0"/>
              </a:rPr>
              <a:t>Luego, realizamos un intercambio de chocolates y tomamos fotografías grupales e individuales </a:t>
            </a:r>
          </a:p>
          <a:p>
            <a:r>
              <a:rPr lang="es-MX" dirty="0">
                <a:latin typeface="Arial" panose="020B0604020202020204" pitchFamily="34" charset="0"/>
                <a:cs typeface="Arial" panose="020B0604020202020204" pitchFamily="34" charset="0"/>
              </a:rPr>
              <a:t>por diversión con un fondo de la</a:t>
            </a:r>
          </a:p>
          <a:p>
            <a:r>
              <a:rPr lang="es-MX" dirty="0">
                <a:latin typeface="Arial" panose="020B0604020202020204" pitchFamily="34" charset="0"/>
                <a:cs typeface="Arial" panose="020B0604020202020204" pitchFamily="34" charset="0"/>
              </a:rPr>
              <a:t> temática del día del amor y la amistad. </a:t>
            </a:r>
          </a:p>
        </p:txBody>
      </p:sp>
    </p:spTree>
    <p:extLst>
      <p:ext uri="{BB962C8B-B14F-4D97-AF65-F5344CB8AC3E}">
        <p14:creationId xmlns:p14="http://schemas.microsoft.com/office/powerpoint/2010/main" val="2211735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968624"/>
            <a:chOff x="-60113" y="101667"/>
            <a:chExt cx="8202188" cy="996862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711462"/>
              <a:ext cx="408569" cy="523220"/>
              <a:chOff x="325120" y="968675"/>
              <a:chExt cx="408569"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solidFill>
                <a:schemeClr val="accent4">
                  <a:lumMod val="40000"/>
                  <a:lumOff val="60000"/>
                </a:schemeClr>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51853" y="968675"/>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0004" y="8592963"/>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25086" y="8591560"/>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p:cNvSpPr txBox="1"/>
          <p:nvPr/>
        </p:nvSpPr>
        <p:spPr>
          <a:xfrm>
            <a:off x="615807" y="272079"/>
            <a:ext cx="417362" cy="369332"/>
          </a:xfrm>
          <a:prstGeom prst="rect">
            <a:avLst/>
          </a:prstGeom>
          <a:noFill/>
        </p:spPr>
        <p:txBody>
          <a:bodyPr wrap="square" rtlCol="0">
            <a:spAutoFit/>
          </a:bodyPr>
          <a:lstStyle/>
          <a:p>
            <a:r>
              <a:rPr lang="es-MX" dirty="0"/>
              <a:t>14</a:t>
            </a:r>
          </a:p>
        </p:txBody>
      </p:sp>
      <p:sp>
        <p:nvSpPr>
          <p:cNvPr id="7" name="CuadroTexto 6"/>
          <p:cNvSpPr txBox="1"/>
          <p:nvPr/>
        </p:nvSpPr>
        <p:spPr>
          <a:xfrm>
            <a:off x="1176901" y="290784"/>
            <a:ext cx="938267" cy="369332"/>
          </a:xfrm>
          <a:prstGeom prst="rect">
            <a:avLst/>
          </a:prstGeom>
          <a:noFill/>
        </p:spPr>
        <p:txBody>
          <a:bodyPr wrap="square" rtlCol="0">
            <a:spAutoFit/>
          </a:bodyPr>
          <a:lstStyle/>
          <a:p>
            <a:pPr algn="ctr"/>
            <a:r>
              <a:rPr lang="es-MX" dirty="0"/>
              <a:t> Feb</a:t>
            </a:r>
          </a:p>
        </p:txBody>
      </p:sp>
      <p:sp>
        <p:nvSpPr>
          <p:cNvPr id="9" name="CuadroTexto 8"/>
          <p:cNvSpPr txBox="1"/>
          <p:nvPr/>
        </p:nvSpPr>
        <p:spPr>
          <a:xfrm>
            <a:off x="2113907" y="273493"/>
            <a:ext cx="1091571" cy="369332"/>
          </a:xfrm>
          <a:prstGeom prst="rect">
            <a:avLst/>
          </a:prstGeom>
          <a:noFill/>
        </p:spPr>
        <p:txBody>
          <a:bodyPr wrap="square" rtlCol="0">
            <a:spAutoFit/>
          </a:bodyPr>
          <a:lstStyle/>
          <a:p>
            <a:r>
              <a:rPr lang="es-MX" dirty="0"/>
              <a:t>2022</a:t>
            </a:r>
          </a:p>
        </p:txBody>
      </p:sp>
      <p:pic>
        <p:nvPicPr>
          <p:cNvPr id="131" name="Gráfico 130" descr="Marca de verificación">
            <a:extLst>
              <a:ext uri="{FF2B5EF4-FFF2-40B4-BE49-F238E27FC236}">
                <a16:creationId xmlns:a16="http://schemas.microsoft.com/office/drawing/2014/main" id="{FC6D521C-D7F3-42C7-82AF-F943AE0B14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239" y="664221"/>
            <a:ext cx="466985" cy="466985"/>
          </a:xfrm>
          <a:prstGeom prst="rect">
            <a:avLst/>
          </a:prstGeom>
        </p:spPr>
      </p:pic>
      <p:pic>
        <p:nvPicPr>
          <p:cNvPr id="154" name="Gráfico 153" descr="Marca de verificación">
            <a:extLst>
              <a:ext uri="{FF2B5EF4-FFF2-40B4-BE49-F238E27FC236}">
                <a16:creationId xmlns:a16="http://schemas.microsoft.com/office/drawing/2014/main" id="{38DFCCBD-848C-46CD-AF37-1B499A8EA3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65756" y="5911190"/>
            <a:ext cx="233048" cy="233048"/>
          </a:xfrm>
          <a:prstGeom prst="rect">
            <a:avLst/>
          </a:prstGeom>
        </p:spPr>
      </p:pic>
      <p:sp>
        <p:nvSpPr>
          <p:cNvPr id="20" name="CuadroTexto 19">
            <a:extLst>
              <a:ext uri="{FF2B5EF4-FFF2-40B4-BE49-F238E27FC236}">
                <a16:creationId xmlns:a16="http://schemas.microsoft.com/office/drawing/2014/main" id="{D370B546-EC02-4F4C-A8FA-139F9074F86A}"/>
              </a:ext>
            </a:extLst>
          </p:cNvPr>
          <p:cNvSpPr txBox="1"/>
          <p:nvPr/>
        </p:nvSpPr>
        <p:spPr>
          <a:xfrm>
            <a:off x="-19620" y="8590157"/>
            <a:ext cx="3967352" cy="1015663"/>
          </a:xfrm>
          <a:prstGeom prst="rect">
            <a:avLst/>
          </a:prstGeom>
          <a:noFill/>
        </p:spPr>
        <p:txBody>
          <a:bodyPr wrap="square" rtlCol="0">
            <a:spAutoFit/>
          </a:bodyPr>
          <a:lstStyle/>
          <a:p>
            <a:r>
              <a:rPr lang="es-MX" sz="1200" dirty="0"/>
              <a:t>El material didáctico fue muy bueno ya que lo podían observar e incluso manipular, el tamaño fue más grande de lo normal para captar su atención tales como las cartas de lotería y la baraja. Y, el incentivo de los premios los motivó a concluir la actividad con éxito.</a:t>
            </a:r>
          </a:p>
        </p:txBody>
      </p:sp>
      <p:sp>
        <p:nvSpPr>
          <p:cNvPr id="158" name="CuadroTexto 157">
            <a:extLst>
              <a:ext uri="{FF2B5EF4-FFF2-40B4-BE49-F238E27FC236}">
                <a16:creationId xmlns:a16="http://schemas.microsoft.com/office/drawing/2014/main" id="{7C6D1C6F-DBDF-4288-B55A-5BD3E0042F29}"/>
              </a:ext>
            </a:extLst>
          </p:cNvPr>
          <p:cNvSpPr txBox="1"/>
          <p:nvPr/>
        </p:nvSpPr>
        <p:spPr>
          <a:xfrm>
            <a:off x="4009841" y="8594347"/>
            <a:ext cx="3548667" cy="1077218"/>
          </a:xfrm>
          <a:prstGeom prst="rect">
            <a:avLst/>
          </a:prstGeom>
          <a:noFill/>
        </p:spPr>
        <p:txBody>
          <a:bodyPr wrap="square" rtlCol="0">
            <a:spAutoFit/>
          </a:bodyPr>
          <a:lstStyle/>
          <a:p>
            <a:r>
              <a:rPr lang="es-MX" sz="1600" dirty="0"/>
              <a:t>Adecuar las indicaciones y consignas de manera que todos los alumnos de primer, segundo y tercer grado pudieran comprender y efectuar.</a:t>
            </a:r>
          </a:p>
        </p:txBody>
      </p:sp>
      <p:pic>
        <p:nvPicPr>
          <p:cNvPr id="159" name="Gráfico 158" descr="Marca de verificación">
            <a:extLst>
              <a:ext uri="{FF2B5EF4-FFF2-40B4-BE49-F238E27FC236}">
                <a16:creationId xmlns:a16="http://schemas.microsoft.com/office/drawing/2014/main" id="{1C443647-E3B8-4C4D-8B34-C0DFC13946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3842" y="7245329"/>
            <a:ext cx="252943" cy="252943"/>
          </a:xfrm>
          <a:prstGeom prst="rect">
            <a:avLst/>
          </a:prstGeom>
        </p:spPr>
      </p:pic>
      <p:pic>
        <p:nvPicPr>
          <p:cNvPr id="160" name="Gráfico 159" descr="Marca de verificación">
            <a:extLst>
              <a:ext uri="{FF2B5EF4-FFF2-40B4-BE49-F238E27FC236}">
                <a16:creationId xmlns:a16="http://schemas.microsoft.com/office/drawing/2014/main" id="{88C2868D-0D25-4EA5-A676-931A628FBE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02757" y="7417554"/>
            <a:ext cx="252943" cy="252943"/>
          </a:xfrm>
          <a:prstGeom prst="rect">
            <a:avLst/>
          </a:prstGeom>
        </p:spPr>
      </p:pic>
      <p:pic>
        <p:nvPicPr>
          <p:cNvPr id="162" name="Gráfico 161" descr="Marca de verificación">
            <a:extLst>
              <a:ext uri="{FF2B5EF4-FFF2-40B4-BE49-F238E27FC236}">
                <a16:creationId xmlns:a16="http://schemas.microsoft.com/office/drawing/2014/main" id="{F845E429-CB9E-418B-8D61-F33E082760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70529" y="7614394"/>
            <a:ext cx="252943" cy="252943"/>
          </a:xfrm>
          <a:prstGeom prst="rect">
            <a:avLst/>
          </a:prstGeom>
        </p:spPr>
      </p:pic>
      <p:pic>
        <p:nvPicPr>
          <p:cNvPr id="163" name="Gráfico 162" descr="Marca de verificación">
            <a:extLst>
              <a:ext uri="{FF2B5EF4-FFF2-40B4-BE49-F238E27FC236}">
                <a16:creationId xmlns:a16="http://schemas.microsoft.com/office/drawing/2014/main" id="{DDAF6D6E-B308-45A3-81B8-6BF7DB4C20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25448" y="7796424"/>
            <a:ext cx="252943" cy="252943"/>
          </a:xfrm>
          <a:prstGeom prst="rect">
            <a:avLst/>
          </a:prstGeom>
        </p:spPr>
      </p:pic>
      <p:pic>
        <p:nvPicPr>
          <p:cNvPr id="164" name="Gráfico 163" descr="Marca de verificación">
            <a:extLst>
              <a:ext uri="{FF2B5EF4-FFF2-40B4-BE49-F238E27FC236}">
                <a16:creationId xmlns:a16="http://schemas.microsoft.com/office/drawing/2014/main" id="{46F3E4A8-EED9-41E2-AA65-71C971C1DC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2185" y="7993410"/>
            <a:ext cx="252943" cy="252943"/>
          </a:xfrm>
          <a:prstGeom prst="rect">
            <a:avLst/>
          </a:prstGeom>
        </p:spPr>
      </p:pic>
      <p:pic>
        <p:nvPicPr>
          <p:cNvPr id="167" name="Gráfico 166" descr="Marca de verificación">
            <a:extLst>
              <a:ext uri="{FF2B5EF4-FFF2-40B4-BE49-F238E27FC236}">
                <a16:creationId xmlns:a16="http://schemas.microsoft.com/office/drawing/2014/main" id="{2C93F789-00E4-4DAA-913B-EEACC917B4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2235" y="8188784"/>
            <a:ext cx="252943" cy="252943"/>
          </a:xfrm>
          <a:prstGeom prst="rect">
            <a:avLst/>
          </a:prstGeom>
        </p:spPr>
      </p:pic>
      <p:sp>
        <p:nvSpPr>
          <p:cNvPr id="188" name="CuadroTexto 187">
            <a:extLst>
              <a:ext uri="{FF2B5EF4-FFF2-40B4-BE49-F238E27FC236}">
                <a16:creationId xmlns:a16="http://schemas.microsoft.com/office/drawing/2014/main" id="{B831D29B-ED70-4EE9-977D-74E2AFEAE298}"/>
              </a:ext>
            </a:extLst>
          </p:cNvPr>
          <p:cNvSpPr txBox="1"/>
          <p:nvPr/>
        </p:nvSpPr>
        <p:spPr>
          <a:xfrm>
            <a:off x="3752262" y="4206592"/>
            <a:ext cx="3964787" cy="830997"/>
          </a:xfrm>
          <a:prstGeom prst="rect">
            <a:avLst/>
          </a:prstGeom>
          <a:noFill/>
        </p:spPr>
        <p:txBody>
          <a:bodyPr wrap="square" rtlCol="0">
            <a:spAutoFit/>
          </a:bodyPr>
          <a:lstStyle/>
          <a:p>
            <a:r>
              <a:rPr lang="es-MX" sz="1200" dirty="0"/>
              <a:t>Los alumnos se divirtieron mucho. La asistencia fue elevada. Conocí el ritmo de aprendizaje de los demás grados y adecué las indicaciones a cada nivel de dificultad de cada grupo del jardín.</a:t>
            </a:r>
          </a:p>
        </p:txBody>
      </p:sp>
      <p:pic>
        <p:nvPicPr>
          <p:cNvPr id="191" name="Gráfico 190" descr="Marca de verificación">
            <a:extLst>
              <a:ext uri="{FF2B5EF4-FFF2-40B4-BE49-F238E27FC236}">
                <a16:creationId xmlns:a16="http://schemas.microsoft.com/office/drawing/2014/main" id="{A630E55A-BE38-4D00-93D6-02059E42C1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04980" y="3049075"/>
            <a:ext cx="474781" cy="474781"/>
          </a:xfrm>
          <a:prstGeom prst="rect">
            <a:avLst/>
          </a:prstGeom>
        </p:spPr>
      </p:pic>
      <p:pic>
        <p:nvPicPr>
          <p:cNvPr id="193" name="Gráfico 192" descr="Marca de verificación">
            <a:extLst>
              <a:ext uri="{FF2B5EF4-FFF2-40B4-BE49-F238E27FC236}">
                <a16:creationId xmlns:a16="http://schemas.microsoft.com/office/drawing/2014/main" id="{D69711B8-7DA9-4321-9EAB-046B96E29A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6339" y="4057670"/>
            <a:ext cx="227296" cy="227296"/>
          </a:xfrm>
          <a:prstGeom prst="rect">
            <a:avLst/>
          </a:prstGeom>
        </p:spPr>
      </p:pic>
      <p:pic>
        <p:nvPicPr>
          <p:cNvPr id="195" name="Gráfico 194" descr="Marca de verificación">
            <a:extLst>
              <a:ext uri="{FF2B5EF4-FFF2-40B4-BE49-F238E27FC236}">
                <a16:creationId xmlns:a16="http://schemas.microsoft.com/office/drawing/2014/main" id="{038AF57D-4451-453B-A177-9F8647B1BD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6339" y="4286982"/>
            <a:ext cx="227296" cy="227296"/>
          </a:xfrm>
          <a:prstGeom prst="rect">
            <a:avLst/>
          </a:prstGeom>
        </p:spPr>
      </p:pic>
      <p:pic>
        <p:nvPicPr>
          <p:cNvPr id="199" name="Gráfico 198" descr="Marca de verificación">
            <a:extLst>
              <a:ext uri="{FF2B5EF4-FFF2-40B4-BE49-F238E27FC236}">
                <a16:creationId xmlns:a16="http://schemas.microsoft.com/office/drawing/2014/main" id="{6733EEEB-01C8-4E43-B641-4AD4EE0B62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862" y="5021094"/>
            <a:ext cx="227296" cy="227296"/>
          </a:xfrm>
          <a:prstGeom prst="rect">
            <a:avLst/>
          </a:prstGeom>
        </p:spPr>
      </p:pic>
      <p:pic>
        <p:nvPicPr>
          <p:cNvPr id="200" name="Gráfico 199" descr="Marca de verificación">
            <a:extLst>
              <a:ext uri="{FF2B5EF4-FFF2-40B4-BE49-F238E27FC236}">
                <a16:creationId xmlns:a16="http://schemas.microsoft.com/office/drawing/2014/main" id="{8C593104-E1DA-402D-970F-9437F681B9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67595" y="6106540"/>
            <a:ext cx="233048" cy="233048"/>
          </a:xfrm>
          <a:prstGeom prst="rect">
            <a:avLst/>
          </a:prstGeom>
        </p:spPr>
      </p:pic>
      <p:pic>
        <p:nvPicPr>
          <p:cNvPr id="203" name="Gráfico 202" descr="Marca de verificación">
            <a:extLst>
              <a:ext uri="{FF2B5EF4-FFF2-40B4-BE49-F238E27FC236}">
                <a16:creationId xmlns:a16="http://schemas.microsoft.com/office/drawing/2014/main" id="{B799592F-3C14-4963-9B56-C749E20AE4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77227" y="6288527"/>
            <a:ext cx="233048" cy="233048"/>
          </a:xfrm>
          <a:prstGeom prst="rect">
            <a:avLst/>
          </a:prstGeom>
        </p:spPr>
      </p:pic>
      <p:pic>
        <p:nvPicPr>
          <p:cNvPr id="204" name="Gráfico 203" descr="Marca de verificación">
            <a:extLst>
              <a:ext uri="{FF2B5EF4-FFF2-40B4-BE49-F238E27FC236}">
                <a16:creationId xmlns:a16="http://schemas.microsoft.com/office/drawing/2014/main" id="{596925DD-BCA6-46E2-BE42-1C4C6D8957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76348" y="6481718"/>
            <a:ext cx="233048" cy="233048"/>
          </a:xfrm>
          <a:prstGeom prst="rect">
            <a:avLst/>
          </a:prstGeom>
        </p:spPr>
      </p:pic>
      <p:pic>
        <p:nvPicPr>
          <p:cNvPr id="156" name="Gráfico 155" descr="Marca de verificación">
            <a:extLst>
              <a:ext uri="{FF2B5EF4-FFF2-40B4-BE49-F238E27FC236}">
                <a16:creationId xmlns:a16="http://schemas.microsoft.com/office/drawing/2014/main" id="{2744FB6C-FB7B-4C1D-B3C2-E430B891B7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505" y="4470942"/>
            <a:ext cx="227296" cy="227296"/>
          </a:xfrm>
          <a:prstGeom prst="rect">
            <a:avLst/>
          </a:prstGeom>
        </p:spPr>
      </p:pic>
      <p:pic>
        <p:nvPicPr>
          <p:cNvPr id="157" name="Gráfico 156" descr="Marca de verificación">
            <a:extLst>
              <a:ext uri="{FF2B5EF4-FFF2-40B4-BE49-F238E27FC236}">
                <a16:creationId xmlns:a16="http://schemas.microsoft.com/office/drawing/2014/main" id="{060CBD39-FC77-4A9C-86D9-C8E4151D10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3488" y="4673185"/>
            <a:ext cx="227296" cy="227296"/>
          </a:xfrm>
          <a:prstGeom prst="rect">
            <a:avLst/>
          </a:prstGeom>
        </p:spPr>
      </p:pic>
      <p:pic>
        <p:nvPicPr>
          <p:cNvPr id="197" name="Gráfico 196" descr="Marca de verificación">
            <a:extLst>
              <a:ext uri="{FF2B5EF4-FFF2-40B4-BE49-F238E27FC236}">
                <a16:creationId xmlns:a16="http://schemas.microsoft.com/office/drawing/2014/main" id="{C30D8659-4D93-4C00-B7F8-E02E00AB80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4174" y="2350976"/>
            <a:ext cx="466985" cy="466985"/>
          </a:xfrm>
          <a:prstGeom prst="rect">
            <a:avLst/>
          </a:prstGeom>
        </p:spPr>
      </p:pic>
      <p:pic>
        <p:nvPicPr>
          <p:cNvPr id="189" name="Gráfico 188" descr="Marca de verificación">
            <a:extLst>
              <a:ext uri="{FF2B5EF4-FFF2-40B4-BE49-F238E27FC236}">
                <a16:creationId xmlns:a16="http://schemas.microsoft.com/office/drawing/2014/main" id="{C44B1E5E-BEB0-44AC-926B-D2AF73C6BB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9703" y="4864495"/>
            <a:ext cx="227296" cy="227296"/>
          </a:xfrm>
          <a:prstGeom prst="rect">
            <a:avLst/>
          </a:prstGeom>
        </p:spPr>
      </p:pic>
    </p:spTree>
    <p:extLst>
      <p:ext uri="{BB962C8B-B14F-4D97-AF65-F5344CB8AC3E}">
        <p14:creationId xmlns:p14="http://schemas.microsoft.com/office/powerpoint/2010/main" val="4147027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7163" cy="10045700"/>
          </a:xfrm>
          <a:prstGeom prst="rect">
            <a:avLst/>
          </a:prstGeom>
        </p:spPr>
      </p:pic>
      <p:sp>
        <p:nvSpPr>
          <p:cNvPr id="6" name="CuadroTexto 5"/>
          <p:cNvSpPr txBox="1"/>
          <p:nvPr/>
        </p:nvSpPr>
        <p:spPr>
          <a:xfrm>
            <a:off x="610360" y="841559"/>
            <a:ext cx="6556442" cy="652551"/>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Martes 15 de febrero del 2022</a:t>
            </a:r>
            <a:endParaRPr lang="es-MX" sz="1000" b="1" dirty="0">
              <a:latin typeface="Arial" panose="020B0604020202020204" pitchFamily="34" charset="0"/>
              <a:cs typeface="Arial" panose="020B0604020202020204" pitchFamily="34" charset="0"/>
            </a:endParaRPr>
          </a:p>
          <a:p>
            <a:pPr>
              <a:lnSpc>
                <a:spcPct val="150000"/>
              </a:lnSpc>
            </a:pPr>
            <a:endParaRPr lang="es-MX" sz="1400" dirty="0">
              <a:latin typeface="Arial" pitchFamily="34" charset="0"/>
              <a:cs typeface="Arial" pitchFamily="34" charset="0"/>
            </a:endParaRPr>
          </a:p>
        </p:txBody>
      </p:sp>
      <p:sp>
        <p:nvSpPr>
          <p:cNvPr id="4" name="CuadroTexto 3">
            <a:extLst>
              <a:ext uri="{FF2B5EF4-FFF2-40B4-BE49-F238E27FC236}">
                <a16:creationId xmlns:a16="http://schemas.microsoft.com/office/drawing/2014/main" id="{4D05EB44-82D2-43F2-840F-09A13C2EF606}"/>
              </a:ext>
            </a:extLst>
          </p:cNvPr>
          <p:cNvSpPr txBox="1"/>
          <p:nvPr/>
        </p:nvSpPr>
        <p:spPr>
          <a:xfrm>
            <a:off x="610360" y="1167834"/>
            <a:ext cx="6271703" cy="8125301"/>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La asistencia se registró a las 8:40am y se cerró a las 9:00am ya que se efectuó por medio del grupo de WhatsApp para que los que no asisten a presencial tengan oportunidad de asistir realizando las mismas actividades desde casa. Luego, a las 9:30am asistí al jardín de niños en el que la clase inició a las 10:00am con 6 alumnos. Comenzamos con la fecha del día y posteriormente con el pase de lista. Luego retomamos el proyecto de los dinosaurios con el tema de las sombras jugando con juguetes de dinosaurios, cartulina negra, pintura y abatelenguas. Delval, J. (1986) Menciona argumentos del juego y sus diversas teorías, como la que dice que el juego en preescolar es una estrategia para desarrollar el pensamiento crítico en los alumnos y estimo que es verdad puesto que desarrolla diferentes habilidades en los niños por medio de la diversión e interés como el lenguaje, el pensamiento matemático, habilidades de artes, creatividad y expresión de sentimientos y emociones. Esta actividad fue muy divertida porque trabajamos en diferentes partes del jardín: el aula de clases, el patio, el foro del jardín y el patio trasero observando las sombras de los juguetes de los dinosaurios y otras más como árboles, casas, juegos, objetos, entre otros. Y concluimos el día realizando una hoja de trabajo para evaluación en la que unían cada dinosaurio con su sombra correspondiente y una retroalimentación de lo visto y realizado </a:t>
            </a:r>
          </a:p>
          <a:p>
            <a:r>
              <a:rPr lang="es-MX" dirty="0">
                <a:latin typeface="Arial" panose="020B0604020202020204" pitchFamily="34" charset="0"/>
                <a:cs typeface="Arial" panose="020B0604020202020204" pitchFamily="34" charset="0"/>
              </a:rPr>
              <a:t>durante el día. La salida de los niños </a:t>
            </a:r>
          </a:p>
          <a:p>
            <a:r>
              <a:rPr lang="es-MX" dirty="0">
                <a:latin typeface="Arial" panose="020B0604020202020204" pitchFamily="34" charset="0"/>
                <a:cs typeface="Arial" panose="020B0604020202020204" pitchFamily="34" charset="0"/>
              </a:rPr>
              <a:t>fue a las 12:00pm y la de nosotras </a:t>
            </a:r>
          </a:p>
          <a:p>
            <a:r>
              <a:rPr lang="es-MX" dirty="0">
                <a:latin typeface="Arial" panose="020B0604020202020204" pitchFamily="34" charset="0"/>
                <a:cs typeface="Arial" panose="020B0604020202020204" pitchFamily="34" charset="0"/>
              </a:rPr>
              <a:t>a las 12:30pm</a:t>
            </a:r>
          </a:p>
        </p:txBody>
      </p:sp>
    </p:spTree>
    <p:extLst>
      <p:ext uri="{BB962C8B-B14F-4D97-AF65-F5344CB8AC3E}">
        <p14:creationId xmlns:p14="http://schemas.microsoft.com/office/powerpoint/2010/main" val="2211735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968624"/>
            <a:chOff x="-60113" y="101667"/>
            <a:chExt cx="8202188" cy="996862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711462"/>
              <a:ext cx="408569" cy="523220"/>
              <a:chOff x="325120" y="968675"/>
              <a:chExt cx="408569"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solidFill>
                <a:schemeClr val="accent4">
                  <a:lumMod val="40000"/>
                  <a:lumOff val="60000"/>
                </a:schemeClr>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51853" y="968675"/>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0004" y="8592963"/>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25086" y="8591560"/>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p:cNvSpPr txBox="1"/>
          <p:nvPr/>
        </p:nvSpPr>
        <p:spPr>
          <a:xfrm>
            <a:off x="615807" y="272079"/>
            <a:ext cx="417362" cy="369332"/>
          </a:xfrm>
          <a:prstGeom prst="rect">
            <a:avLst/>
          </a:prstGeom>
          <a:noFill/>
        </p:spPr>
        <p:txBody>
          <a:bodyPr wrap="square" rtlCol="0">
            <a:spAutoFit/>
          </a:bodyPr>
          <a:lstStyle/>
          <a:p>
            <a:r>
              <a:rPr lang="es-MX" dirty="0"/>
              <a:t>16</a:t>
            </a:r>
          </a:p>
        </p:txBody>
      </p:sp>
      <p:sp>
        <p:nvSpPr>
          <p:cNvPr id="7" name="CuadroTexto 6"/>
          <p:cNvSpPr txBox="1"/>
          <p:nvPr/>
        </p:nvSpPr>
        <p:spPr>
          <a:xfrm>
            <a:off x="1100701" y="252684"/>
            <a:ext cx="996664" cy="369332"/>
          </a:xfrm>
          <a:prstGeom prst="rect">
            <a:avLst/>
          </a:prstGeom>
          <a:noFill/>
        </p:spPr>
        <p:txBody>
          <a:bodyPr wrap="square" rtlCol="0">
            <a:spAutoFit/>
          </a:bodyPr>
          <a:lstStyle/>
          <a:p>
            <a:pPr algn="ctr"/>
            <a:r>
              <a:rPr lang="es-MX" dirty="0"/>
              <a:t> Febrero</a:t>
            </a:r>
          </a:p>
        </p:txBody>
      </p:sp>
      <p:sp>
        <p:nvSpPr>
          <p:cNvPr id="9" name="CuadroTexto 8"/>
          <p:cNvSpPr txBox="1"/>
          <p:nvPr/>
        </p:nvSpPr>
        <p:spPr>
          <a:xfrm>
            <a:off x="2113907" y="273493"/>
            <a:ext cx="1091571" cy="369332"/>
          </a:xfrm>
          <a:prstGeom prst="rect">
            <a:avLst/>
          </a:prstGeom>
          <a:noFill/>
        </p:spPr>
        <p:txBody>
          <a:bodyPr wrap="square" rtlCol="0">
            <a:spAutoFit/>
          </a:bodyPr>
          <a:lstStyle/>
          <a:p>
            <a:r>
              <a:rPr lang="es-MX" dirty="0"/>
              <a:t>2022</a:t>
            </a:r>
          </a:p>
        </p:txBody>
      </p:sp>
      <p:pic>
        <p:nvPicPr>
          <p:cNvPr id="131" name="Gráfico 130" descr="Marca de verificación">
            <a:extLst>
              <a:ext uri="{FF2B5EF4-FFF2-40B4-BE49-F238E27FC236}">
                <a16:creationId xmlns:a16="http://schemas.microsoft.com/office/drawing/2014/main" id="{FC6D521C-D7F3-42C7-82AF-F943AE0B14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2923" y="682933"/>
            <a:ext cx="466985" cy="466985"/>
          </a:xfrm>
          <a:prstGeom prst="rect">
            <a:avLst/>
          </a:prstGeom>
        </p:spPr>
      </p:pic>
      <p:pic>
        <p:nvPicPr>
          <p:cNvPr id="154" name="Gráfico 153" descr="Marca de verificación">
            <a:extLst>
              <a:ext uri="{FF2B5EF4-FFF2-40B4-BE49-F238E27FC236}">
                <a16:creationId xmlns:a16="http://schemas.microsoft.com/office/drawing/2014/main" id="{38DFCCBD-848C-46CD-AF37-1B499A8EA3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65756" y="5911190"/>
            <a:ext cx="233048" cy="233048"/>
          </a:xfrm>
          <a:prstGeom prst="rect">
            <a:avLst/>
          </a:prstGeom>
        </p:spPr>
      </p:pic>
      <p:sp>
        <p:nvSpPr>
          <p:cNvPr id="20" name="CuadroTexto 19">
            <a:extLst>
              <a:ext uri="{FF2B5EF4-FFF2-40B4-BE49-F238E27FC236}">
                <a16:creationId xmlns:a16="http://schemas.microsoft.com/office/drawing/2014/main" id="{D370B546-EC02-4F4C-A8FA-139F9074F86A}"/>
              </a:ext>
            </a:extLst>
          </p:cNvPr>
          <p:cNvSpPr txBox="1"/>
          <p:nvPr/>
        </p:nvSpPr>
        <p:spPr>
          <a:xfrm>
            <a:off x="-31989" y="8662067"/>
            <a:ext cx="3967352" cy="738664"/>
          </a:xfrm>
          <a:prstGeom prst="rect">
            <a:avLst/>
          </a:prstGeom>
          <a:noFill/>
        </p:spPr>
        <p:txBody>
          <a:bodyPr wrap="square" rtlCol="0">
            <a:spAutoFit/>
          </a:bodyPr>
          <a:lstStyle/>
          <a:p>
            <a:r>
              <a:rPr lang="es-MX" sz="1400" dirty="0"/>
              <a:t>Cada actividad se realizó en el tiempo estimado y se concluyeron con éxito con la participación de cada alumno.</a:t>
            </a:r>
          </a:p>
        </p:txBody>
      </p:sp>
      <p:sp>
        <p:nvSpPr>
          <p:cNvPr id="158" name="CuadroTexto 157">
            <a:extLst>
              <a:ext uri="{FF2B5EF4-FFF2-40B4-BE49-F238E27FC236}">
                <a16:creationId xmlns:a16="http://schemas.microsoft.com/office/drawing/2014/main" id="{7C6D1C6F-DBDF-4288-B55A-5BD3E0042F29}"/>
              </a:ext>
            </a:extLst>
          </p:cNvPr>
          <p:cNvSpPr txBox="1"/>
          <p:nvPr/>
        </p:nvSpPr>
        <p:spPr>
          <a:xfrm>
            <a:off x="4009841" y="8606407"/>
            <a:ext cx="3548667" cy="338554"/>
          </a:xfrm>
          <a:prstGeom prst="rect">
            <a:avLst/>
          </a:prstGeom>
          <a:noFill/>
        </p:spPr>
        <p:txBody>
          <a:bodyPr wrap="square" rtlCol="0">
            <a:spAutoFit/>
          </a:bodyPr>
          <a:lstStyle/>
          <a:p>
            <a:r>
              <a:rPr lang="es-MX" sz="1600" dirty="0"/>
              <a:t>Ninguna</a:t>
            </a:r>
          </a:p>
        </p:txBody>
      </p:sp>
      <p:pic>
        <p:nvPicPr>
          <p:cNvPr id="159" name="Gráfico 158" descr="Marca de verificación">
            <a:extLst>
              <a:ext uri="{FF2B5EF4-FFF2-40B4-BE49-F238E27FC236}">
                <a16:creationId xmlns:a16="http://schemas.microsoft.com/office/drawing/2014/main" id="{1C443647-E3B8-4C4D-8B34-C0DFC13946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3842" y="7245329"/>
            <a:ext cx="252943" cy="252943"/>
          </a:xfrm>
          <a:prstGeom prst="rect">
            <a:avLst/>
          </a:prstGeom>
        </p:spPr>
      </p:pic>
      <p:pic>
        <p:nvPicPr>
          <p:cNvPr id="160" name="Gráfico 159" descr="Marca de verificación">
            <a:extLst>
              <a:ext uri="{FF2B5EF4-FFF2-40B4-BE49-F238E27FC236}">
                <a16:creationId xmlns:a16="http://schemas.microsoft.com/office/drawing/2014/main" id="{88C2868D-0D25-4EA5-A676-931A628FBE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02757" y="7417554"/>
            <a:ext cx="252943" cy="252943"/>
          </a:xfrm>
          <a:prstGeom prst="rect">
            <a:avLst/>
          </a:prstGeom>
        </p:spPr>
      </p:pic>
      <p:pic>
        <p:nvPicPr>
          <p:cNvPr id="162" name="Gráfico 161" descr="Marca de verificación">
            <a:extLst>
              <a:ext uri="{FF2B5EF4-FFF2-40B4-BE49-F238E27FC236}">
                <a16:creationId xmlns:a16="http://schemas.microsoft.com/office/drawing/2014/main" id="{F845E429-CB9E-418B-8D61-F33E082760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70529" y="7614394"/>
            <a:ext cx="252943" cy="252943"/>
          </a:xfrm>
          <a:prstGeom prst="rect">
            <a:avLst/>
          </a:prstGeom>
        </p:spPr>
      </p:pic>
      <p:pic>
        <p:nvPicPr>
          <p:cNvPr id="163" name="Gráfico 162" descr="Marca de verificación">
            <a:extLst>
              <a:ext uri="{FF2B5EF4-FFF2-40B4-BE49-F238E27FC236}">
                <a16:creationId xmlns:a16="http://schemas.microsoft.com/office/drawing/2014/main" id="{DDAF6D6E-B308-45A3-81B8-6BF7DB4C20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6331" y="7783784"/>
            <a:ext cx="252943" cy="252943"/>
          </a:xfrm>
          <a:prstGeom prst="rect">
            <a:avLst/>
          </a:prstGeom>
        </p:spPr>
      </p:pic>
      <p:pic>
        <p:nvPicPr>
          <p:cNvPr id="164" name="Gráfico 163" descr="Marca de verificación">
            <a:extLst>
              <a:ext uri="{FF2B5EF4-FFF2-40B4-BE49-F238E27FC236}">
                <a16:creationId xmlns:a16="http://schemas.microsoft.com/office/drawing/2014/main" id="{46F3E4A8-EED9-41E2-AA65-71C971C1DC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2185" y="7993410"/>
            <a:ext cx="252943" cy="252943"/>
          </a:xfrm>
          <a:prstGeom prst="rect">
            <a:avLst/>
          </a:prstGeom>
        </p:spPr>
      </p:pic>
      <p:pic>
        <p:nvPicPr>
          <p:cNvPr id="167" name="Gráfico 166" descr="Marca de verificación">
            <a:extLst>
              <a:ext uri="{FF2B5EF4-FFF2-40B4-BE49-F238E27FC236}">
                <a16:creationId xmlns:a16="http://schemas.microsoft.com/office/drawing/2014/main" id="{2C93F789-00E4-4DAA-913B-EEACC917B4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2185" y="8164846"/>
            <a:ext cx="252943" cy="252943"/>
          </a:xfrm>
          <a:prstGeom prst="rect">
            <a:avLst/>
          </a:prstGeom>
        </p:spPr>
      </p:pic>
      <p:sp>
        <p:nvSpPr>
          <p:cNvPr id="188" name="CuadroTexto 187">
            <a:extLst>
              <a:ext uri="{FF2B5EF4-FFF2-40B4-BE49-F238E27FC236}">
                <a16:creationId xmlns:a16="http://schemas.microsoft.com/office/drawing/2014/main" id="{B831D29B-ED70-4EE9-977D-74E2AFEAE298}"/>
              </a:ext>
            </a:extLst>
          </p:cNvPr>
          <p:cNvSpPr txBox="1"/>
          <p:nvPr/>
        </p:nvSpPr>
        <p:spPr>
          <a:xfrm>
            <a:off x="3752262" y="4206592"/>
            <a:ext cx="3964787" cy="830997"/>
          </a:xfrm>
          <a:prstGeom prst="rect">
            <a:avLst/>
          </a:prstGeom>
          <a:noFill/>
        </p:spPr>
        <p:txBody>
          <a:bodyPr wrap="square" rtlCol="0">
            <a:spAutoFit/>
          </a:bodyPr>
          <a:lstStyle/>
          <a:p>
            <a:r>
              <a:rPr lang="es-MX" sz="1200" dirty="0"/>
              <a:t>El material y los lugares de trabajo fueron buenos, concretos y se prestaron para experimentar en todo el jardín de niños. La asistencia fue elevada ya que de 8 niños registrados para la clase presencial, asistieron 6.</a:t>
            </a:r>
          </a:p>
        </p:txBody>
      </p:sp>
      <p:pic>
        <p:nvPicPr>
          <p:cNvPr id="191" name="Gráfico 190" descr="Marca de verificación">
            <a:extLst>
              <a:ext uri="{FF2B5EF4-FFF2-40B4-BE49-F238E27FC236}">
                <a16:creationId xmlns:a16="http://schemas.microsoft.com/office/drawing/2014/main" id="{A630E55A-BE38-4D00-93D6-02059E42C1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54813" y="3043506"/>
            <a:ext cx="474781" cy="474781"/>
          </a:xfrm>
          <a:prstGeom prst="rect">
            <a:avLst/>
          </a:prstGeom>
        </p:spPr>
      </p:pic>
      <p:pic>
        <p:nvPicPr>
          <p:cNvPr id="193" name="Gráfico 192" descr="Marca de verificación">
            <a:extLst>
              <a:ext uri="{FF2B5EF4-FFF2-40B4-BE49-F238E27FC236}">
                <a16:creationId xmlns:a16="http://schemas.microsoft.com/office/drawing/2014/main" id="{D69711B8-7DA9-4321-9EAB-046B96E29A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6339" y="4057670"/>
            <a:ext cx="227296" cy="227296"/>
          </a:xfrm>
          <a:prstGeom prst="rect">
            <a:avLst/>
          </a:prstGeom>
        </p:spPr>
      </p:pic>
      <p:pic>
        <p:nvPicPr>
          <p:cNvPr id="195" name="Gráfico 194" descr="Marca de verificación">
            <a:extLst>
              <a:ext uri="{FF2B5EF4-FFF2-40B4-BE49-F238E27FC236}">
                <a16:creationId xmlns:a16="http://schemas.microsoft.com/office/drawing/2014/main" id="{038AF57D-4451-453B-A177-9F8647B1BD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6339" y="4286982"/>
            <a:ext cx="227296" cy="227296"/>
          </a:xfrm>
          <a:prstGeom prst="rect">
            <a:avLst/>
          </a:prstGeom>
        </p:spPr>
      </p:pic>
      <p:pic>
        <p:nvPicPr>
          <p:cNvPr id="199" name="Gráfico 198" descr="Marca de verificación">
            <a:extLst>
              <a:ext uri="{FF2B5EF4-FFF2-40B4-BE49-F238E27FC236}">
                <a16:creationId xmlns:a16="http://schemas.microsoft.com/office/drawing/2014/main" id="{6733EEEB-01C8-4E43-B641-4AD4EE0B62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862" y="5021094"/>
            <a:ext cx="227296" cy="227296"/>
          </a:xfrm>
          <a:prstGeom prst="rect">
            <a:avLst/>
          </a:prstGeom>
        </p:spPr>
      </p:pic>
      <p:pic>
        <p:nvPicPr>
          <p:cNvPr id="200" name="Gráfico 199" descr="Marca de verificación">
            <a:extLst>
              <a:ext uri="{FF2B5EF4-FFF2-40B4-BE49-F238E27FC236}">
                <a16:creationId xmlns:a16="http://schemas.microsoft.com/office/drawing/2014/main" id="{8C593104-E1DA-402D-970F-9437F681B9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71524" y="6115473"/>
            <a:ext cx="233048" cy="233048"/>
          </a:xfrm>
          <a:prstGeom prst="rect">
            <a:avLst/>
          </a:prstGeom>
        </p:spPr>
      </p:pic>
      <p:pic>
        <p:nvPicPr>
          <p:cNvPr id="203" name="Gráfico 202" descr="Marca de verificación">
            <a:extLst>
              <a:ext uri="{FF2B5EF4-FFF2-40B4-BE49-F238E27FC236}">
                <a16:creationId xmlns:a16="http://schemas.microsoft.com/office/drawing/2014/main" id="{B799592F-3C14-4963-9B56-C749E20AE4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78125" y="6309163"/>
            <a:ext cx="233048" cy="233048"/>
          </a:xfrm>
          <a:prstGeom prst="rect">
            <a:avLst/>
          </a:prstGeom>
        </p:spPr>
      </p:pic>
      <p:pic>
        <p:nvPicPr>
          <p:cNvPr id="204" name="Gráfico 203" descr="Marca de verificación">
            <a:extLst>
              <a:ext uri="{FF2B5EF4-FFF2-40B4-BE49-F238E27FC236}">
                <a16:creationId xmlns:a16="http://schemas.microsoft.com/office/drawing/2014/main" id="{596925DD-BCA6-46E2-BE42-1C4C6D8957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88650" y="6487196"/>
            <a:ext cx="233048" cy="233048"/>
          </a:xfrm>
          <a:prstGeom prst="rect">
            <a:avLst/>
          </a:prstGeom>
        </p:spPr>
      </p:pic>
      <p:pic>
        <p:nvPicPr>
          <p:cNvPr id="156" name="Gráfico 155" descr="Marca de verificación">
            <a:extLst>
              <a:ext uri="{FF2B5EF4-FFF2-40B4-BE49-F238E27FC236}">
                <a16:creationId xmlns:a16="http://schemas.microsoft.com/office/drawing/2014/main" id="{2744FB6C-FB7B-4C1D-B3C2-E430B891B7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505" y="4470942"/>
            <a:ext cx="227296" cy="227296"/>
          </a:xfrm>
          <a:prstGeom prst="rect">
            <a:avLst/>
          </a:prstGeom>
        </p:spPr>
      </p:pic>
      <p:pic>
        <p:nvPicPr>
          <p:cNvPr id="157" name="Gráfico 156" descr="Marca de verificación">
            <a:extLst>
              <a:ext uri="{FF2B5EF4-FFF2-40B4-BE49-F238E27FC236}">
                <a16:creationId xmlns:a16="http://schemas.microsoft.com/office/drawing/2014/main" id="{060CBD39-FC77-4A9C-86D9-C8E4151D10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3488" y="4673185"/>
            <a:ext cx="227296" cy="227296"/>
          </a:xfrm>
          <a:prstGeom prst="rect">
            <a:avLst/>
          </a:prstGeom>
        </p:spPr>
      </p:pic>
      <p:pic>
        <p:nvPicPr>
          <p:cNvPr id="197" name="Gráfico 196" descr="Marca de verificación">
            <a:extLst>
              <a:ext uri="{FF2B5EF4-FFF2-40B4-BE49-F238E27FC236}">
                <a16:creationId xmlns:a16="http://schemas.microsoft.com/office/drawing/2014/main" id="{C30D8659-4D93-4C00-B7F8-E02E00AB80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4174" y="2350976"/>
            <a:ext cx="466985" cy="466985"/>
          </a:xfrm>
          <a:prstGeom prst="rect">
            <a:avLst/>
          </a:prstGeom>
        </p:spPr>
      </p:pic>
      <p:pic>
        <p:nvPicPr>
          <p:cNvPr id="205" name="Gráfico 204" descr="Marca de verificación">
            <a:extLst>
              <a:ext uri="{FF2B5EF4-FFF2-40B4-BE49-F238E27FC236}">
                <a16:creationId xmlns:a16="http://schemas.microsoft.com/office/drawing/2014/main" id="{1A70083B-5871-4891-AD59-4430E4394A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02968" y="2288481"/>
            <a:ext cx="466985" cy="466985"/>
          </a:xfrm>
          <a:prstGeom prst="rect">
            <a:avLst/>
          </a:prstGeom>
        </p:spPr>
      </p:pic>
      <p:pic>
        <p:nvPicPr>
          <p:cNvPr id="189" name="Gráfico 188" descr="Marca de verificación">
            <a:extLst>
              <a:ext uri="{FF2B5EF4-FFF2-40B4-BE49-F238E27FC236}">
                <a16:creationId xmlns:a16="http://schemas.microsoft.com/office/drawing/2014/main" id="{9E12F6F3-4042-4F72-8DF7-285A9DD991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5468" y="4857669"/>
            <a:ext cx="227296" cy="227296"/>
          </a:xfrm>
          <a:prstGeom prst="rect">
            <a:avLst/>
          </a:prstGeom>
        </p:spPr>
      </p:pic>
    </p:spTree>
    <p:extLst>
      <p:ext uri="{BB962C8B-B14F-4D97-AF65-F5344CB8AC3E}">
        <p14:creationId xmlns:p14="http://schemas.microsoft.com/office/powerpoint/2010/main" val="1510100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7163" cy="10045700"/>
          </a:xfrm>
          <a:prstGeom prst="rect">
            <a:avLst/>
          </a:prstGeom>
        </p:spPr>
      </p:pic>
      <p:sp>
        <p:nvSpPr>
          <p:cNvPr id="6" name="CuadroTexto 5"/>
          <p:cNvSpPr txBox="1"/>
          <p:nvPr/>
        </p:nvSpPr>
        <p:spPr>
          <a:xfrm>
            <a:off x="610360" y="841559"/>
            <a:ext cx="6556442" cy="652551"/>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Miércoles 16 de febrero del 2022</a:t>
            </a:r>
            <a:endParaRPr lang="es-MX" sz="1000" b="1" dirty="0">
              <a:latin typeface="Arial" panose="020B0604020202020204" pitchFamily="34" charset="0"/>
              <a:cs typeface="Arial" panose="020B0604020202020204" pitchFamily="34" charset="0"/>
            </a:endParaRPr>
          </a:p>
          <a:p>
            <a:pPr>
              <a:lnSpc>
                <a:spcPct val="150000"/>
              </a:lnSpc>
            </a:pPr>
            <a:endParaRPr lang="es-MX" sz="1400" dirty="0">
              <a:latin typeface="Arial" pitchFamily="34" charset="0"/>
              <a:cs typeface="Arial" pitchFamily="34" charset="0"/>
            </a:endParaRPr>
          </a:p>
        </p:txBody>
      </p:sp>
      <p:sp>
        <p:nvSpPr>
          <p:cNvPr id="4" name="CuadroTexto 3">
            <a:extLst>
              <a:ext uri="{FF2B5EF4-FFF2-40B4-BE49-F238E27FC236}">
                <a16:creationId xmlns:a16="http://schemas.microsoft.com/office/drawing/2014/main" id="{4D05EB44-82D2-43F2-840F-09A13C2EF606}"/>
              </a:ext>
            </a:extLst>
          </p:cNvPr>
          <p:cNvSpPr txBox="1"/>
          <p:nvPr/>
        </p:nvSpPr>
        <p:spPr>
          <a:xfrm>
            <a:off x="610360" y="1167834"/>
            <a:ext cx="6556442" cy="7964232"/>
          </a:xfrm>
          <a:prstGeom prst="rect">
            <a:avLst/>
          </a:prstGeom>
          <a:noFill/>
        </p:spPr>
        <p:txBody>
          <a:bodyPr wrap="square" rtlCol="0">
            <a:spAutoFit/>
          </a:bodyPr>
          <a:lstStyle/>
          <a:p>
            <a:pPr algn="ctr"/>
            <a:endParaRPr lang="es-MX" sz="1050" b="1" dirty="0">
              <a:latin typeface="Arial" panose="020B0604020202020204" pitchFamily="34" charset="0"/>
              <a:cs typeface="Arial" panose="020B0604020202020204" pitchFamily="34" charset="0"/>
            </a:endParaRPr>
          </a:p>
          <a:p>
            <a:pPr>
              <a:lnSpc>
                <a:spcPct val="150000"/>
              </a:lnSpc>
            </a:pPr>
            <a:r>
              <a:rPr lang="es-MX" sz="1600" dirty="0">
                <a:latin typeface="Arial" panose="020B0604020202020204" pitchFamily="34" charset="0"/>
                <a:cs typeface="Arial" panose="020B0604020202020204" pitchFamily="34" charset="0"/>
              </a:rPr>
              <a:t>La asistencia también se aplica a los niños que trabajan desde casa y se activa a las 8:45am para finalizar a las 9:00am. Posteriormente asistí al jardín a las 9:30 para comenzar el día con los alumnos a las 10:00am. El día comenzó con el pase de lista y la fecha, después una retroalimentación de lo que hemos visto durante las clases anteriores, realizamos una activación física como pausa activa con un vídeo de música y baile de los dinosaurios en la pantalla del aula. Luego comenzamos conociendo los hábitats de los dinosaurios, tales como terrestre, acuático y cielo de los que eran voladores que </a:t>
            </a:r>
            <a:r>
              <a:rPr lang="es-MX" sz="1600" dirty="0">
                <a:effectLst/>
                <a:latin typeface="Arial" panose="020B0604020202020204" pitchFamily="34" charset="0"/>
                <a:ea typeface="Calibri" panose="020F0502020204030204" pitchFamily="34" charset="0"/>
                <a:cs typeface="Arial" panose="020B0604020202020204" pitchFamily="34" charset="0"/>
              </a:rPr>
              <a:t>según Dixon, D. (2010). </a:t>
            </a:r>
            <a:r>
              <a:rPr lang="es-ES" sz="1600" dirty="0">
                <a:latin typeface="Arial" panose="020B0604020202020204" pitchFamily="34" charset="0"/>
                <a:cs typeface="Arial" panose="020B0604020202020204" pitchFamily="34" charset="0"/>
              </a:rPr>
              <a:t>Las selvas se volvieron más abundantes y surgieron las planicies. Durante este periodo, el nivel del agua del mar estaba aumentando continuamente y todos los dinosaurios se acoplaban al clima que hubiera pero no podían nadar, volar y caminar como los otros</a:t>
            </a:r>
            <a:r>
              <a:rPr lang="es-MX" sz="1600" dirty="0">
                <a:latin typeface="Arial" panose="020B0604020202020204" pitchFamily="34" charset="0"/>
                <a:cs typeface="Arial" panose="020B0604020202020204" pitchFamily="34" charset="0"/>
              </a:rPr>
              <a:t>. Luego asistieron a la clase de educación física en donde los alumnos tuvieron buen rendimiento, acataron ordenes y siguieron instrucciones identificando la lateralidad de derecha, izquierda, arriba, abajo, cerca y lejos. Y finalmente hicieron la clasificación de los dinosaurios según su hábitat y lo plasmaron en una hija de trabajo recortando, escribiendo y pegando dinosaurios en cada lugar que estaban ya sea voladores, terrestres </a:t>
            </a:r>
          </a:p>
          <a:p>
            <a:pPr>
              <a:lnSpc>
                <a:spcPct val="150000"/>
              </a:lnSpc>
            </a:pPr>
            <a:r>
              <a:rPr lang="es-MX" sz="1600" dirty="0">
                <a:latin typeface="Arial" panose="020B0604020202020204" pitchFamily="34" charset="0"/>
                <a:cs typeface="Arial" panose="020B0604020202020204" pitchFamily="34" charset="0"/>
              </a:rPr>
              <a:t>o acuáticos.</a:t>
            </a:r>
          </a:p>
        </p:txBody>
      </p:sp>
    </p:spTree>
    <p:extLst>
      <p:ext uri="{BB962C8B-B14F-4D97-AF65-F5344CB8AC3E}">
        <p14:creationId xmlns:p14="http://schemas.microsoft.com/office/powerpoint/2010/main" val="4105672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968624"/>
            <a:chOff x="-60113" y="101667"/>
            <a:chExt cx="8202188" cy="996862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711462"/>
              <a:ext cx="408569" cy="523220"/>
              <a:chOff x="325120" y="968675"/>
              <a:chExt cx="408569"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solidFill>
                <a:schemeClr val="accent4">
                  <a:lumMod val="40000"/>
                  <a:lumOff val="60000"/>
                </a:schemeClr>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51853" y="968675"/>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0004" y="8592963"/>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25086" y="8591560"/>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p:cNvSpPr txBox="1"/>
          <p:nvPr/>
        </p:nvSpPr>
        <p:spPr>
          <a:xfrm>
            <a:off x="615807" y="272079"/>
            <a:ext cx="417362" cy="369332"/>
          </a:xfrm>
          <a:prstGeom prst="rect">
            <a:avLst/>
          </a:prstGeom>
          <a:noFill/>
        </p:spPr>
        <p:txBody>
          <a:bodyPr wrap="square" rtlCol="0">
            <a:spAutoFit/>
          </a:bodyPr>
          <a:lstStyle/>
          <a:p>
            <a:pPr algn="ctr"/>
            <a:r>
              <a:rPr lang="es-MX" dirty="0"/>
              <a:t>16</a:t>
            </a:r>
          </a:p>
        </p:txBody>
      </p:sp>
      <p:sp>
        <p:nvSpPr>
          <p:cNvPr id="7" name="CuadroTexto 6"/>
          <p:cNvSpPr txBox="1"/>
          <p:nvPr/>
        </p:nvSpPr>
        <p:spPr>
          <a:xfrm>
            <a:off x="1100701" y="252684"/>
            <a:ext cx="996664" cy="369332"/>
          </a:xfrm>
          <a:prstGeom prst="rect">
            <a:avLst/>
          </a:prstGeom>
          <a:noFill/>
        </p:spPr>
        <p:txBody>
          <a:bodyPr wrap="square" rtlCol="0">
            <a:spAutoFit/>
          </a:bodyPr>
          <a:lstStyle/>
          <a:p>
            <a:pPr algn="ctr"/>
            <a:r>
              <a:rPr lang="es-MX" dirty="0"/>
              <a:t> Febrero</a:t>
            </a:r>
          </a:p>
        </p:txBody>
      </p:sp>
      <p:sp>
        <p:nvSpPr>
          <p:cNvPr id="9" name="CuadroTexto 8"/>
          <p:cNvSpPr txBox="1"/>
          <p:nvPr/>
        </p:nvSpPr>
        <p:spPr>
          <a:xfrm>
            <a:off x="2113907" y="273493"/>
            <a:ext cx="1091571" cy="369332"/>
          </a:xfrm>
          <a:prstGeom prst="rect">
            <a:avLst/>
          </a:prstGeom>
          <a:noFill/>
        </p:spPr>
        <p:txBody>
          <a:bodyPr wrap="square" rtlCol="0">
            <a:spAutoFit/>
          </a:bodyPr>
          <a:lstStyle/>
          <a:p>
            <a:r>
              <a:rPr lang="es-MX" dirty="0"/>
              <a:t>2022</a:t>
            </a:r>
          </a:p>
        </p:txBody>
      </p:sp>
      <p:pic>
        <p:nvPicPr>
          <p:cNvPr id="131" name="Gráfico 130" descr="Marca de verificación">
            <a:extLst>
              <a:ext uri="{FF2B5EF4-FFF2-40B4-BE49-F238E27FC236}">
                <a16:creationId xmlns:a16="http://schemas.microsoft.com/office/drawing/2014/main" id="{FC6D521C-D7F3-42C7-82AF-F943AE0B14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21460" y="704708"/>
            <a:ext cx="466985" cy="466985"/>
          </a:xfrm>
          <a:prstGeom prst="rect">
            <a:avLst/>
          </a:prstGeom>
        </p:spPr>
      </p:pic>
      <p:pic>
        <p:nvPicPr>
          <p:cNvPr id="154" name="Gráfico 153" descr="Marca de verificación">
            <a:extLst>
              <a:ext uri="{FF2B5EF4-FFF2-40B4-BE49-F238E27FC236}">
                <a16:creationId xmlns:a16="http://schemas.microsoft.com/office/drawing/2014/main" id="{38DFCCBD-848C-46CD-AF37-1B499A8EA3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65756" y="5911190"/>
            <a:ext cx="233048" cy="233048"/>
          </a:xfrm>
          <a:prstGeom prst="rect">
            <a:avLst/>
          </a:prstGeom>
        </p:spPr>
      </p:pic>
      <p:sp>
        <p:nvSpPr>
          <p:cNvPr id="20" name="CuadroTexto 19">
            <a:extLst>
              <a:ext uri="{FF2B5EF4-FFF2-40B4-BE49-F238E27FC236}">
                <a16:creationId xmlns:a16="http://schemas.microsoft.com/office/drawing/2014/main" id="{D370B546-EC02-4F4C-A8FA-139F9074F86A}"/>
              </a:ext>
            </a:extLst>
          </p:cNvPr>
          <p:cNvSpPr txBox="1"/>
          <p:nvPr/>
        </p:nvSpPr>
        <p:spPr>
          <a:xfrm>
            <a:off x="-31989" y="8662067"/>
            <a:ext cx="3967352" cy="738664"/>
          </a:xfrm>
          <a:prstGeom prst="rect">
            <a:avLst/>
          </a:prstGeom>
          <a:noFill/>
        </p:spPr>
        <p:txBody>
          <a:bodyPr wrap="square" rtlCol="0">
            <a:spAutoFit/>
          </a:bodyPr>
          <a:lstStyle/>
          <a:p>
            <a:r>
              <a:rPr lang="es-MX" sz="1400" dirty="0"/>
              <a:t>Pude ayudar a algunos a alumnos a tomar y usar correctamente las tijeras al recortar. Material dinámico, micrófono, dado y hojas de trabajo</a:t>
            </a:r>
          </a:p>
        </p:txBody>
      </p:sp>
      <p:sp>
        <p:nvSpPr>
          <p:cNvPr id="158" name="CuadroTexto 157">
            <a:extLst>
              <a:ext uri="{FF2B5EF4-FFF2-40B4-BE49-F238E27FC236}">
                <a16:creationId xmlns:a16="http://schemas.microsoft.com/office/drawing/2014/main" id="{7C6D1C6F-DBDF-4288-B55A-5BD3E0042F29}"/>
              </a:ext>
            </a:extLst>
          </p:cNvPr>
          <p:cNvSpPr txBox="1"/>
          <p:nvPr/>
        </p:nvSpPr>
        <p:spPr>
          <a:xfrm>
            <a:off x="4009841" y="8648939"/>
            <a:ext cx="3548667" cy="584775"/>
          </a:xfrm>
          <a:prstGeom prst="rect">
            <a:avLst/>
          </a:prstGeom>
          <a:noFill/>
        </p:spPr>
        <p:txBody>
          <a:bodyPr wrap="square" rtlCol="0">
            <a:spAutoFit/>
          </a:bodyPr>
          <a:lstStyle/>
          <a:p>
            <a:r>
              <a:rPr lang="es-MX" sz="1600" dirty="0"/>
              <a:t>El mal uso de tijeras y pegamento en barra. </a:t>
            </a:r>
          </a:p>
        </p:txBody>
      </p:sp>
      <p:pic>
        <p:nvPicPr>
          <p:cNvPr id="159" name="Gráfico 158" descr="Marca de verificación">
            <a:extLst>
              <a:ext uri="{FF2B5EF4-FFF2-40B4-BE49-F238E27FC236}">
                <a16:creationId xmlns:a16="http://schemas.microsoft.com/office/drawing/2014/main" id="{1C443647-E3B8-4C4D-8B34-C0DFC13946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3842" y="7245329"/>
            <a:ext cx="252943" cy="252943"/>
          </a:xfrm>
          <a:prstGeom prst="rect">
            <a:avLst/>
          </a:prstGeom>
        </p:spPr>
      </p:pic>
      <p:pic>
        <p:nvPicPr>
          <p:cNvPr id="160" name="Gráfico 159" descr="Marca de verificación">
            <a:extLst>
              <a:ext uri="{FF2B5EF4-FFF2-40B4-BE49-F238E27FC236}">
                <a16:creationId xmlns:a16="http://schemas.microsoft.com/office/drawing/2014/main" id="{88C2868D-0D25-4EA5-A676-931A628FBE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02757" y="7417554"/>
            <a:ext cx="252943" cy="252943"/>
          </a:xfrm>
          <a:prstGeom prst="rect">
            <a:avLst/>
          </a:prstGeom>
        </p:spPr>
      </p:pic>
      <p:pic>
        <p:nvPicPr>
          <p:cNvPr id="162" name="Gráfico 161" descr="Marca de verificación">
            <a:extLst>
              <a:ext uri="{FF2B5EF4-FFF2-40B4-BE49-F238E27FC236}">
                <a16:creationId xmlns:a16="http://schemas.microsoft.com/office/drawing/2014/main" id="{F845E429-CB9E-418B-8D61-F33E082760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70529" y="7614394"/>
            <a:ext cx="252943" cy="252943"/>
          </a:xfrm>
          <a:prstGeom prst="rect">
            <a:avLst/>
          </a:prstGeom>
        </p:spPr>
      </p:pic>
      <p:pic>
        <p:nvPicPr>
          <p:cNvPr id="163" name="Gráfico 162" descr="Marca de verificación">
            <a:extLst>
              <a:ext uri="{FF2B5EF4-FFF2-40B4-BE49-F238E27FC236}">
                <a16:creationId xmlns:a16="http://schemas.microsoft.com/office/drawing/2014/main" id="{DDAF6D6E-B308-45A3-81B8-6BF7DB4C20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4306" y="7787579"/>
            <a:ext cx="252943" cy="252943"/>
          </a:xfrm>
          <a:prstGeom prst="rect">
            <a:avLst/>
          </a:prstGeom>
        </p:spPr>
      </p:pic>
      <p:pic>
        <p:nvPicPr>
          <p:cNvPr id="164" name="Gráfico 163" descr="Marca de verificación">
            <a:extLst>
              <a:ext uri="{FF2B5EF4-FFF2-40B4-BE49-F238E27FC236}">
                <a16:creationId xmlns:a16="http://schemas.microsoft.com/office/drawing/2014/main" id="{46F3E4A8-EED9-41E2-AA65-71C971C1DC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2185" y="7993410"/>
            <a:ext cx="252943" cy="252943"/>
          </a:xfrm>
          <a:prstGeom prst="rect">
            <a:avLst/>
          </a:prstGeom>
        </p:spPr>
      </p:pic>
      <p:pic>
        <p:nvPicPr>
          <p:cNvPr id="167" name="Gráfico 166" descr="Marca de verificación">
            <a:extLst>
              <a:ext uri="{FF2B5EF4-FFF2-40B4-BE49-F238E27FC236}">
                <a16:creationId xmlns:a16="http://schemas.microsoft.com/office/drawing/2014/main" id="{2C93F789-00E4-4DAA-913B-EEACC917B4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75038" y="8178064"/>
            <a:ext cx="252943" cy="252943"/>
          </a:xfrm>
          <a:prstGeom prst="rect">
            <a:avLst/>
          </a:prstGeom>
        </p:spPr>
      </p:pic>
      <p:sp>
        <p:nvSpPr>
          <p:cNvPr id="188" name="CuadroTexto 187">
            <a:extLst>
              <a:ext uri="{FF2B5EF4-FFF2-40B4-BE49-F238E27FC236}">
                <a16:creationId xmlns:a16="http://schemas.microsoft.com/office/drawing/2014/main" id="{B831D29B-ED70-4EE9-977D-74E2AFEAE298}"/>
              </a:ext>
            </a:extLst>
          </p:cNvPr>
          <p:cNvSpPr txBox="1"/>
          <p:nvPr/>
        </p:nvSpPr>
        <p:spPr>
          <a:xfrm>
            <a:off x="3752262" y="4206592"/>
            <a:ext cx="3964787" cy="1200329"/>
          </a:xfrm>
          <a:prstGeom prst="rect">
            <a:avLst/>
          </a:prstGeom>
          <a:noFill/>
        </p:spPr>
        <p:txBody>
          <a:bodyPr wrap="square" rtlCol="0">
            <a:spAutoFit/>
          </a:bodyPr>
          <a:lstStyle/>
          <a:p>
            <a:r>
              <a:rPr lang="es-MX" sz="1200" dirty="0"/>
              <a:t>Las actividades fueron buenas en las que pude evaluar el aprendizaje de los alumnos y detecté lo que les interesa ya que usé materiales divertidos como el dado gigante e imágenes observables, además de material educativo como tijeras y pegamento que algunos aun no saben usar correctamente.</a:t>
            </a:r>
          </a:p>
        </p:txBody>
      </p:sp>
      <p:pic>
        <p:nvPicPr>
          <p:cNvPr id="191" name="Gráfico 190" descr="Marca de verificación">
            <a:extLst>
              <a:ext uri="{FF2B5EF4-FFF2-40B4-BE49-F238E27FC236}">
                <a16:creationId xmlns:a16="http://schemas.microsoft.com/office/drawing/2014/main" id="{A630E55A-BE38-4D00-93D6-02059E42C1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07626" y="2991960"/>
            <a:ext cx="474781" cy="474781"/>
          </a:xfrm>
          <a:prstGeom prst="rect">
            <a:avLst/>
          </a:prstGeom>
        </p:spPr>
      </p:pic>
      <p:pic>
        <p:nvPicPr>
          <p:cNvPr id="193" name="Gráfico 192" descr="Marca de verificación">
            <a:extLst>
              <a:ext uri="{FF2B5EF4-FFF2-40B4-BE49-F238E27FC236}">
                <a16:creationId xmlns:a16="http://schemas.microsoft.com/office/drawing/2014/main" id="{D69711B8-7DA9-4321-9EAB-046B96E29A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6339" y="4057670"/>
            <a:ext cx="227296" cy="227296"/>
          </a:xfrm>
          <a:prstGeom prst="rect">
            <a:avLst/>
          </a:prstGeom>
        </p:spPr>
      </p:pic>
      <p:pic>
        <p:nvPicPr>
          <p:cNvPr id="195" name="Gráfico 194" descr="Marca de verificación">
            <a:extLst>
              <a:ext uri="{FF2B5EF4-FFF2-40B4-BE49-F238E27FC236}">
                <a16:creationId xmlns:a16="http://schemas.microsoft.com/office/drawing/2014/main" id="{038AF57D-4451-453B-A177-9F8647B1BD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6339" y="4286982"/>
            <a:ext cx="227296" cy="227296"/>
          </a:xfrm>
          <a:prstGeom prst="rect">
            <a:avLst/>
          </a:prstGeom>
        </p:spPr>
      </p:pic>
      <p:pic>
        <p:nvPicPr>
          <p:cNvPr id="199" name="Gráfico 198" descr="Marca de verificación">
            <a:extLst>
              <a:ext uri="{FF2B5EF4-FFF2-40B4-BE49-F238E27FC236}">
                <a16:creationId xmlns:a16="http://schemas.microsoft.com/office/drawing/2014/main" id="{6733EEEB-01C8-4E43-B641-4AD4EE0B62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862" y="5021094"/>
            <a:ext cx="227296" cy="227296"/>
          </a:xfrm>
          <a:prstGeom prst="rect">
            <a:avLst/>
          </a:prstGeom>
        </p:spPr>
      </p:pic>
      <p:pic>
        <p:nvPicPr>
          <p:cNvPr id="200" name="Gráfico 199" descr="Marca de verificación">
            <a:extLst>
              <a:ext uri="{FF2B5EF4-FFF2-40B4-BE49-F238E27FC236}">
                <a16:creationId xmlns:a16="http://schemas.microsoft.com/office/drawing/2014/main" id="{8C593104-E1DA-402D-970F-9437F681B9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65756" y="6087057"/>
            <a:ext cx="233048" cy="233048"/>
          </a:xfrm>
          <a:prstGeom prst="rect">
            <a:avLst/>
          </a:prstGeom>
        </p:spPr>
      </p:pic>
      <p:pic>
        <p:nvPicPr>
          <p:cNvPr id="203" name="Gráfico 202" descr="Marca de verificación">
            <a:extLst>
              <a:ext uri="{FF2B5EF4-FFF2-40B4-BE49-F238E27FC236}">
                <a16:creationId xmlns:a16="http://schemas.microsoft.com/office/drawing/2014/main" id="{B799592F-3C14-4963-9B56-C749E20AE4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91694" y="6302923"/>
            <a:ext cx="233048" cy="233048"/>
          </a:xfrm>
          <a:prstGeom prst="rect">
            <a:avLst/>
          </a:prstGeom>
        </p:spPr>
      </p:pic>
      <p:pic>
        <p:nvPicPr>
          <p:cNvPr id="204" name="Gráfico 203" descr="Marca de verificación">
            <a:extLst>
              <a:ext uri="{FF2B5EF4-FFF2-40B4-BE49-F238E27FC236}">
                <a16:creationId xmlns:a16="http://schemas.microsoft.com/office/drawing/2014/main" id="{596925DD-BCA6-46E2-BE42-1C4C6D8957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67610" y="6480500"/>
            <a:ext cx="233048" cy="233048"/>
          </a:xfrm>
          <a:prstGeom prst="rect">
            <a:avLst/>
          </a:prstGeom>
        </p:spPr>
      </p:pic>
      <p:pic>
        <p:nvPicPr>
          <p:cNvPr id="156" name="Gráfico 155" descr="Marca de verificación">
            <a:extLst>
              <a:ext uri="{FF2B5EF4-FFF2-40B4-BE49-F238E27FC236}">
                <a16:creationId xmlns:a16="http://schemas.microsoft.com/office/drawing/2014/main" id="{2744FB6C-FB7B-4C1D-B3C2-E430B891B7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505" y="4470942"/>
            <a:ext cx="227296" cy="227296"/>
          </a:xfrm>
          <a:prstGeom prst="rect">
            <a:avLst/>
          </a:prstGeom>
        </p:spPr>
      </p:pic>
      <p:pic>
        <p:nvPicPr>
          <p:cNvPr id="157" name="Gráfico 156" descr="Marca de verificación">
            <a:extLst>
              <a:ext uri="{FF2B5EF4-FFF2-40B4-BE49-F238E27FC236}">
                <a16:creationId xmlns:a16="http://schemas.microsoft.com/office/drawing/2014/main" id="{060CBD39-FC77-4A9C-86D9-C8E4151D10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3488" y="4673185"/>
            <a:ext cx="227296" cy="227296"/>
          </a:xfrm>
          <a:prstGeom prst="rect">
            <a:avLst/>
          </a:prstGeom>
        </p:spPr>
      </p:pic>
      <p:pic>
        <p:nvPicPr>
          <p:cNvPr id="197" name="Gráfico 196" descr="Marca de verificación">
            <a:extLst>
              <a:ext uri="{FF2B5EF4-FFF2-40B4-BE49-F238E27FC236}">
                <a16:creationId xmlns:a16="http://schemas.microsoft.com/office/drawing/2014/main" id="{C30D8659-4D93-4C00-B7F8-E02E00AB80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4174" y="2350976"/>
            <a:ext cx="466985" cy="466985"/>
          </a:xfrm>
          <a:prstGeom prst="rect">
            <a:avLst/>
          </a:prstGeom>
        </p:spPr>
      </p:pic>
      <p:pic>
        <p:nvPicPr>
          <p:cNvPr id="205" name="Gráfico 204" descr="Marca de verificación">
            <a:extLst>
              <a:ext uri="{FF2B5EF4-FFF2-40B4-BE49-F238E27FC236}">
                <a16:creationId xmlns:a16="http://schemas.microsoft.com/office/drawing/2014/main" id="{1A70083B-5871-4891-AD59-4430E4394A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02968" y="2288481"/>
            <a:ext cx="466985" cy="466985"/>
          </a:xfrm>
          <a:prstGeom prst="rect">
            <a:avLst/>
          </a:prstGeom>
        </p:spPr>
      </p:pic>
      <p:pic>
        <p:nvPicPr>
          <p:cNvPr id="189" name="Gráfico 188" descr="Marca de verificación">
            <a:extLst>
              <a:ext uri="{FF2B5EF4-FFF2-40B4-BE49-F238E27FC236}">
                <a16:creationId xmlns:a16="http://schemas.microsoft.com/office/drawing/2014/main" id="{F1950F5C-6061-43D3-8AA3-51340D21A6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72154" y="2370623"/>
            <a:ext cx="466985" cy="466985"/>
          </a:xfrm>
          <a:prstGeom prst="rect">
            <a:avLst/>
          </a:prstGeom>
        </p:spPr>
      </p:pic>
      <p:pic>
        <p:nvPicPr>
          <p:cNvPr id="206" name="Gráfico 205" descr="Marca de verificación">
            <a:extLst>
              <a:ext uri="{FF2B5EF4-FFF2-40B4-BE49-F238E27FC236}">
                <a16:creationId xmlns:a16="http://schemas.microsoft.com/office/drawing/2014/main" id="{E0588E9C-800B-4719-8D39-82EBAE6D593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3488" y="4882735"/>
            <a:ext cx="227296" cy="227296"/>
          </a:xfrm>
          <a:prstGeom prst="rect">
            <a:avLst/>
          </a:prstGeom>
        </p:spPr>
      </p:pic>
    </p:spTree>
    <p:extLst>
      <p:ext uri="{BB962C8B-B14F-4D97-AF65-F5344CB8AC3E}">
        <p14:creationId xmlns:p14="http://schemas.microsoft.com/office/powerpoint/2010/main" val="34981502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3936</TotalTime>
  <Words>2390</Words>
  <Application>Microsoft Office PowerPoint</Application>
  <PresentationFormat>Personalizado</PresentationFormat>
  <Paragraphs>278</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Calibri</vt:lpstr>
      <vt:lpstr>Calibri Light</vt:lpstr>
      <vt:lpstr>Comic Sans MS</vt:lpstr>
      <vt:lpstr>Wingdings</vt:lpstr>
      <vt:lpstr>Tema de Office</vt:lpstr>
      <vt:lpstr>Escuela Normal de Educación Preescolar CICLO ESCOLAR 2021 – 2022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CORINA BELTRAN GARCIA</dc:creator>
  <cp:lastModifiedBy>CORINA BELTRAN GARCIA</cp:lastModifiedBy>
  <cp:revision>200</cp:revision>
  <dcterms:created xsi:type="dcterms:W3CDTF">2020-11-09T23:20:30Z</dcterms:created>
  <dcterms:modified xsi:type="dcterms:W3CDTF">2022-02-18T04:46:10Z</dcterms:modified>
</cp:coreProperties>
</file>