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2/25/2022</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‹Nº›</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601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2/25/2022</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‹Nº›</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6143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2/25/2022</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‹Nº›</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4804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2/25/2022</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‹Nº›</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586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2/25/2022</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‹Nº›</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8603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2/25/2022</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‹Nº›</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2793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2/25/2022</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‹Nº›</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4599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2/25/2022</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‹Nº›</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1840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2/25/2022</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‹Nº›</a:t>
            </a:fld>
            <a:endParaRPr lang="en-US" dirty="0"/>
          </a:p>
        </p:txBody>
      </p:sp>
    </p:spTree>
    <p:extLst>
      <p:ext uri="{BB962C8B-B14F-4D97-AF65-F5344CB8AC3E}">
        <p14:creationId xmlns:p14="http://schemas.microsoft.com/office/powerpoint/2010/main" val="2838330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2/25/2022</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‹Nº›</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863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2/25/2022</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‹Nº›</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698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2/25/2022</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‹Nº›</a:t>
            </a:fld>
            <a:endParaRPr lang="en-US" dirty="0"/>
          </a:p>
        </p:txBody>
      </p:sp>
    </p:spTree>
    <p:extLst>
      <p:ext uri="{BB962C8B-B14F-4D97-AF65-F5344CB8AC3E}">
        <p14:creationId xmlns:p14="http://schemas.microsoft.com/office/powerpoint/2010/main" val="710439161"/>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950C9EF-BF67-4150-8631-7A9DCACCA118}"/>
              </a:ext>
            </a:extLst>
          </p:cNvPr>
          <p:cNvSpPr>
            <a:spLocks noGrp="1"/>
          </p:cNvSpPr>
          <p:nvPr>
            <p:ph type="ctrTitle"/>
          </p:nvPr>
        </p:nvSpPr>
        <p:spPr>
          <a:xfrm>
            <a:off x="565150" y="768334"/>
            <a:ext cx="7768551" cy="2866405"/>
          </a:xfrm>
        </p:spPr>
        <p:txBody>
          <a:bodyPr>
            <a:normAutofit fontScale="90000"/>
          </a:bodyPr>
          <a:lstStyle/>
          <a:p>
            <a:pPr algn="ctr"/>
            <a:r>
              <a:rPr lang="es-MX" sz="3600" dirty="0">
                <a:effectLst/>
                <a:latin typeface="Modern Love Caps" panose="04070805081001020A01" pitchFamily="82" charset="0"/>
                <a:ea typeface="Calibri" panose="020F0502020204030204" pitchFamily="34" charset="0"/>
                <a:cs typeface="Times New Roman" panose="02020603050405020304" pitchFamily="18" charset="0"/>
              </a:rPr>
              <a:t>AUTOEVALUACIÓN Y COEVALUACIÓN DE MATRIZ </a:t>
            </a:r>
            <a:br>
              <a:rPr lang="es-MX" sz="6700" dirty="0">
                <a:effectLst/>
                <a:latin typeface="Calibri" panose="020F0502020204030204" pitchFamily="34" charset="0"/>
                <a:ea typeface="Calibri" panose="020F0502020204030204" pitchFamily="34" charset="0"/>
                <a:cs typeface="Times New Roman" panose="02020603050405020304" pitchFamily="18" charset="0"/>
              </a:rPr>
            </a:br>
            <a:r>
              <a:rPr lang="es-MX" sz="3200" dirty="0">
                <a:latin typeface="Modern Love Caps" panose="04070805081001020A01" pitchFamily="82" charset="0"/>
                <a:ea typeface="Calibri" panose="020F0502020204030204" pitchFamily="34" charset="0"/>
                <a:cs typeface="Times New Roman" panose="02020603050405020304" pitchFamily="18" charset="0"/>
              </a:rPr>
              <a:t>Forma, espacio y medida </a:t>
            </a:r>
            <a:br>
              <a:rPr lang="es-MX" sz="3200" dirty="0">
                <a:latin typeface="Modern Love Caps" panose="04070805081001020A01" pitchFamily="82" charset="0"/>
                <a:ea typeface="Calibri" panose="020F0502020204030204" pitchFamily="34" charset="0"/>
                <a:cs typeface="Times New Roman" panose="02020603050405020304" pitchFamily="18" charset="0"/>
              </a:rPr>
            </a:br>
            <a:r>
              <a:rPr lang="es-MX" sz="3100" dirty="0">
                <a:latin typeface="Modern Love Caps" panose="04070805081001020A01" pitchFamily="82" charset="0"/>
                <a:ea typeface="Calibri" panose="020F0502020204030204" pitchFamily="34" charset="0"/>
                <a:cs typeface="Times New Roman" panose="02020603050405020304" pitchFamily="18" charset="0"/>
              </a:rPr>
              <a:t>Unidad i: EL PENSAMIENTO GEOMÉTRICO, SU ENSEÑANZA Y APRENDIZAJE EN EL PLAN Y PROGRAMA DE ESTUDIO DE EDUCACIÓN PREESCOLAR</a:t>
            </a:r>
            <a:br>
              <a:rPr lang="es-MX" dirty="0"/>
            </a:br>
            <a:endParaRPr lang="es-MX" sz="6700" dirty="0"/>
          </a:p>
        </p:txBody>
      </p:sp>
      <p:sp>
        <p:nvSpPr>
          <p:cNvPr id="3" name="Subtítulo 2">
            <a:extLst>
              <a:ext uri="{FF2B5EF4-FFF2-40B4-BE49-F238E27FC236}">
                <a16:creationId xmlns:a16="http://schemas.microsoft.com/office/drawing/2014/main" id="{ED8F37EC-6869-41A3-A9AF-03E53A8996F2}"/>
              </a:ext>
            </a:extLst>
          </p:cNvPr>
          <p:cNvSpPr>
            <a:spLocks noGrp="1"/>
          </p:cNvSpPr>
          <p:nvPr>
            <p:ph type="subTitle" idx="1"/>
          </p:nvPr>
        </p:nvSpPr>
        <p:spPr>
          <a:xfrm>
            <a:off x="565150" y="5082732"/>
            <a:ext cx="7768551" cy="1032982"/>
          </a:xfrm>
        </p:spPr>
        <p:txBody>
          <a:bodyPr>
            <a:normAutofit fontScale="25000" lnSpcReduction="20000"/>
          </a:bodyPr>
          <a:lstStyle/>
          <a:p>
            <a:pPr algn="ctr">
              <a:lnSpc>
                <a:spcPct val="107000"/>
              </a:lnSpc>
              <a:spcAft>
                <a:spcPts val="800"/>
              </a:spcAft>
            </a:pPr>
            <a:r>
              <a:rPr lang="es-MX" sz="8000" dirty="0">
                <a:effectLst/>
                <a:latin typeface="Modern Love Caps" panose="04070805081001020A01" pitchFamily="82" charset="0"/>
                <a:ea typeface="Calibri" panose="020F0502020204030204" pitchFamily="34" charset="0"/>
                <a:cs typeface="Times New Roman" panose="02020603050405020304" pitchFamily="18" charset="0"/>
              </a:rPr>
              <a:t>Docente: José Luis perales torres</a:t>
            </a:r>
            <a:endParaRPr lang="es-MX" sz="8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8000" dirty="0">
                <a:effectLst/>
                <a:latin typeface="Modern Love Caps" panose="04070805081001020A01" pitchFamily="82" charset="0"/>
                <a:ea typeface="Calibri" panose="020F0502020204030204" pitchFamily="34" charset="0"/>
                <a:cs typeface="Times New Roman" panose="02020603050405020304" pitchFamily="18" charset="0"/>
              </a:rPr>
              <a:t>Alumna: Gabriela Ximena Rosas López</a:t>
            </a:r>
            <a:endParaRPr lang="es-MX" sz="8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8000" dirty="0">
                <a:effectLst/>
                <a:latin typeface="Modern Love Caps" panose="04070805081001020A01" pitchFamily="82" charset="0"/>
                <a:ea typeface="Calibri" panose="020F0502020204030204" pitchFamily="34" charset="0"/>
                <a:cs typeface="Times New Roman" panose="02020603050405020304" pitchFamily="18" charset="0"/>
              </a:rPr>
              <a:t>NO. DE LISTA: 18</a:t>
            </a:r>
            <a:endParaRPr lang="es-MX" sz="8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8000" dirty="0">
                <a:effectLst/>
                <a:latin typeface="Modern Love Caps" panose="04070805081001020A01" pitchFamily="82" charset="0"/>
                <a:ea typeface="Calibri" panose="020F0502020204030204" pitchFamily="34" charset="0"/>
                <a:cs typeface="Times New Roman" panose="02020603050405020304" pitchFamily="18" charset="0"/>
              </a:rPr>
              <a:t>grado y sección: 1C</a:t>
            </a:r>
            <a:endParaRPr lang="es-MX" sz="8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8000" dirty="0">
                <a:effectLst/>
                <a:latin typeface="Modern Love Caps" panose="04070805081001020A01" pitchFamily="82" charset="0"/>
                <a:ea typeface="Calibri" panose="020F0502020204030204" pitchFamily="34" charset="0"/>
                <a:cs typeface="Times New Roman" panose="02020603050405020304" pitchFamily="18" charset="0"/>
              </a:rPr>
              <a:t>Saltillo Coahuila, 25 de febrero de 2022</a:t>
            </a:r>
            <a:endParaRPr lang="es-MX" sz="80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pic>
        <p:nvPicPr>
          <p:cNvPr id="19" name="Imagen 18" descr="Un conjunto de letras negras en un fondo negro&#10;&#10;Descripción generada automáticamente con confianza media">
            <a:extLst>
              <a:ext uri="{FF2B5EF4-FFF2-40B4-BE49-F238E27FC236}">
                <a16:creationId xmlns:a16="http://schemas.microsoft.com/office/drawing/2014/main" id="{3C482960-C12C-466C-964E-C3B2FD949631}"/>
              </a:ext>
            </a:extLst>
          </p:cNvPr>
          <p:cNvPicPr>
            <a:picLocks noChangeAspect="1"/>
          </p:cNvPicPr>
          <p:nvPr/>
        </p:nvPicPr>
        <p:blipFill rotWithShape="1">
          <a:blip r:embed="rId2">
            <a:extLst>
              <a:ext uri="{28A0092B-C50C-407E-A947-70E740481C1C}">
                <a14:useLocalDpi xmlns:a14="http://schemas.microsoft.com/office/drawing/2010/main" val="0"/>
              </a:ext>
            </a:extLst>
          </a:blip>
          <a:srcRect l="8141" r="5399" b="-1"/>
          <a:stretch/>
        </p:blipFill>
        <p:spPr bwMode="auto">
          <a:xfrm>
            <a:off x="8910794" y="679901"/>
            <a:ext cx="2624328" cy="2624328"/>
          </a:xfrm>
          <a:custGeom>
            <a:avLst/>
            <a:gdLst/>
            <a:ahLst/>
            <a:cxnLst/>
            <a:rect l="l" t="t" r="r" b="b"/>
            <a:pathLst>
              <a:path w="3059915" h="3059914">
                <a:moveTo>
                  <a:pt x="1529957" y="0"/>
                </a:moveTo>
                <a:cubicBezTo>
                  <a:pt x="2374929" y="0"/>
                  <a:pt x="3059915" y="684985"/>
                  <a:pt x="3059915" y="1529957"/>
                </a:cubicBezTo>
                <a:cubicBezTo>
                  <a:pt x="3059915" y="2374929"/>
                  <a:pt x="2374929" y="3059914"/>
                  <a:pt x="1529957" y="3059914"/>
                </a:cubicBezTo>
                <a:cubicBezTo>
                  <a:pt x="684985" y="3059914"/>
                  <a:pt x="0" y="2374929"/>
                  <a:pt x="0" y="1529957"/>
                </a:cubicBezTo>
                <a:cubicBezTo>
                  <a:pt x="0" y="684985"/>
                  <a:pt x="684985" y="0"/>
                  <a:pt x="1529957" y="0"/>
                </a:cubicBezTo>
                <a:close/>
              </a:path>
            </a:pathLst>
          </a:custGeom>
          <a:noFill/>
          <a:extLst>
            <a:ext uri="{53640926-AAD7-44D8-BBD7-CCE9431645EC}">
              <a14:shadowObscured xmlns:a14="http://schemas.microsoft.com/office/drawing/2010/main"/>
            </a:ext>
          </a:extLst>
        </p:spPr>
      </p:pic>
      <p:cxnSp>
        <p:nvCxnSpPr>
          <p:cNvPr id="43" name="Straight Connector 42">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150" y="6087110"/>
            <a:ext cx="776855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4" name="Picture 3" descr="Vista superior de hexágonos 3D">
            <a:extLst>
              <a:ext uri="{FF2B5EF4-FFF2-40B4-BE49-F238E27FC236}">
                <a16:creationId xmlns:a16="http://schemas.microsoft.com/office/drawing/2014/main" id="{1F88E4E0-F0E5-4905-9C06-1A1FDD7E2290}"/>
              </a:ext>
            </a:extLst>
          </p:cNvPr>
          <p:cNvPicPr>
            <a:picLocks noChangeAspect="1"/>
          </p:cNvPicPr>
          <p:nvPr/>
        </p:nvPicPr>
        <p:blipFill rotWithShape="1">
          <a:blip r:embed="rId3"/>
          <a:srcRect l="14704" r="19225" b="2"/>
          <a:stretch/>
        </p:blipFill>
        <p:spPr>
          <a:xfrm>
            <a:off x="8910794" y="3556620"/>
            <a:ext cx="2624328" cy="2621479"/>
          </a:xfrm>
          <a:custGeom>
            <a:avLst/>
            <a:gdLst/>
            <a:ahLst/>
            <a:cxnLst/>
            <a:rect l="l" t="t" r="r" b="b"/>
            <a:pathLst>
              <a:path w="3059915" h="3059914">
                <a:moveTo>
                  <a:pt x="1529957" y="0"/>
                </a:moveTo>
                <a:cubicBezTo>
                  <a:pt x="2374929" y="0"/>
                  <a:pt x="3059915" y="684985"/>
                  <a:pt x="3059915" y="1529957"/>
                </a:cubicBezTo>
                <a:cubicBezTo>
                  <a:pt x="3059915" y="2374929"/>
                  <a:pt x="2374929" y="3059914"/>
                  <a:pt x="1529957" y="3059914"/>
                </a:cubicBezTo>
                <a:cubicBezTo>
                  <a:pt x="684985" y="3059914"/>
                  <a:pt x="0" y="2374929"/>
                  <a:pt x="0" y="1529957"/>
                </a:cubicBezTo>
                <a:cubicBezTo>
                  <a:pt x="0" y="684985"/>
                  <a:pt x="684985" y="0"/>
                  <a:pt x="1529957" y="0"/>
                </a:cubicBezTo>
                <a:close/>
              </a:path>
            </a:pathLst>
          </a:custGeom>
        </p:spPr>
      </p:pic>
    </p:spTree>
    <p:extLst>
      <p:ext uri="{BB962C8B-B14F-4D97-AF65-F5344CB8AC3E}">
        <p14:creationId xmlns:p14="http://schemas.microsoft.com/office/powerpoint/2010/main" val="127133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A98ED57-29B9-441C-A1A2-4260671FFD54}"/>
              </a:ext>
            </a:extLst>
          </p:cNvPr>
          <p:cNvSpPr>
            <a:spLocks noGrp="1"/>
          </p:cNvSpPr>
          <p:nvPr>
            <p:ph idx="1"/>
          </p:nvPr>
        </p:nvSpPr>
        <p:spPr>
          <a:xfrm>
            <a:off x="172277" y="212032"/>
            <a:ext cx="11807687" cy="6493566"/>
          </a:xfrm>
        </p:spPr>
        <p:txBody>
          <a:bodyPr>
            <a:normAutofit fontScale="62500" lnSpcReduction="20000"/>
          </a:bodyPr>
          <a:lstStyle/>
          <a:p>
            <a:pPr>
              <a:lnSpc>
                <a:spcPct val="107000"/>
              </a:lnSpc>
              <a:spcAft>
                <a:spcPts val="800"/>
              </a:spcAft>
            </a:pPr>
            <a:r>
              <a:rPr lang="es-MX" dirty="0">
                <a:effectLst/>
                <a:latin typeface="Times New Roman" panose="02020603050405020304" pitchFamily="18" charset="0"/>
                <a:ea typeface="Calibri" panose="020F0502020204030204" pitchFamily="34" charset="0"/>
                <a:cs typeface="Times New Roman" panose="02020603050405020304" pitchFamily="18" charset="0"/>
              </a:rPr>
              <a:t>Coevaluación equipo 1:</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s-MX" dirty="0">
                <a:effectLst/>
                <a:latin typeface="Times New Roman" panose="02020603050405020304" pitchFamily="18" charset="0"/>
                <a:ea typeface="Calibri" panose="020F0502020204030204" pitchFamily="34" charset="0"/>
                <a:cs typeface="Times New Roman" panose="02020603050405020304" pitchFamily="18" charset="0"/>
              </a:rPr>
              <a:t>El equipo uno a mi parecer hizo una buena presentación en cuanto al tema y en cuanto a los conocimientos respecto al tema. Me parece que pudo haber mas apoyo a las compañeras porque a pesar de que tenían buen conocimiento sobre el tema, la participación fue muy poca a mi parecer. Me gustaría recalcar que la compañera Patricia Carolina tuvo una excelente participación, iba muy bien preparada, supo contestar todos los cuestionamientos que el profesor realizaba y a mi punto de vista fue la que mejor preparada iba acerca de lo que iba a hablar ella y sus demás compañeras. El resto del equipo me pareció que pudo haber participado más e inclusive haber ayudado un poco más a la compañera patricia. Fuera de su poca participación lo hicieron muy bien. </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s-MX" dirty="0">
                <a:effectLst/>
                <a:latin typeface="Times New Roman" panose="02020603050405020304" pitchFamily="18" charset="0"/>
                <a:ea typeface="Calibri" panose="020F0502020204030204" pitchFamily="34" charset="0"/>
                <a:cs typeface="Times New Roman" panose="02020603050405020304" pitchFamily="18" charset="0"/>
              </a:rPr>
              <a:t>Calificación: 10</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effectLst/>
                <a:latin typeface="Times New Roman" panose="02020603050405020304" pitchFamily="18" charset="0"/>
                <a:ea typeface="Calibri" panose="020F0502020204030204" pitchFamily="34" charset="0"/>
                <a:cs typeface="Times New Roman" panose="02020603050405020304" pitchFamily="18" charset="0"/>
              </a:rPr>
              <a:t>Equipo 3:</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s-MX" dirty="0">
                <a:effectLst/>
                <a:latin typeface="Times New Roman" panose="02020603050405020304" pitchFamily="18" charset="0"/>
                <a:ea typeface="Calibri" panose="020F0502020204030204" pitchFamily="34" charset="0"/>
                <a:cs typeface="Times New Roman" panose="02020603050405020304" pitchFamily="18" charset="0"/>
              </a:rPr>
              <a:t>Este equipo lo hizo bien, aunque no expusieron todas las compañeras, el resto del equipo trató de llenar esos espacios que quedaban en blanco. Me hubiera gustado ver más agilidad en cuanto al tema; no quiero decir que no conocían acerca del tema sino que pudieron haber investigado un poco más para que no quedaran ambigüedades y se notara que sabían a la perfección de lo que estaban hablando, sucede lo mismo con las partes que eran de otras compañeras, falto estudiar de lo que todas iban a hablar para llenar sin duda los espacios que quedaban. En cuanto a su presentación fue muy buena y en lo personal me pareció excelente. </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s-MX" dirty="0">
                <a:effectLst/>
                <a:latin typeface="Times New Roman" panose="02020603050405020304" pitchFamily="18" charset="0"/>
                <a:ea typeface="Calibri" panose="020F0502020204030204" pitchFamily="34" charset="0"/>
                <a:cs typeface="Times New Roman" panose="02020603050405020304" pitchFamily="18" charset="0"/>
              </a:rPr>
              <a:t>Calificación: 9</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effectLst/>
                <a:latin typeface="Times New Roman" panose="02020603050405020304" pitchFamily="18" charset="0"/>
                <a:ea typeface="Calibri" panose="020F0502020204030204" pitchFamily="34" charset="0"/>
                <a:cs typeface="Times New Roman" panose="02020603050405020304" pitchFamily="18" charset="0"/>
              </a:rPr>
              <a:t>Autoevaluación:</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s-MX" dirty="0">
                <a:effectLst/>
                <a:latin typeface="Times New Roman" panose="02020603050405020304" pitchFamily="18" charset="0"/>
                <a:ea typeface="Calibri" panose="020F0502020204030204" pitchFamily="34" charset="0"/>
                <a:cs typeface="Times New Roman" panose="02020603050405020304" pitchFamily="18" charset="0"/>
              </a:rPr>
              <a:t>Personalmente creo que hice un buen trabajo, investigué y leí el libro de aprendizajes clave para poder presentar una buena exposición y una información completa así como acertada de los aprendizajes que se me habían designado. Como equipo creo que hicimos un buen trabajo, todas conocíamos de lo que las demás iban a hablar, considero que tal vez falto un poco de fluidez a la hora de presentar. Batallamos un poco en lo que fue el momento de contestar preguntas hechas al profesor, pero tuvimos buena disposición, manejo del tema y fuera de eso creo que lo hicimos bien.</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s-MX" dirty="0">
                <a:effectLst/>
                <a:latin typeface="Times New Roman" panose="02020603050405020304" pitchFamily="18" charset="0"/>
                <a:ea typeface="Calibri" panose="020F0502020204030204" pitchFamily="34" charset="0"/>
                <a:cs typeface="Times New Roman" panose="02020603050405020304" pitchFamily="18" charset="0"/>
              </a:rPr>
              <a:t>Calificación: 10</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217371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Interfaz de usuario gráfica, Aplicación, Tabla&#10;&#10;Descripción generada automáticamente">
            <a:extLst>
              <a:ext uri="{FF2B5EF4-FFF2-40B4-BE49-F238E27FC236}">
                <a16:creationId xmlns:a16="http://schemas.microsoft.com/office/drawing/2014/main" id="{4FBD29C1-F3E7-4730-9042-9B0CC486DD38}"/>
              </a:ext>
            </a:extLst>
          </p:cNvPr>
          <p:cNvPicPr>
            <a:picLocks noChangeAspect="1"/>
          </p:cNvPicPr>
          <p:nvPr/>
        </p:nvPicPr>
        <p:blipFill rotWithShape="1">
          <a:blip r:embed="rId2"/>
          <a:srcRect l="17142" t="20829" r="18703" b="7929"/>
          <a:stretch/>
        </p:blipFill>
        <p:spPr bwMode="auto">
          <a:xfrm>
            <a:off x="1539964" y="584248"/>
            <a:ext cx="9112072" cy="568950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09730363"/>
      </p:ext>
    </p:extLst>
  </p:cSld>
  <p:clrMapOvr>
    <a:masterClrMapping/>
  </p:clrMapOvr>
</p:sld>
</file>

<file path=ppt/theme/theme1.xml><?xml version="1.0" encoding="utf-8"?>
<a:theme xmlns:a="http://schemas.openxmlformats.org/drawingml/2006/main" name="PunchcardVTI">
  <a:themeElements>
    <a:clrScheme name="AnalogousFromDarkSeedLeftStep">
      <a:dk1>
        <a:srgbClr val="000000"/>
      </a:dk1>
      <a:lt1>
        <a:srgbClr val="FFFFFF"/>
      </a:lt1>
      <a:dk2>
        <a:srgbClr val="242541"/>
      </a:dk2>
      <a:lt2>
        <a:srgbClr val="E3E8E2"/>
      </a:lt2>
      <a:accent1>
        <a:srgbClr val="AC4DC3"/>
      </a:accent1>
      <a:accent2>
        <a:srgbClr val="693BB1"/>
      </a:accent2>
      <a:accent3>
        <a:srgbClr val="4D50C3"/>
      </a:accent3>
      <a:accent4>
        <a:srgbClr val="3B70B1"/>
      </a:accent4>
      <a:accent5>
        <a:srgbClr val="4BAFBF"/>
      </a:accent5>
      <a:accent6>
        <a:srgbClr val="3BB190"/>
      </a:accent6>
      <a:hlink>
        <a:srgbClr val="3A8BAF"/>
      </a:hlink>
      <a:folHlink>
        <a:srgbClr val="7F7F7F"/>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docProps/app.xml><?xml version="1.0" encoding="utf-8"?>
<Properties xmlns="http://schemas.openxmlformats.org/officeDocument/2006/extended-properties" xmlns:vt="http://schemas.openxmlformats.org/officeDocument/2006/docPropsVTypes">
  <TotalTime>9</TotalTime>
  <Words>450</Words>
  <Application>Microsoft Office PowerPoint</Application>
  <PresentationFormat>Panorámica</PresentationFormat>
  <Paragraphs>15</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Modern Love Caps</vt:lpstr>
      <vt:lpstr>Neue Haas Grotesk Text Pro</vt:lpstr>
      <vt:lpstr>Times New Roman</vt:lpstr>
      <vt:lpstr>PunchcardVTI</vt:lpstr>
      <vt:lpstr>AUTOEVALUACIÓN Y COEVALUACIÓN DE MATRIZ  Forma, espacio y medida  Unidad i: EL PENSAMIENTO GEOMÉTRICO, SU ENSEÑANZA Y APRENDIZAJE EN EL PLAN Y PROGRAMA DE ESTUDIO DE EDUCACIÓN PREESCOLAR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AUTOEVALUACIÓN Y COEVALUACIÓN Forma, espacio y medida  Unidad i: EL PENSAMIENTO GEOMÉTRICO, SU ENSEÑANZA Y APRENDIZAJE EN EL PLAN Y PROGRAMA DE ESTUDIO DE EDUCACIÓN PREESCOLAR </dc:title>
  <dc:creator>Arturo Rosas</dc:creator>
  <cp:lastModifiedBy>Arturo Rosas</cp:lastModifiedBy>
  <cp:revision>3</cp:revision>
  <dcterms:created xsi:type="dcterms:W3CDTF">2022-02-25T20:26:25Z</dcterms:created>
  <dcterms:modified xsi:type="dcterms:W3CDTF">2022-02-25T20:37:42Z</dcterms:modified>
</cp:coreProperties>
</file>