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44D04-C0F1-448F-BEB1-9B026ABFC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FDF0C-0297-4389-A8FD-ED03A2E1E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814FB2-E39A-417B-8312-30C4589A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0EF3F5-52AC-4674-8E3B-C6ACB37A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07182-F15C-43FE-B94A-EAFC94C7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96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73313-F896-4A24-B812-C0144EDF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C9118F-04BE-4448-BCBF-14F19FA54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23FE94-3432-40FA-9A04-BAAD8F3D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D59B35-BC83-44A5-BBDC-8C3C379A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BD6321-AA3E-4EFF-8FCE-830EC67A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33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6F59A3-36D1-4752-9F18-02F6A7679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A79F80-B529-4427-BB01-659590004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A6667D-9AB1-4128-BBD6-52F3E816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E4715-AAD0-4B14-8160-DE2541D2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E81D7D-A9DB-4D50-8B0A-6154E915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37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6BE5E-F499-4FEF-87A6-006BE9FD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B1E56-4A56-4A26-8EDD-36C7DB07E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B87FDB-EA1B-4344-9D57-1A02EC50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4D24E-09A6-4254-B07F-2596D8ED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A2D32F-2509-4D1D-982F-DC1EB567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41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95F2F-9C09-4995-AD64-354B1973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FA9149-8F70-4A0F-894E-926B788E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971B47-A3A2-4E8C-9E61-B17F6139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A45D08-28CF-4D54-83C6-142C1C29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0DC54-87CE-471A-9D3A-3DB90CA5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07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84D53-058C-4369-96BE-31329FF3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35C20A-91C1-4BB6-B498-F4C22621C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0ADA95-5C76-4B6B-876A-FB5E8E32C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D6767-A682-4CF6-BB85-129FFE52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F63C2C-4057-42EE-B919-59C9AE68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5BDE3C-709F-4729-B0E2-2FFAD89F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33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D5090-DFF0-4183-9D38-1420ADB0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A98D9A-732F-4BA9-B158-19FD11C5C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772741-B215-4614-836C-C75FA73E0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7011A8-2603-4703-819E-0E2D176C8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A9ADC9-16C0-40FE-A2F6-F3A91E34A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5DF3EA-93ED-4413-AFF7-AB65F7E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AEF101-DBC0-44CF-ADE6-1E622BD0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8707AE-01A6-4328-ADE3-331E653E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58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118F6-A146-438B-B4C8-5A578F87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599C17-E2F9-4008-BF43-40064949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EA6FF0-2AE5-4E8C-AC58-E435298E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6464A4-9BEC-4387-AA1C-B65409E3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98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D4DD20-9E98-448B-97A8-26C19E46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8FA6F8-96AC-4454-8EDA-F16DF105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545618-1859-4CFC-8B21-A8291FB2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774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02045-E4DA-49D7-B293-B4E3E423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16E74F-CE4F-4FA7-80FE-418E29A2E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12CC41-6459-4546-8FF3-BF7CC1226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7E23A6-60B0-4D9C-BE04-CD256971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326A15-E69D-4728-90ED-C8400F57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2CAAA-52DE-48CF-BB46-3C54DF6B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08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BF9B0-D023-41D2-8721-DF73A73D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231FF0-015F-452C-9115-90ED12318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F179F5-F64A-41EB-9522-443C54520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2DA204-9590-4285-80F1-FD8ECD2F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65659B-20F5-4621-9BC4-95369994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3B3692-8143-49AC-B939-4722EEE2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30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659560-B08F-468D-BC5F-CCD11CC1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57239-F191-47E3-998B-354B2B470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00E8A1-09C7-4C5A-9D73-FD63BB9C1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9930-369F-469E-8F8F-EA401624145B}" type="datetimeFigureOut">
              <a:rPr lang="es-MX" smtClean="0"/>
              <a:t>23/02/2022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5BB40-BA91-4B4F-AB36-6A3678872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C01B5-5EAB-4F59-B3D3-F72FEE70A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976C1-6413-4245-8DCA-C582B99779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70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AB0C7-7C9D-4E0E-A4C0-018B5F544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8E1DE-EE06-4813-BB47-545562DB7B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0D8AF2-AF93-4A6F-8C0B-03A60A32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7" y="0"/>
            <a:ext cx="1187532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A9444CD-DE64-4AB4-9EF7-3A2B59B880FE}"/>
              </a:ext>
            </a:extLst>
          </p:cNvPr>
          <p:cNvSpPr txBox="1"/>
          <p:nvPr/>
        </p:nvSpPr>
        <p:spPr>
          <a:xfrm>
            <a:off x="2175163" y="1305341"/>
            <a:ext cx="78416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Escuela Normal de Educación Preescolar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Licenciatura en Educación Preescolar</a:t>
            </a:r>
          </a:p>
          <a:p>
            <a:pPr algn="ctr"/>
            <a:r>
              <a:rPr lang="es-MX" dirty="0"/>
              <a:t>2do Semestre “1B”</a:t>
            </a:r>
          </a:p>
          <a:p>
            <a:pPr algn="ctr"/>
            <a:r>
              <a:rPr lang="es-MX" dirty="0"/>
              <a:t>Ciclo Escolar 2021-2022</a:t>
            </a:r>
          </a:p>
          <a:p>
            <a:pPr algn="ctr"/>
            <a:r>
              <a:rPr lang="es-MX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Forma, Espacio y Medida</a:t>
            </a:r>
          </a:p>
          <a:p>
            <a:pPr algn="ctr"/>
            <a:r>
              <a:rPr lang="es-MX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“MATRIZ ANALITICA”</a:t>
            </a:r>
          </a:p>
          <a:p>
            <a:pPr algn="ctr"/>
            <a:r>
              <a:rPr lang="es-MX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Maestro: José Luis Perales Torres</a:t>
            </a:r>
          </a:p>
          <a:p>
            <a:pPr algn="ctr"/>
            <a:r>
              <a:rPr lang="es-MX" b="1" i="1" dirty="0">
                <a:solidFill>
                  <a:srgbClr val="92D050"/>
                </a:solidFill>
              </a:rPr>
              <a:t>Alumnas:</a:t>
            </a:r>
          </a:p>
          <a:p>
            <a:pPr algn="ctr"/>
            <a:r>
              <a:rPr lang="es-MX" b="1" i="1" dirty="0">
                <a:solidFill>
                  <a:srgbClr val="92D050"/>
                </a:solidFill>
              </a:rPr>
              <a:t>Francisca </a:t>
            </a:r>
            <a:r>
              <a:rPr lang="es-MX" b="1" i="1" dirty="0" err="1">
                <a:solidFill>
                  <a:srgbClr val="92D050"/>
                </a:solidFill>
              </a:rPr>
              <a:t>Wendoline</a:t>
            </a:r>
            <a:r>
              <a:rPr lang="es-MX" b="1" i="1" dirty="0">
                <a:solidFill>
                  <a:srgbClr val="92D050"/>
                </a:solidFill>
              </a:rPr>
              <a:t> Baena García #2</a:t>
            </a:r>
          </a:p>
          <a:p>
            <a:pPr algn="ctr"/>
            <a:r>
              <a:rPr lang="es-MX" b="1" i="1" dirty="0">
                <a:solidFill>
                  <a:srgbClr val="92D050"/>
                </a:solidFill>
              </a:rPr>
              <a:t>Regina de la Garza Sánchez #4</a:t>
            </a:r>
          </a:p>
          <a:p>
            <a:pPr algn="ctr"/>
            <a:r>
              <a:rPr lang="es-MX" b="1" i="1" dirty="0">
                <a:solidFill>
                  <a:srgbClr val="92D050"/>
                </a:solidFill>
              </a:rPr>
              <a:t>Regina Estefanía Duran Avilés #5</a:t>
            </a:r>
          </a:p>
          <a:p>
            <a:pPr algn="ctr"/>
            <a:r>
              <a:rPr lang="es-MX" b="1" i="1" dirty="0">
                <a:solidFill>
                  <a:srgbClr val="92D050"/>
                </a:solidFill>
              </a:rPr>
              <a:t>Keren Stephania Gonzales Ramos #9</a:t>
            </a:r>
          </a:p>
          <a:p>
            <a:pPr algn="ctr"/>
            <a:r>
              <a:rPr lang="es-MX" b="1" i="1" dirty="0">
                <a:solidFill>
                  <a:srgbClr val="92D050"/>
                </a:solidFill>
              </a:rPr>
              <a:t>Paulina Paredes Recio #14</a:t>
            </a:r>
          </a:p>
          <a:p>
            <a:pPr algn="ctr"/>
            <a:r>
              <a:rPr lang="es-MX" b="1" i="1" dirty="0">
                <a:solidFill>
                  <a:srgbClr val="92D050"/>
                </a:solidFill>
              </a:rPr>
              <a:t>Perla Carolina Ruiz Cisneros #20</a:t>
            </a:r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6B3C2A-8245-4601-95F9-10AC74090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36" y="774120"/>
            <a:ext cx="1914310" cy="16521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78ED171-1798-497B-B1C9-C41868DABCA9}"/>
              </a:ext>
            </a:extLst>
          </p:cNvPr>
          <p:cNvSpPr txBox="1"/>
          <p:nvPr/>
        </p:nvSpPr>
        <p:spPr>
          <a:xfrm>
            <a:off x="3775363" y="5423088"/>
            <a:ext cx="534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Saltillo, Coahuila de Zaragoza       23 febrero 2022</a:t>
            </a:r>
          </a:p>
        </p:txBody>
      </p:sp>
    </p:spTree>
    <p:extLst>
      <p:ext uri="{BB962C8B-B14F-4D97-AF65-F5344CB8AC3E}">
        <p14:creationId xmlns:p14="http://schemas.microsoft.com/office/powerpoint/2010/main" val="238921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6CACC6D-1A80-4466-91A3-855E3FBD7C5F}"/>
              </a:ext>
            </a:extLst>
          </p:cNvPr>
          <p:cNvSpPr txBox="1"/>
          <p:nvPr/>
        </p:nvSpPr>
        <p:spPr>
          <a:xfrm>
            <a:off x="2202873" y="0"/>
            <a:ext cx="7938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Heavy" panose="020B0903020102020204" pitchFamily="34" charset="0"/>
              </a:rPr>
              <a:t>Matriz Analítica de los Aprendizajes Clave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92358541-57EF-41B2-98BE-70FB7CA2F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654" y="724875"/>
            <a:ext cx="10792691" cy="59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8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 descr="Icono&#10;&#10;Descripción generada automáticamente">
            <a:extLst>
              <a:ext uri="{FF2B5EF4-FFF2-40B4-BE49-F238E27FC236}">
                <a16:creationId xmlns:a16="http://schemas.microsoft.com/office/drawing/2014/main" id="{44D619D1-05A1-4BBB-8D42-8FCD44502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0E1BA34-E215-4D5E-A6DB-096738CE73A5}"/>
              </a:ext>
            </a:extLst>
          </p:cNvPr>
          <p:cNvSpPr txBox="1"/>
          <p:nvPr/>
        </p:nvSpPr>
        <p:spPr>
          <a:xfrm>
            <a:off x="2119745" y="193964"/>
            <a:ext cx="7800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ill Sans Ultra Bold" panose="020B0A02020104020203" pitchFamily="34" charset="0"/>
              </a:rPr>
              <a:t>Características de un niño de 2 Grado de Preescolar</a:t>
            </a:r>
            <a:r>
              <a:rPr lang="es-MX" sz="240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C42600-FAD0-4600-92BD-219A3F68BD31}"/>
              </a:ext>
            </a:extLst>
          </p:cNvPr>
          <p:cNvSpPr txBox="1"/>
          <p:nvPr/>
        </p:nvSpPr>
        <p:spPr>
          <a:xfrm>
            <a:off x="547253" y="1454452"/>
            <a:ext cx="6560128" cy="46782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latin typeface="Arial Rounded MT Bold" panose="020F0704030504030204" pitchFamily="34" charset="0"/>
              </a:rPr>
              <a:t>Las características que corresponden a un niño de 2 grado de preescolar.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Arial Nova Light" panose="020B0304020202020204" pitchFamily="34" charset="0"/>
              </a:rPr>
              <a:t>Identifica algunos colores primarios y secundarios.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Arial Nova Light" panose="020B0304020202020204" pitchFamily="34" charset="0"/>
              </a:rPr>
              <a:t>No es capaz de hacer correspondencia entre objetos.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Arial Nova Light" panose="020B0304020202020204" pitchFamily="34" charset="0"/>
              </a:rPr>
              <a:t>Distingue objetos grandes, pequeños, pesados y livianos.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Arial Nova Light" panose="020B0304020202020204" pitchFamily="34" charset="0"/>
              </a:rPr>
              <a:t>Sigue la secuencia o patrón.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Arial Nova Light" panose="020B0304020202020204" pitchFamily="34" charset="0"/>
              </a:rPr>
              <a:t>Identifica y nombra objetos que son iguales o diferentes.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Arial Nova Light" panose="020B0304020202020204" pitchFamily="34" charset="0"/>
              </a:rPr>
              <a:t>Identifica por lo menos 3 figuras geométricas (Cuadrado, circulo y triangulo)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Arial Nova Light" panose="020B0304020202020204" pitchFamily="34" charset="0"/>
              </a:rPr>
              <a:t>Representa la figura humana como un “Monigote”.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Arial Nova Light" panose="020B0304020202020204" pitchFamily="34" charset="0"/>
              </a:rPr>
              <a:t>Puede copiar un modelo.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Arial Nova Light" panose="020B0304020202020204" pitchFamily="34" charset="0"/>
              </a:rPr>
              <a:t>Puede reconocer partes de una figura y unirlas.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dirty="0">
              <a:latin typeface="Arial Nova Light" panose="020B03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DFDF5E6-A1FE-4E2A-AB38-2EC5457E4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789" y="2008770"/>
            <a:ext cx="4464279" cy="38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3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 descr="Icono&#10;&#10;Descripción generada automáticamente">
            <a:extLst>
              <a:ext uri="{FF2B5EF4-FFF2-40B4-BE49-F238E27FC236}">
                <a16:creationId xmlns:a16="http://schemas.microsoft.com/office/drawing/2014/main" id="{22510C2B-F7F9-473D-B463-C72E5739D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518" r="1" b="46847"/>
          <a:stretch/>
        </p:blipFill>
        <p:spPr>
          <a:xfrm>
            <a:off x="-1504" y="53140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0D1812E-C681-45D1-812F-A07A8D01F33F}"/>
              </a:ext>
            </a:extLst>
          </p:cNvPr>
          <p:cNvSpPr txBox="1"/>
          <p:nvPr/>
        </p:nvSpPr>
        <p:spPr>
          <a:xfrm>
            <a:off x="1870364" y="138546"/>
            <a:ext cx="878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APRENDIZAJES ESPERADOS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9B41B4-C7ED-4C4E-B86F-8D150AAC2D53}"/>
              </a:ext>
            </a:extLst>
          </p:cNvPr>
          <p:cNvSpPr txBox="1"/>
          <p:nvPr/>
        </p:nvSpPr>
        <p:spPr>
          <a:xfrm>
            <a:off x="429491" y="1102829"/>
            <a:ext cx="42117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>
                <a:latin typeface="Arial Nova Light" panose="020B0304020202020204" pitchFamily="34" charset="0"/>
              </a:rPr>
              <a:t>Tema: Ubicación Espacial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DD0A6B-4FAA-42E9-8690-92FB8EEA84A6}"/>
              </a:ext>
            </a:extLst>
          </p:cNvPr>
          <p:cNvSpPr txBox="1"/>
          <p:nvPr/>
        </p:nvSpPr>
        <p:spPr>
          <a:xfrm>
            <a:off x="394855" y="1697827"/>
            <a:ext cx="4281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 Rounded MT Bold" panose="020F0704030504030204" pitchFamily="34" charset="0"/>
              </a:rPr>
              <a:t> Aprendizajes Esperados: 2do Año</a:t>
            </a:r>
          </a:p>
          <a:p>
            <a:pPr algn="ctr"/>
            <a:r>
              <a:rPr lang="es-MX" sz="2000" i="1" dirty="0">
                <a:latin typeface="Arial Nova Light" panose="020B0304020202020204" pitchFamily="34" charset="0"/>
              </a:rPr>
              <a:t>Ubica objetos y lugares cuya ubicación desconoce, mediante la interpretación de relaciones espaciales y puntos de referencia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B49DDB7-1EC3-44C2-BED3-B3C0633087F8}"/>
              </a:ext>
            </a:extLst>
          </p:cNvPr>
          <p:cNvSpPr/>
          <p:nvPr/>
        </p:nvSpPr>
        <p:spPr>
          <a:xfrm>
            <a:off x="2202873" y="3636819"/>
            <a:ext cx="568036" cy="74814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C32D91-F5EB-406D-913D-AAADA0524F05}"/>
              </a:ext>
            </a:extLst>
          </p:cNvPr>
          <p:cNvSpPr txBox="1"/>
          <p:nvPr/>
        </p:nvSpPr>
        <p:spPr>
          <a:xfrm>
            <a:off x="412173" y="4548487"/>
            <a:ext cx="42464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u="sng" dirty="0">
                <a:latin typeface="Bahnschrift SemiBold" panose="020B0502040204020203" pitchFamily="34" charset="0"/>
              </a:rPr>
              <a:t>Es donde le niño ubica algunos objetos y lugares que estén alrededor de el pero el desconoce su ubicación y en donde los puede encontrar.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7DF8A19-2442-4683-BBD7-E4733AB10E70}"/>
              </a:ext>
            </a:extLst>
          </p:cNvPr>
          <p:cNvSpPr txBox="1"/>
          <p:nvPr/>
        </p:nvSpPr>
        <p:spPr>
          <a:xfrm>
            <a:off x="7269415" y="1071618"/>
            <a:ext cx="467590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>
                <a:latin typeface="Arial Nova Light" panose="020B0304020202020204" pitchFamily="34" charset="0"/>
              </a:rPr>
              <a:t>Tema: Figuras y Cuerpos Geométricos</a:t>
            </a:r>
            <a:r>
              <a:rPr lang="es-MX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729846A-CE29-4F12-9D2B-F95F0F32B7E6}"/>
              </a:ext>
            </a:extLst>
          </p:cNvPr>
          <p:cNvSpPr txBox="1"/>
          <p:nvPr/>
        </p:nvSpPr>
        <p:spPr>
          <a:xfrm>
            <a:off x="7734124" y="1930310"/>
            <a:ext cx="40039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 Rounded MT Bold" panose="020F0704030504030204" pitchFamily="34" charset="0"/>
              </a:rPr>
              <a:t>Aprendizajes Esperados: 2do Año</a:t>
            </a:r>
          </a:p>
          <a:p>
            <a:pPr algn="ctr"/>
            <a:r>
              <a:rPr lang="es-MX" sz="2000" i="1" dirty="0">
                <a:latin typeface="Arial Nova Light" panose="020B0304020202020204" pitchFamily="34" charset="0"/>
              </a:rPr>
              <a:t>-Reproduce modelos con formas, figuras y cuerpos geométricos.</a:t>
            </a:r>
          </a:p>
          <a:p>
            <a:pPr algn="ctr"/>
            <a:r>
              <a:rPr lang="es-MX" sz="2000" i="1" dirty="0">
                <a:latin typeface="Arial Nova Light" panose="020B0304020202020204" pitchFamily="34" charset="0"/>
              </a:rPr>
              <a:t>-Construye configuraciones con formas, figuras y cuerpos geométricos.</a:t>
            </a:r>
          </a:p>
          <a:p>
            <a:endParaRPr lang="es-MX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D4F35611-3FD1-43DB-AE8F-81D71D8E2BAA}"/>
              </a:ext>
            </a:extLst>
          </p:cNvPr>
          <p:cNvSpPr/>
          <p:nvPr/>
        </p:nvSpPr>
        <p:spPr>
          <a:xfrm>
            <a:off x="9532513" y="4174414"/>
            <a:ext cx="678873" cy="74814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9F6CC44-894F-4536-9A7C-C4A7672CD930}"/>
              </a:ext>
            </a:extLst>
          </p:cNvPr>
          <p:cNvSpPr txBox="1"/>
          <p:nvPr/>
        </p:nvSpPr>
        <p:spPr>
          <a:xfrm>
            <a:off x="7551312" y="5024256"/>
            <a:ext cx="4246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u="sng" dirty="0">
                <a:latin typeface="Bahnschrift SemiBold" panose="020B0502040204020203" pitchFamily="34" charset="0"/>
              </a:rPr>
              <a:t>El niño puede reproducir algunos cuerpos geométricos, formas y figuras.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25F8D8A-2BBC-4AB1-B1C9-E5E384A18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334" y="1474440"/>
            <a:ext cx="337747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4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50047-B858-448C-B1EF-828C53B3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6F6176-6195-41C3-B965-D91080C1B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F050EF-F737-417C-837C-8FC925C0B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1"/>
            <a:ext cx="6858000" cy="12192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CB63942-8491-414F-90F8-E62DF27C2493}"/>
              </a:ext>
            </a:extLst>
          </p:cNvPr>
          <p:cNvSpPr txBox="1"/>
          <p:nvPr/>
        </p:nvSpPr>
        <p:spPr>
          <a:xfrm>
            <a:off x="2840182" y="166255"/>
            <a:ext cx="667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Gill Sans Ultra Bold" panose="020B0A02020104020203" pitchFamily="34" charset="0"/>
              </a:rPr>
              <a:t>NIVEL DE PROFUNDIDAD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4FF46F-2E1D-4307-B9E6-DC942430AC8C}"/>
              </a:ext>
            </a:extLst>
          </p:cNvPr>
          <p:cNvSpPr txBox="1"/>
          <p:nvPr/>
        </p:nvSpPr>
        <p:spPr>
          <a:xfrm>
            <a:off x="249382" y="1690688"/>
            <a:ext cx="3449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>
                <a:latin typeface="Bahnschrift SemiBold" panose="020B0502040204020203" pitchFamily="34" charset="0"/>
              </a:rPr>
              <a:t>Ubicación Espacial</a:t>
            </a:r>
          </a:p>
          <a:p>
            <a:pPr algn="ctr"/>
            <a:r>
              <a:rPr lang="es-MX" sz="2000" u="sng" dirty="0">
                <a:latin typeface="Arial Nova Light" panose="020B0304020202020204" pitchFamily="34" charset="0"/>
              </a:rPr>
              <a:t>Encuentra objetos ubicados en su entorno.</a:t>
            </a:r>
          </a:p>
          <a:p>
            <a:pPr algn="ctr"/>
            <a:r>
              <a:rPr lang="es-MX" sz="2000" u="sng" dirty="0">
                <a:latin typeface="Arial Nova Light" panose="020B0304020202020204" pitchFamily="34" charset="0"/>
              </a:rPr>
              <a:t>Identifica el espacio en los objetos.</a:t>
            </a:r>
          </a:p>
          <a:p>
            <a:pPr algn="ctr"/>
            <a:r>
              <a:rPr lang="es-MX" sz="2000" u="sng" dirty="0">
                <a:latin typeface="Arial Nova Light" panose="020B0304020202020204" pitchFamily="34" charset="0"/>
              </a:rPr>
              <a:t>Comunica en forma oral la posición del objeto.</a:t>
            </a:r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B0B716-146D-410B-B37E-1A81002E3599}"/>
              </a:ext>
            </a:extLst>
          </p:cNvPr>
          <p:cNvSpPr txBox="1"/>
          <p:nvPr/>
        </p:nvSpPr>
        <p:spPr>
          <a:xfrm>
            <a:off x="7962901" y="1461160"/>
            <a:ext cx="3726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>
                <a:latin typeface="Bahnschrift SemiBold" panose="020B0502040204020203" pitchFamily="34" charset="0"/>
              </a:rPr>
              <a:t>Figuras y Cuerpos Geométricos.</a:t>
            </a:r>
          </a:p>
          <a:p>
            <a:pPr algn="ctr"/>
            <a:r>
              <a:rPr lang="es-MX" sz="2000" u="sng" dirty="0">
                <a:latin typeface="Arial Nova Light" panose="020B0304020202020204" pitchFamily="34" charset="0"/>
              </a:rPr>
              <a:t>El nivel de profundidad que se le debe otorgar a este tema debe de presentarse para que los alumnos logren identificar las figuras geométricas y que los ejemplos que se presenten sean llamativos para los niños y de esta forma puedan llevar a cabo cada actividad sin dificultades.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A657FE-4B41-4A3D-91E0-706772977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62" y="1690688"/>
            <a:ext cx="3680420" cy="46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316F0-0DE1-457C-B95D-08AC39A5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B94FB4-C7A4-49AC-B241-3E4B6FEA9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EB8C26-0612-4379-86A9-BC933A63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50367"/>
            <a:ext cx="6858001" cy="121920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50D39F-7B65-4510-A691-42D9B5DC4D6E}"/>
              </a:ext>
            </a:extLst>
          </p:cNvPr>
          <p:cNvSpPr txBox="1"/>
          <p:nvPr/>
        </p:nvSpPr>
        <p:spPr>
          <a:xfrm>
            <a:off x="2992582" y="249382"/>
            <a:ext cx="6123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ill Sans Ultra Bold" panose="020B0A02020104020203" pitchFamily="34" charset="0"/>
              </a:rPr>
              <a:t>¿QUE DEBEN SABER?</a:t>
            </a:r>
            <a:br>
              <a:rPr lang="es-MX" sz="32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Gill Sans Ultra Bold" panose="020B0A02020104020203" pitchFamily="34" charset="0"/>
              </a:rPr>
            </a:br>
            <a:endParaRPr lang="es-MX" sz="32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134B52-F075-454E-A761-DB048795709C}"/>
              </a:ext>
            </a:extLst>
          </p:cNvPr>
          <p:cNvSpPr txBox="1"/>
          <p:nvPr/>
        </p:nvSpPr>
        <p:spPr>
          <a:xfrm>
            <a:off x="897798" y="1871853"/>
            <a:ext cx="3269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>
                <a:latin typeface="Bahnschrift SemiBold" panose="020B0502040204020203" pitchFamily="34" charset="0"/>
              </a:rPr>
              <a:t>Ubicación Espacial</a:t>
            </a:r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C768B5-879E-465B-B6D6-261F00DAE80D}"/>
              </a:ext>
            </a:extLst>
          </p:cNvPr>
          <p:cNvSpPr txBox="1"/>
          <p:nvPr/>
        </p:nvSpPr>
        <p:spPr>
          <a:xfrm>
            <a:off x="964294" y="2569524"/>
            <a:ext cx="30341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 Nova Light" panose="020B0304020202020204" pitchFamily="34" charset="0"/>
              </a:rPr>
              <a:t>-El niño comienza a conformar las ideas con algunos objetos.</a:t>
            </a:r>
          </a:p>
          <a:p>
            <a:pPr algn="ctr"/>
            <a:r>
              <a:rPr lang="es-MX" sz="2000" dirty="0">
                <a:latin typeface="Arial Nova Light" panose="020B0304020202020204" pitchFamily="34" charset="0"/>
              </a:rPr>
              <a:t>-Identifica el espacio en los objetos.</a:t>
            </a:r>
          </a:p>
          <a:p>
            <a:pPr algn="ctr"/>
            <a:r>
              <a:rPr lang="es-MX" sz="2000" dirty="0">
                <a:latin typeface="Arial Nova Light" panose="020B0304020202020204" pitchFamily="34" charset="0"/>
              </a:rPr>
              <a:t>-Interpreta la ubicación de los objetos.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0A5883-549E-4CE6-97A4-5FCA172A0B87}"/>
              </a:ext>
            </a:extLst>
          </p:cNvPr>
          <p:cNvSpPr txBox="1"/>
          <p:nvPr/>
        </p:nvSpPr>
        <p:spPr>
          <a:xfrm>
            <a:off x="7923426" y="1629957"/>
            <a:ext cx="3269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>
                <a:latin typeface="Bahnschrift SemiBold" panose="020B0502040204020203" pitchFamily="34" charset="0"/>
              </a:rPr>
              <a:t>Cuerpos y Figuras Geométricas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2D9D16-D6A5-474D-AB87-44A23211BDBA}"/>
              </a:ext>
            </a:extLst>
          </p:cNvPr>
          <p:cNvSpPr txBox="1"/>
          <p:nvPr/>
        </p:nvSpPr>
        <p:spPr>
          <a:xfrm>
            <a:off x="7805662" y="2706081"/>
            <a:ext cx="3269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-</a:t>
            </a:r>
            <a:r>
              <a:rPr lang="es-MX" sz="2000" dirty="0">
                <a:latin typeface="Arial Nova Light" panose="020B0304020202020204" pitchFamily="34" charset="0"/>
              </a:rPr>
              <a:t>Deben saber las diferencias y características de las figuras cuerpos y formas geométricas básicas </a:t>
            </a:r>
          </a:p>
          <a:p>
            <a:pPr algn="ctr"/>
            <a:r>
              <a:rPr lang="es-MX" sz="2000" dirty="0">
                <a:latin typeface="Arial Nova Light" panose="020B0304020202020204" pitchFamily="34" charset="0"/>
              </a:rPr>
              <a:t>-Deben saber reproducir modelos de figuras</a:t>
            </a:r>
          </a:p>
          <a:p>
            <a:pPr algn="ctr"/>
            <a:r>
              <a:rPr lang="es-MX" sz="2000" dirty="0">
                <a:latin typeface="Arial Nova Light" panose="020B0304020202020204" pitchFamily="34" charset="0"/>
              </a:rPr>
              <a:t>-Deben saber construir figuras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763DD7-4EF8-42B4-8D75-F302623A4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238" y="1326600"/>
            <a:ext cx="3426249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B32F5-FBA6-48E4-9177-91ACA4B3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150B83-D59D-413E-8126-575494993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EC166C-6F70-4480-9F91-CF15D6092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0"/>
            <a:ext cx="6858000" cy="12192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D1ED33C-02CA-4856-B053-0E21953BBA20}"/>
              </a:ext>
            </a:extLst>
          </p:cNvPr>
          <p:cNvSpPr txBox="1"/>
          <p:nvPr/>
        </p:nvSpPr>
        <p:spPr>
          <a:xfrm>
            <a:off x="1620982" y="432160"/>
            <a:ext cx="864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Gill Sans Ultra Bold" panose="020B0A02020104020203" pitchFamily="34" charset="0"/>
              </a:rPr>
              <a:t>¿QUE DEBEN SABER HACER?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A37430-18C4-4878-9581-7633A59D1264}"/>
              </a:ext>
            </a:extLst>
          </p:cNvPr>
          <p:cNvSpPr txBox="1"/>
          <p:nvPr/>
        </p:nvSpPr>
        <p:spPr>
          <a:xfrm>
            <a:off x="838200" y="1396584"/>
            <a:ext cx="342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>
                <a:latin typeface="Bahnschrift SemiBold" panose="020B0502040204020203" pitchFamily="34" charset="0"/>
              </a:rPr>
              <a:t>Ubicación Espacial</a:t>
            </a:r>
            <a:r>
              <a:rPr lang="es-MX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986C07-445A-416C-B5BB-49E9108E0319}"/>
              </a:ext>
            </a:extLst>
          </p:cNvPr>
          <p:cNvSpPr txBox="1"/>
          <p:nvPr/>
        </p:nvSpPr>
        <p:spPr>
          <a:xfrm>
            <a:off x="356753" y="1993186"/>
            <a:ext cx="4384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 Nova Light" panose="020B0304020202020204" pitchFamily="34" charset="0"/>
              </a:rPr>
              <a:t>-Establece relaciones de ubicación entre su cuerpo y objetos </a:t>
            </a:r>
          </a:p>
          <a:p>
            <a:pPr algn="ctr"/>
            <a:r>
              <a:rPr lang="es-MX" sz="2000" dirty="0">
                <a:latin typeface="Arial Nova Light" panose="020B0304020202020204" pitchFamily="34" charset="0"/>
              </a:rPr>
              <a:t>-Comunica posiciones y desplazamientos de personas y objetos utilizando diferentes términos </a:t>
            </a:r>
          </a:p>
          <a:p>
            <a:pPr algn="ctr"/>
            <a:r>
              <a:rPr lang="es-MX" sz="2000" dirty="0">
                <a:latin typeface="Arial Nova Light" panose="020B0304020202020204" pitchFamily="34" charset="0"/>
              </a:rPr>
              <a:t>-Describe cómo ve personas y objetos desde diversos puntos espaciales: Arriba, abajo, lejos, cerca, de frente, perfil etc. </a:t>
            </a:r>
          </a:p>
          <a:p>
            <a:pPr algn="ctr"/>
            <a:r>
              <a:rPr lang="es-MX" sz="2000" dirty="0">
                <a:latin typeface="Arial Nova Light" panose="020B0304020202020204" pitchFamily="34" charset="0"/>
              </a:rPr>
              <a:t>-Describe y ejecuta desplazamientos y trayectorias siguiendo instrucciones</a:t>
            </a:r>
          </a:p>
          <a:p>
            <a:pPr algn="ctr"/>
            <a:r>
              <a:rPr lang="es-MX" sz="2000" dirty="0">
                <a:latin typeface="Arial Nova Light" panose="020B0304020202020204" pitchFamily="34" charset="0"/>
              </a:rPr>
              <a:t>-Elabora croquis sencillos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B9B3DB-C41F-4080-BB40-7043688A9AC7}"/>
              </a:ext>
            </a:extLst>
          </p:cNvPr>
          <p:cNvSpPr txBox="1"/>
          <p:nvPr/>
        </p:nvSpPr>
        <p:spPr>
          <a:xfrm>
            <a:off x="7450284" y="1200209"/>
            <a:ext cx="357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>
                <a:latin typeface="Bahnschrift SemiBold" panose="020B0502040204020203" pitchFamily="34" charset="0"/>
              </a:rPr>
              <a:t>Cuerpos y Figuras Geométricas</a:t>
            </a:r>
            <a:r>
              <a:rPr lang="es-MX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554A592-78A4-4715-9555-75FD800CE804}"/>
              </a:ext>
            </a:extLst>
          </p:cNvPr>
          <p:cNvSpPr txBox="1"/>
          <p:nvPr/>
        </p:nvSpPr>
        <p:spPr>
          <a:xfrm>
            <a:off x="7219953" y="2370078"/>
            <a:ext cx="40351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-</a:t>
            </a:r>
            <a:r>
              <a:rPr lang="es-MX" sz="2000" dirty="0">
                <a:latin typeface="Arial Nova Light" panose="020B0304020202020204" pitchFamily="34" charset="0"/>
              </a:rPr>
              <a:t>Reconoce, dibuja y modela formas geométricas de diversas posiciones </a:t>
            </a:r>
          </a:p>
          <a:p>
            <a:pPr algn="ctr"/>
            <a:r>
              <a:rPr lang="es-MX" sz="2000" dirty="0">
                <a:latin typeface="Arial Nova Light" panose="020B0304020202020204" pitchFamily="34" charset="0"/>
              </a:rPr>
              <a:t>-Crea figuras geométricas mediante doblado, recortado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6990A72-F004-44A7-85F2-04504E242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044" y="3784968"/>
            <a:ext cx="6047756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7559F-3D9F-4D3A-A683-B40C6C3E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9EDEE7-2894-4A11-8898-7F941347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1" cy="12192002"/>
          </a:xfrm>
          <a:prstGeom prst="rect">
            <a:avLst/>
          </a:prstGeom>
        </p:spPr>
      </p:pic>
      <p:pic>
        <p:nvPicPr>
          <p:cNvPr id="8" name="Marcador de contenido 7" descr="Dibujo animado de un personaj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E1DACEC-562D-424E-AC20-E39E30C0A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39" y="1400337"/>
            <a:ext cx="3882261" cy="5092538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D44A4D6-1F55-4875-801D-628B073CAE9F}"/>
              </a:ext>
            </a:extLst>
          </p:cNvPr>
          <p:cNvSpPr txBox="1"/>
          <p:nvPr/>
        </p:nvSpPr>
        <p:spPr>
          <a:xfrm>
            <a:off x="3290454" y="114445"/>
            <a:ext cx="5611091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ahnschrift SemiBold" panose="020B0502040204020203" pitchFamily="34" charset="0"/>
              </a:rPr>
              <a:t>Conclusión</a:t>
            </a:r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08DC6-4180-4502-96A9-BC86155A4D7B}"/>
              </a:ext>
            </a:extLst>
          </p:cNvPr>
          <p:cNvSpPr txBox="1"/>
          <p:nvPr/>
        </p:nvSpPr>
        <p:spPr>
          <a:xfrm>
            <a:off x="507661" y="1772234"/>
            <a:ext cx="6456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u="sng" dirty="0">
                <a:latin typeface="Arial Nova Light" panose="020B0304020202020204" pitchFamily="34" charset="0"/>
              </a:rPr>
              <a:t>Nuestra conclusión al realizar esta actividad de la matriz analítica, es que aprendimos muchas cosas, en como diferenciar que los niños de diferentes grados de preescolar aprenden de diferente manera y tienen distintos aprendizajes, gracias a la matriz analítica podemos saber que pueden aprender los niños, que deben de saber y por supuesto que deben saber hacer que seria como deberían aplicarlo en las actividades y en su vida cotidiana. </a:t>
            </a:r>
          </a:p>
        </p:txBody>
      </p:sp>
    </p:spTree>
    <p:extLst>
      <p:ext uri="{BB962C8B-B14F-4D97-AF65-F5344CB8AC3E}">
        <p14:creationId xmlns:p14="http://schemas.microsoft.com/office/powerpoint/2010/main" val="619196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608</Words>
  <Application>Microsoft Office PowerPoint</Application>
  <PresentationFormat>Panorámica</PresentationFormat>
  <Paragraphs>65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Arial Nova Light</vt:lpstr>
      <vt:lpstr>Arial Rounded MT Bold</vt:lpstr>
      <vt:lpstr>Bahnschrift SemiBold</vt:lpstr>
      <vt:lpstr>Calibri</vt:lpstr>
      <vt:lpstr>Calibri Light</vt:lpstr>
      <vt:lpstr>Franklin Gothic Heavy</vt:lpstr>
      <vt:lpstr>Gill Sans Ultra Bold</vt:lpstr>
      <vt:lpstr>Impact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Perla Ruiz</dc:creator>
  <cp:lastModifiedBy>Perla Ruiz</cp:lastModifiedBy>
  <cp:revision>1</cp:revision>
  <dcterms:created xsi:type="dcterms:W3CDTF">2022-02-24T01:41:29Z</dcterms:created>
  <dcterms:modified xsi:type="dcterms:W3CDTF">2022-02-24T02:34:09Z</dcterms:modified>
</cp:coreProperties>
</file>