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Bebas Neue" panose="020B0604020202020204" charset="0"/>
      <p:regular r:id="rId7"/>
    </p:embeddedFont>
    <p:embeddedFont>
      <p:font typeface="Calibri" panose="020F0502020204030204" pitchFamily="34" charset="0"/>
      <p:regular r:id="rId8"/>
      <p:bold r:id="rId9"/>
      <p:italic r:id="rId10"/>
      <p:boldItalic r:id="rId11"/>
    </p:embeddedFont>
    <p:embeddedFont>
      <p:font typeface="Oxygen" panose="02000503000000000000" pitchFamily="2" charset="0"/>
      <p:regular r:id="rId12"/>
      <p:bold r:id="rId13"/>
    </p:embeddedFont>
    <p:embeddedFont>
      <p:font typeface="Oxygen Light" panose="02000303000000000000" pitchFamily="2" charset="0"/>
      <p:regular r:id="rId14"/>
      <p:bold r:id="rId15"/>
    </p:embeddedFont>
    <p:embeddedFont>
      <p:font typeface="Poiret One"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ONDRA LIZBETH RUIZ GALLEGOS" initials="ALRG" lastIdx="1" clrIdx="0">
    <p:extLst>
      <p:ext uri="{19B8F6BF-5375-455C-9EA6-DF929625EA0E}">
        <p15:presenceInfo xmlns:p15="http://schemas.microsoft.com/office/powerpoint/2012/main" userId="ALONDRA LIZBETH RUIZ GALLEG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3D89D-B7F7-401B-8112-8CB207E8C93B}">
  <a:tblStyle styleId="{5B03D89D-B7F7-401B-8112-8CB207E8C9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25f85ca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25f85ca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c43924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c43924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99" cy="5144006"/>
          </a:xfrm>
          <a:prstGeom prst="rect">
            <a:avLst/>
          </a:prstGeom>
          <a:noFill/>
          <a:ln>
            <a:noFill/>
          </a:ln>
        </p:spPr>
      </p:pic>
      <p:sp>
        <p:nvSpPr>
          <p:cNvPr id="10" name="Google Shape;10;p2"/>
          <p:cNvSpPr txBox="1">
            <a:spLocks noGrp="1"/>
          </p:cNvSpPr>
          <p:nvPr>
            <p:ph type="ctrTitle"/>
          </p:nvPr>
        </p:nvSpPr>
        <p:spPr>
          <a:xfrm>
            <a:off x="4149000" y="970200"/>
            <a:ext cx="3852000" cy="24105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4400" b="1">
                <a:latin typeface="Poiret One"/>
                <a:ea typeface="Poiret One"/>
                <a:cs typeface="Poiret One"/>
                <a:sym typeface="Poiret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149000" y="3380700"/>
            <a:ext cx="38520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atin typeface="Oxygen"/>
                <a:ea typeface="Oxygen"/>
                <a:cs typeface="Oxygen"/>
                <a:sym typeface="Oxyge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Oxygen"/>
              <a:buChar char="●"/>
              <a:defRPr sz="1400">
                <a:latin typeface="Oxygen"/>
                <a:ea typeface="Oxygen"/>
                <a:cs typeface="Oxygen"/>
                <a:sym typeface="Oxygen"/>
              </a:defRPr>
            </a:lvl1pPr>
            <a:lvl2pPr marL="914400" lvl="1" indent="-317500" rtl="0">
              <a:lnSpc>
                <a:spcPct val="115000"/>
              </a:lnSpc>
              <a:spcBef>
                <a:spcPts val="1600"/>
              </a:spcBef>
              <a:spcAft>
                <a:spcPts val="0"/>
              </a:spcAft>
              <a:buSzPts val="1400"/>
              <a:buFont typeface="Oxygen"/>
              <a:buChar char="○"/>
              <a:defRPr>
                <a:latin typeface="Oxygen"/>
                <a:ea typeface="Oxygen"/>
                <a:cs typeface="Oxygen"/>
                <a:sym typeface="Oxygen"/>
              </a:defRPr>
            </a:lvl2pPr>
            <a:lvl3pPr marL="1371600" lvl="2" indent="-317500" rtl="0">
              <a:lnSpc>
                <a:spcPct val="115000"/>
              </a:lnSpc>
              <a:spcBef>
                <a:spcPts val="1600"/>
              </a:spcBef>
              <a:spcAft>
                <a:spcPts val="0"/>
              </a:spcAft>
              <a:buSzPts val="1400"/>
              <a:buFont typeface="Oxygen"/>
              <a:buChar char="■"/>
              <a:defRPr>
                <a:latin typeface="Oxygen"/>
                <a:ea typeface="Oxygen"/>
                <a:cs typeface="Oxygen"/>
                <a:sym typeface="Oxygen"/>
              </a:defRPr>
            </a:lvl3pPr>
            <a:lvl4pPr marL="1828800" lvl="3" indent="-317500" rtl="0">
              <a:lnSpc>
                <a:spcPct val="115000"/>
              </a:lnSpc>
              <a:spcBef>
                <a:spcPts val="1600"/>
              </a:spcBef>
              <a:spcAft>
                <a:spcPts val="0"/>
              </a:spcAft>
              <a:buSzPts val="1400"/>
              <a:buFont typeface="Oxygen"/>
              <a:buChar char="●"/>
              <a:defRPr>
                <a:latin typeface="Oxygen"/>
                <a:ea typeface="Oxygen"/>
                <a:cs typeface="Oxygen"/>
                <a:sym typeface="Oxygen"/>
              </a:defRPr>
            </a:lvl4pPr>
            <a:lvl5pPr marL="2286000" lvl="4" indent="-317500" rtl="0">
              <a:lnSpc>
                <a:spcPct val="115000"/>
              </a:lnSpc>
              <a:spcBef>
                <a:spcPts val="1600"/>
              </a:spcBef>
              <a:spcAft>
                <a:spcPts val="0"/>
              </a:spcAft>
              <a:buSzPts val="1400"/>
              <a:buFont typeface="Oxygen"/>
              <a:buChar char="○"/>
              <a:defRPr>
                <a:latin typeface="Oxygen"/>
                <a:ea typeface="Oxygen"/>
                <a:cs typeface="Oxygen"/>
                <a:sym typeface="Oxygen"/>
              </a:defRPr>
            </a:lvl5pPr>
            <a:lvl6pPr marL="2743200" lvl="5" indent="-317500" rtl="0">
              <a:lnSpc>
                <a:spcPct val="115000"/>
              </a:lnSpc>
              <a:spcBef>
                <a:spcPts val="1600"/>
              </a:spcBef>
              <a:spcAft>
                <a:spcPts val="0"/>
              </a:spcAft>
              <a:buSzPts val="1400"/>
              <a:buFont typeface="Oxygen"/>
              <a:buChar char="■"/>
              <a:defRPr>
                <a:latin typeface="Oxygen"/>
                <a:ea typeface="Oxygen"/>
                <a:cs typeface="Oxygen"/>
                <a:sym typeface="Oxygen"/>
              </a:defRPr>
            </a:lvl6pPr>
            <a:lvl7pPr marL="3200400" lvl="6" indent="-317500" rtl="0">
              <a:lnSpc>
                <a:spcPct val="115000"/>
              </a:lnSpc>
              <a:spcBef>
                <a:spcPts val="1600"/>
              </a:spcBef>
              <a:spcAft>
                <a:spcPts val="0"/>
              </a:spcAft>
              <a:buSzPts val="1400"/>
              <a:buFont typeface="Oxygen"/>
              <a:buChar char="●"/>
              <a:defRPr>
                <a:latin typeface="Oxygen"/>
                <a:ea typeface="Oxygen"/>
                <a:cs typeface="Oxygen"/>
                <a:sym typeface="Oxygen"/>
              </a:defRPr>
            </a:lvl7pPr>
            <a:lvl8pPr marL="3657600" lvl="7" indent="-317500" rtl="0">
              <a:lnSpc>
                <a:spcPct val="115000"/>
              </a:lnSpc>
              <a:spcBef>
                <a:spcPts val="1600"/>
              </a:spcBef>
              <a:spcAft>
                <a:spcPts val="0"/>
              </a:spcAft>
              <a:buSzPts val="1400"/>
              <a:buFont typeface="Oxygen"/>
              <a:buChar char="○"/>
              <a:defRPr>
                <a:latin typeface="Oxygen"/>
                <a:ea typeface="Oxygen"/>
                <a:cs typeface="Oxygen"/>
                <a:sym typeface="Oxygen"/>
              </a:defRPr>
            </a:lvl8pPr>
            <a:lvl9pPr marL="4114800" lvl="8" indent="-317500" rtl="0">
              <a:lnSpc>
                <a:spcPct val="115000"/>
              </a:lnSpc>
              <a:spcBef>
                <a:spcPts val="1600"/>
              </a:spcBef>
              <a:spcAft>
                <a:spcPts val="1600"/>
              </a:spcAft>
              <a:buSzPts val="1400"/>
              <a:buFont typeface="Oxygen"/>
              <a:buChar char="■"/>
              <a:defRPr>
                <a:latin typeface="Oxygen"/>
                <a:ea typeface="Oxygen"/>
                <a:cs typeface="Oxygen"/>
                <a:sym typeface="Oxyge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3">
    <p:spTree>
      <p:nvGrpSpPr>
        <p:cNvPr id="1" name="Shape 155"/>
        <p:cNvGrpSpPr/>
        <p:nvPr/>
      </p:nvGrpSpPr>
      <p:grpSpPr>
        <a:xfrm>
          <a:off x="0" y="0"/>
          <a:ext cx="0" cy="0"/>
          <a:chOff x="0" y="0"/>
          <a:chExt cx="0" cy="0"/>
        </a:xfrm>
      </p:grpSpPr>
      <p:pic>
        <p:nvPicPr>
          <p:cNvPr id="156" name="Google Shape;156;p3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57"/>
        <p:cNvGrpSpPr/>
        <p:nvPr/>
      </p:nvGrpSpPr>
      <p:grpSpPr>
        <a:xfrm>
          <a:off x="0" y="0"/>
          <a:ext cx="0" cy="0"/>
          <a:chOff x="0" y="0"/>
          <a:chExt cx="0" cy="0"/>
        </a:xfrm>
      </p:grpSpPr>
      <p:pic>
        <p:nvPicPr>
          <p:cNvPr id="158" name="Google Shape;158;p31"/>
          <p:cNvPicPr preferRelativeResize="0"/>
          <p:nvPr/>
        </p:nvPicPr>
        <p:blipFill>
          <a:blip r:embed="rId2">
            <a:alphaModFix/>
          </a:blip>
          <a:stretch>
            <a:fillRect/>
          </a:stretch>
        </p:blipFill>
        <p:spPr>
          <a:xfrm>
            <a:off x="0" y="0"/>
            <a:ext cx="9144000" cy="51435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iret One"/>
              <a:buNone/>
              <a:defRPr sz="2800">
                <a:solidFill>
                  <a:schemeClr val="dk1"/>
                </a:solidFill>
                <a:latin typeface="Poiret One"/>
                <a:ea typeface="Poiret One"/>
                <a:cs typeface="Poiret One"/>
                <a:sym typeface="Poiret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Light"/>
              <a:buChar char="●"/>
              <a:defRPr sz="1800">
                <a:solidFill>
                  <a:schemeClr val="lt2"/>
                </a:solidFill>
                <a:latin typeface="Oxygen Light"/>
                <a:ea typeface="Oxygen Light"/>
                <a:cs typeface="Oxygen Light"/>
                <a:sym typeface="Oxygen Light"/>
              </a:defRPr>
            </a:lvl1pPr>
            <a:lvl2pPr marL="914400" lvl="1"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2pPr>
            <a:lvl3pPr marL="1371600" lvl="2"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3pPr>
            <a:lvl4pPr marL="1828800" lvl="3"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4pPr>
            <a:lvl5pPr marL="2286000" lvl="4"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5pPr>
            <a:lvl6pPr marL="2743200" lvl="5"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6pPr>
            <a:lvl7pPr marL="3200400" lvl="6"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7pPr>
            <a:lvl8pPr marL="3657600" lvl="7"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8pPr>
            <a:lvl9pPr marL="4114800" lvl="8" indent="-317500">
              <a:lnSpc>
                <a:spcPct val="115000"/>
              </a:lnSpc>
              <a:spcBef>
                <a:spcPts val="1600"/>
              </a:spcBef>
              <a:spcAft>
                <a:spcPts val="1600"/>
              </a:spcAft>
              <a:buClr>
                <a:schemeClr val="lt2"/>
              </a:buClr>
              <a:buSzPts val="1400"/>
              <a:buFont typeface="Oxygen Light"/>
              <a:buChar char="■"/>
              <a:defRPr>
                <a:solidFill>
                  <a:schemeClr val="lt2"/>
                </a:solidFill>
                <a:latin typeface="Oxygen Light"/>
                <a:ea typeface="Oxygen Light"/>
                <a:cs typeface="Oxygen Light"/>
                <a:sym typeface="Oxyge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5" r:id="rId4"/>
    <p:sldLayoutId id="2147483676" r:id="rId5"/>
    <p:sldLayoutId id="214748367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a:spLocks noGrp="1"/>
          </p:cNvSpPr>
          <p:nvPr>
            <p:ph type="ctrTitle"/>
          </p:nvPr>
        </p:nvSpPr>
        <p:spPr>
          <a:xfrm>
            <a:off x="1428205" y="78377"/>
            <a:ext cx="6905898" cy="54428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1800" dirty="0">
                <a:solidFill>
                  <a:schemeClr val="accent1"/>
                </a:solidFill>
              </a:rPr>
              <a:t>Escuela Normal de Educación Preescolar</a:t>
            </a:r>
            <a:br>
              <a:rPr lang="es-MX" sz="1800" dirty="0">
                <a:solidFill>
                  <a:schemeClr val="accent1"/>
                </a:solidFill>
              </a:rPr>
            </a:br>
            <a:r>
              <a:rPr lang="es-MX" sz="1800" dirty="0">
                <a:solidFill>
                  <a:schemeClr val="accent1"/>
                </a:solidFill>
              </a:rPr>
              <a:t>Ciclo escolar 2022-2023</a:t>
            </a:r>
            <a:br>
              <a:rPr lang="es-MX" sz="1800" dirty="0">
                <a:solidFill>
                  <a:schemeClr val="accent1"/>
                </a:solidFill>
              </a:rPr>
            </a:br>
            <a:r>
              <a:rPr lang="es-MX" sz="1800" dirty="0">
                <a:solidFill>
                  <a:schemeClr val="accent1"/>
                </a:solidFill>
              </a:rPr>
              <a:t>Segundo semestre            1”C”</a:t>
            </a:r>
            <a:br>
              <a:rPr lang="es-MX" sz="1800" dirty="0">
                <a:solidFill>
                  <a:schemeClr val="accent1"/>
                </a:solidFill>
              </a:rPr>
            </a:br>
            <a:r>
              <a:rPr lang="es-MX" sz="1800" dirty="0">
                <a:solidFill>
                  <a:schemeClr val="accent5"/>
                </a:solidFill>
              </a:rPr>
              <a:t>Unidad I: El pe</a:t>
            </a:r>
            <a:r>
              <a:rPr lang="es-MX" sz="1800" dirty="0">
                <a:solidFill>
                  <a:schemeClr val="accent2"/>
                </a:solidFill>
              </a:rPr>
              <a:t>n</a:t>
            </a:r>
            <a:r>
              <a:rPr lang="es-MX" sz="1800" dirty="0">
                <a:solidFill>
                  <a:schemeClr val="tx1"/>
                </a:solidFill>
              </a:rPr>
              <a:t>samiento</a:t>
            </a:r>
            <a:r>
              <a:rPr lang="es-MX" sz="1800" dirty="0">
                <a:solidFill>
                  <a:schemeClr val="accent5"/>
                </a:solidFill>
              </a:rPr>
              <a:t> </a:t>
            </a:r>
            <a:r>
              <a:rPr lang="es-MX" sz="1800" dirty="0">
                <a:solidFill>
                  <a:schemeClr val="accent1"/>
                </a:solidFill>
              </a:rPr>
              <a:t>geométrico, su enseñanza y aprendizaje en </a:t>
            </a:r>
            <a:r>
              <a:rPr lang="es-MX" sz="1800" dirty="0">
                <a:solidFill>
                  <a:schemeClr val="accent5"/>
                </a:solidFill>
              </a:rPr>
              <a:t>el plan y </a:t>
            </a:r>
            <a:r>
              <a:rPr lang="es-MX" sz="1800" dirty="0">
                <a:solidFill>
                  <a:schemeClr val="accent1"/>
                </a:solidFill>
              </a:rPr>
              <a:t>programa de estudio en educación preescolar.</a:t>
            </a:r>
            <a:br>
              <a:rPr lang="es-MX" sz="1800" dirty="0">
                <a:solidFill>
                  <a:schemeClr val="accent1"/>
                </a:solidFill>
              </a:rPr>
            </a:br>
            <a:r>
              <a:rPr lang="es-MX" sz="1800" dirty="0">
                <a:solidFill>
                  <a:schemeClr val="accent1"/>
                </a:solidFill>
              </a:rPr>
              <a:t>Materia: Forma, espacio y medida</a:t>
            </a:r>
            <a:br>
              <a:rPr lang="es-MX" sz="1800" dirty="0">
                <a:solidFill>
                  <a:schemeClr val="accent1"/>
                </a:solidFill>
              </a:rPr>
            </a:br>
            <a:r>
              <a:rPr lang="es-MX" sz="1800" dirty="0">
                <a:solidFill>
                  <a:schemeClr val="accent1"/>
                </a:solidFill>
              </a:rPr>
              <a:t>Docente: José Luis Perales Torres</a:t>
            </a:r>
            <a:br>
              <a:rPr lang="es-MX" sz="1800" dirty="0">
                <a:solidFill>
                  <a:schemeClr val="accent1"/>
                </a:solidFill>
              </a:rPr>
            </a:br>
            <a:r>
              <a:rPr lang="es-MX" sz="1800" dirty="0">
                <a:solidFill>
                  <a:schemeClr val="accent1"/>
                </a:solidFill>
              </a:rPr>
              <a:t>Tema: Coevaluación y autoevaluación</a:t>
            </a:r>
            <a:br>
              <a:rPr lang="es-MX" sz="1800" dirty="0">
                <a:solidFill>
                  <a:schemeClr val="accent1"/>
                </a:solidFill>
              </a:rPr>
            </a:br>
            <a:r>
              <a:rPr lang="es-MX" sz="1800" dirty="0">
                <a:solidFill>
                  <a:schemeClr val="accent1"/>
                </a:solidFill>
              </a:rPr>
              <a:t>Alumna: Alondra Lizbeth Ruiz Gallegos.        N.L: 19</a:t>
            </a:r>
            <a:br>
              <a:rPr lang="es-MX" sz="1800" dirty="0">
                <a:solidFill>
                  <a:schemeClr val="accent1"/>
                </a:solidFill>
              </a:rPr>
            </a:br>
            <a:r>
              <a:rPr lang="es-MX" sz="1800" dirty="0">
                <a:solidFill>
                  <a:schemeClr val="accent1"/>
                </a:solidFill>
              </a:rPr>
              <a:t>Competencias del curso: </a:t>
            </a:r>
            <a:br>
              <a:rPr lang="es-MX" sz="1800" dirty="0">
                <a:solidFill>
                  <a:schemeClr val="accent1"/>
                </a:solidFill>
              </a:rPr>
            </a:br>
            <a:r>
              <a:rPr lang="es-MX" sz="1800" dirty="0">
                <a:solidFill>
                  <a:schemeClr val="accent1"/>
                </a:solidFill>
              </a:rPr>
              <a:t>1. 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br>
              <a:rPr lang="es-MX" sz="1800" dirty="0">
                <a:solidFill>
                  <a:schemeClr val="accent1"/>
                </a:solidFill>
              </a:rPr>
            </a:br>
            <a:r>
              <a:rPr lang="es-MX" sz="1800" dirty="0">
                <a:solidFill>
                  <a:schemeClr val="accent1"/>
                </a:solidFill>
              </a:rPr>
              <a:t>2. Diseña escenarios y experiencias de aprendizaje para el desarrollo del pensamiento geométrico utilizando diversos recursos metodológicos y tecnológicos para favorecer la educación inclusiva.</a:t>
            </a:r>
            <a:br>
              <a:rPr lang="es-MX" sz="1800" dirty="0">
                <a:solidFill>
                  <a:schemeClr val="accent1"/>
                </a:solidFill>
              </a:rPr>
            </a:br>
            <a:r>
              <a:rPr lang="es-MX" sz="1800" dirty="0">
                <a:solidFill>
                  <a:schemeClr val="accent1"/>
                </a:solidFill>
              </a:rPr>
              <a:t>Fecha: 25/02/2022</a:t>
            </a:r>
            <a:br>
              <a:rPr lang="es-MX" sz="1800" dirty="0">
                <a:solidFill>
                  <a:schemeClr val="accent1"/>
                </a:solidFill>
              </a:rPr>
            </a:br>
            <a:endParaRPr sz="1800" dirty="0">
              <a:solidFill>
                <a:schemeClr val="accent1"/>
              </a:solidFill>
            </a:endParaRPr>
          </a:p>
        </p:txBody>
      </p:sp>
      <p:pic>
        <p:nvPicPr>
          <p:cNvPr id="33" name="Imagen 32" descr="Escuela Normal de Educación Preescolar – Desarrollo de competencias  linguisticas">
            <a:extLst>
              <a:ext uri="{FF2B5EF4-FFF2-40B4-BE49-F238E27FC236}">
                <a16:creationId xmlns:a16="http://schemas.microsoft.com/office/drawing/2014/main" id="{FABE3C67-ED60-4302-983F-6ACFC6765D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5614" y="0"/>
            <a:ext cx="871129" cy="5916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720000" y="-12103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EQUIPO 1</a:t>
            </a:r>
            <a:endParaRPr dirty="0"/>
          </a:p>
        </p:txBody>
      </p:sp>
      <p:sp>
        <p:nvSpPr>
          <p:cNvPr id="174" name="Google Shape;174;p35"/>
          <p:cNvSpPr txBox="1">
            <a:spLocks noGrp="1"/>
          </p:cNvSpPr>
          <p:nvPr>
            <p:ph type="body" idx="1"/>
          </p:nvPr>
        </p:nvSpPr>
        <p:spPr>
          <a:xfrm>
            <a:off x="156752" y="295801"/>
            <a:ext cx="8830493" cy="83307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MX" sz="1100" dirty="0">
                <a:solidFill>
                  <a:schemeClr val="tx1"/>
                </a:solidFill>
              </a:rPr>
              <a:t>Considere la calificación de 9 para este equipo pues logre notar que no todas participaron, pero las que si expusieron tenían un buen conocimiento del tema e igual creo que falto desarrollar mejor algunos puntos. Las preguntas aplicadas por el profesor, a mi parecer fueron respondidas de la mejor manera posible pues mis compañeras sabían de lo que estaban hablando e incluso daban muy buenos ejemplos y se veía la iniciativa que tenían para responder las preguntas.</a:t>
            </a:r>
            <a:br>
              <a:rPr lang="es-MX" sz="1100" dirty="0">
                <a:solidFill>
                  <a:schemeClr val="tx1"/>
                </a:solidFill>
              </a:rPr>
            </a:br>
            <a:r>
              <a:rPr lang="es-MX" sz="1100" dirty="0">
                <a:solidFill>
                  <a:schemeClr val="tx1"/>
                </a:solidFill>
              </a:rPr>
              <a:t>La presentación que dieron a conocer mis compañeras la cual estaba de forma escrita me pareció excelente pues no tenía información de más ni información de menos, solo la necesaria.</a:t>
            </a:r>
          </a:p>
          <a:p>
            <a:pPr marL="0" lvl="0" indent="0" algn="l" rtl="0">
              <a:spcBef>
                <a:spcPts val="0"/>
              </a:spcBef>
              <a:spcAft>
                <a:spcPts val="1600"/>
              </a:spcAft>
              <a:buNone/>
            </a:pPr>
            <a:endParaRPr lang="es-MX" dirty="0">
              <a:solidFill>
                <a:schemeClr val="accent4"/>
              </a:solidFill>
            </a:endParaRPr>
          </a:p>
        </p:txBody>
      </p:sp>
      <p:graphicFrame>
        <p:nvGraphicFramePr>
          <p:cNvPr id="4" name="Tabla 3">
            <a:extLst>
              <a:ext uri="{FF2B5EF4-FFF2-40B4-BE49-F238E27FC236}">
                <a16:creationId xmlns:a16="http://schemas.microsoft.com/office/drawing/2014/main" id="{1B5E65DC-7708-42D0-9CD9-568819870720}"/>
              </a:ext>
            </a:extLst>
          </p:cNvPr>
          <p:cNvGraphicFramePr>
            <a:graphicFrameLocks noGrp="1"/>
          </p:cNvGraphicFramePr>
          <p:nvPr>
            <p:extLst>
              <p:ext uri="{D42A27DB-BD31-4B8C-83A1-F6EECF244321}">
                <p14:modId xmlns:p14="http://schemas.microsoft.com/office/powerpoint/2010/main" val="1210521895"/>
              </p:ext>
            </p:extLst>
          </p:nvPr>
        </p:nvGraphicFramePr>
        <p:xfrm>
          <a:off x="1935317" y="1516216"/>
          <a:ext cx="5273365" cy="3627284"/>
        </p:xfrm>
        <a:graphic>
          <a:graphicData uri="http://schemas.openxmlformats.org/drawingml/2006/table">
            <a:tbl>
              <a:tblPr firstRow="1" firstCol="1" bandRow="1">
                <a:tableStyleId>{5B03D89D-B7F7-401B-8112-8CB207E8C93B}</a:tableStyleId>
              </a:tblPr>
              <a:tblGrid>
                <a:gridCol w="1054673">
                  <a:extLst>
                    <a:ext uri="{9D8B030D-6E8A-4147-A177-3AD203B41FA5}">
                      <a16:colId xmlns:a16="http://schemas.microsoft.com/office/drawing/2014/main" val="913107353"/>
                    </a:ext>
                  </a:extLst>
                </a:gridCol>
                <a:gridCol w="1054673">
                  <a:extLst>
                    <a:ext uri="{9D8B030D-6E8A-4147-A177-3AD203B41FA5}">
                      <a16:colId xmlns:a16="http://schemas.microsoft.com/office/drawing/2014/main" val="2584791131"/>
                    </a:ext>
                  </a:extLst>
                </a:gridCol>
                <a:gridCol w="1054673">
                  <a:extLst>
                    <a:ext uri="{9D8B030D-6E8A-4147-A177-3AD203B41FA5}">
                      <a16:colId xmlns:a16="http://schemas.microsoft.com/office/drawing/2014/main" val="639200468"/>
                    </a:ext>
                  </a:extLst>
                </a:gridCol>
                <a:gridCol w="1054673">
                  <a:extLst>
                    <a:ext uri="{9D8B030D-6E8A-4147-A177-3AD203B41FA5}">
                      <a16:colId xmlns:a16="http://schemas.microsoft.com/office/drawing/2014/main" val="509630431"/>
                    </a:ext>
                  </a:extLst>
                </a:gridCol>
                <a:gridCol w="1054673">
                  <a:extLst>
                    <a:ext uri="{9D8B030D-6E8A-4147-A177-3AD203B41FA5}">
                      <a16:colId xmlns:a16="http://schemas.microsoft.com/office/drawing/2014/main" val="1715654190"/>
                    </a:ext>
                  </a:extLst>
                </a:gridCol>
              </a:tblGrid>
              <a:tr h="103146">
                <a:tc rowSpan="2">
                  <a:txBody>
                    <a:bodyPr/>
                    <a:lstStyle/>
                    <a:p>
                      <a:pPr algn="ctr">
                        <a:lnSpc>
                          <a:spcPct val="115000"/>
                        </a:lnSpc>
                        <a:spcAft>
                          <a:spcPts val="1000"/>
                        </a:spcAft>
                      </a:pPr>
                      <a:r>
                        <a:rPr lang="es-MX" sz="600">
                          <a:effectLst/>
                        </a:rPr>
                        <a:t>Elementos a Evaluar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gridSpan="4">
                  <a:txBody>
                    <a:bodyPr/>
                    <a:lstStyle/>
                    <a:p>
                      <a:pPr algn="ctr">
                        <a:lnSpc>
                          <a:spcPct val="115000"/>
                        </a:lnSpc>
                        <a:spcAft>
                          <a:spcPts val="1000"/>
                        </a:spcAft>
                      </a:pPr>
                      <a:r>
                        <a:rPr lang="es-MX" sz="600">
                          <a:effectLst/>
                        </a:rPr>
                        <a:t>Calificación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94885282"/>
                  </a:ext>
                </a:extLst>
              </a:tr>
              <a:tr h="103146">
                <a:tc vMerge="1">
                  <a:txBody>
                    <a:bodyPr/>
                    <a:lstStyle/>
                    <a:p>
                      <a:endParaRPr lang="es-MX"/>
                    </a:p>
                  </a:txBody>
                  <a:tcPr/>
                </a:tc>
                <a:tc>
                  <a:txBody>
                    <a:bodyPr/>
                    <a:lstStyle/>
                    <a:p>
                      <a:pPr algn="ctr">
                        <a:lnSpc>
                          <a:spcPct val="115000"/>
                        </a:lnSpc>
                        <a:spcAft>
                          <a:spcPts val="1000"/>
                        </a:spcAft>
                      </a:pPr>
                      <a:r>
                        <a:rPr lang="es-MX" sz="600">
                          <a:effectLst/>
                        </a:rPr>
                        <a:t>10-9</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gn="ctr">
                        <a:lnSpc>
                          <a:spcPct val="115000"/>
                        </a:lnSpc>
                        <a:spcAft>
                          <a:spcPts val="1000"/>
                        </a:spcAft>
                      </a:pPr>
                      <a:r>
                        <a:rPr lang="es-MX" sz="600">
                          <a:effectLst/>
                        </a:rPr>
                        <a:t>8-7</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gn="ctr">
                        <a:lnSpc>
                          <a:spcPct val="115000"/>
                        </a:lnSpc>
                        <a:spcAft>
                          <a:spcPts val="1000"/>
                        </a:spcAft>
                      </a:pPr>
                      <a:r>
                        <a:rPr lang="es-MX" sz="600">
                          <a:effectLst/>
                        </a:rPr>
                        <a:t>6</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gn="ctr">
                        <a:lnSpc>
                          <a:spcPct val="115000"/>
                        </a:lnSpc>
                        <a:spcAft>
                          <a:spcPts val="1000"/>
                        </a:spcAft>
                      </a:pPr>
                      <a:r>
                        <a:rPr lang="es-MX" sz="600">
                          <a:effectLst/>
                        </a:rPr>
                        <a:t>5</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3543495003"/>
                  </a:ext>
                </a:extLst>
              </a:tr>
              <a:tr h="213256">
                <a:tc>
                  <a:txBody>
                    <a:bodyPr/>
                    <a:lstStyle/>
                    <a:p>
                      <a:pPr algn="ctr">
                        <a:lnSpc>
                          <a:spcPct val="115000"/>
                        </a:lnSpc>
                        <a:spcAft>
                          <a:spcPts val="1000"/>
                        </a:spcAft>
                      </a:pPr>
                      <a:r>
                        <a:rPr lang="es-MX" sz="600">
                          <a:effectLst/>
                        </a:rPr>
                        <a:t>Dominio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Demuestran un excelente conocimiento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Demuestran un buen conocimiento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No parecen conocer muy bien 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No conocen 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1400788847"/>
                  </a:ext>
                </a:extLst>
              </a:tr>
              <a:tr h="543585">
                <a:tc>
                  <a:txBody>
                    <a:bodyPr/>
                    <a:lstStyle/>
                    <a:p>
                      <a:pPr algn="ctr">
                        <a:lnSpc>
                          <a:spcPct val="115000"/>
                        </a:lnSpc>
                        <a:spcAft>
                          <a:spcPts val="1000"/>
                        </a:spcAft>
                      </a:pPr>
                      <a:r>
                        <a:rPr lang="es-MX" sz="600">
                          <a:effectLst/>
                        </a:rPr>
                        <a:t>Comprensión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Pueden con precisión contestar todas las preguntas planteadas sobre el tema por sus compañeros de clase y profesor.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Pueden con precisión contestar la mayoría de las preguntas planteadas sobre el tema por sus compañeros de clase y profesor.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Pueden con precisión contestar pocas preguntas planteadas sobre el tema por sus compañeros de clase y profesor.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No pueden contestar las preguntas planteadas sobre el tema por sus compañeros de clase y profesor.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2563175365"/>
                  </a:ext>
                </a:extLst>
              </a:tr>
              <a:tr h="213256">
                <a:tc>
                  <a:txBody>
                    <a:bodyPr/>
                    <a:lstStyle/>
                    <a:p>
                      <a:pPr algn="ctr">
                        <a:lnSpc>
                          <a:spcPct val="115000"/>
                        </a:lnSpc>
                        <a:spcAft>
                          <a:spcPts val="1000"/>
                        </a:spcAft>
                      </a:pPr>
                      <a:r>
                        <a:rPr lang="es-MX" sz="600">
                          <a:effectLst/>
                        </a:rPr>
                        <a:t>Seguimiento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Se mantienen en el tema todo el tiempo.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Se mantienen en el tema la mayor parte del tiempo.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Se mantienen en el tema algunas veces.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Fue difícil saber cuál fue 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4258343578"/>
                  </a:ext>
                </a:extLst>
              </a:tr>
              <a:tr h="433475">
                <a:tc>
                  <a:txBody>
                    <a:bodyPr/>
                    <a:lstStyle/>
                    <a:p>
                      <a:pPr algn="ctr">
                        <a:lnSpc>
                          <a:spcPct val="115000"/>
                        </a:lnSpc>
                        <a:spcAft>
                          <a:spcPts val="1000"/>
                        </a:spcAft>
                      </a:pPr>
                      <a:r>
                        <a:rPr lang="es-MX" sz="600">
                          <a:effectLst/>
                        </a:rPr>
                        <a:t>Apoyos didácticos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Usan varios apoyos que demuestran trabajo/creatividad y eso hace una excelente presentación.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1-2 apoyos que demuestran trabajo/ creatividad y eso hace una buena presentación.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1 apoyo que demuestran trabajo/ creatividad y eso hace una regular presentación.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No usan apoyos o los apoyos escogidos restan valor a la presentación.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727771612"/>
                  </a:ext>
                </a:extLst>
              </a:tr>
              <a:tr h="543585">
                <a:tc>
                  <a:txBody>
                    <a:bodyPr/>
                    <a:lstStyle/>
                    <a:p>
                      <a:pPr algn="ctr">
                        <a:lnSpc>
                          <a:spcPct val="115000"/>
                        </a:lnSpc>
                        <a:spcAft>
                          <a:spcPts val="1000"/>
                        </a:spcAft>
                      </a:pPr>
                      <a:r>
                        <a:rPr lang="es-MX" sz="600">
                          <a:effectLst/>
                        </a:rPr>
                        <a:t>Vocabulario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Usan vocabulario apropiado para la audiencia. Aumentan el vocabulario de la audiencia definiendo las palabras que pudieran ser nuevas para esta.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vocabulario casi apropiado para la audiencia. Incluyen 1-2 palabras que podrían ser nuevas para la audiencia pero no las definen.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vocabulario no muy apropiado para la audiencia No incluyen vocabulario que podría ser nuevo para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varias (5 o más) palabras o frases que no son entendidas por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322662625"/>
                  </a:ext>
                </a:extLst>
              </a:tr>
              <a:tr h="763804">
                <a:tc>
                  <a:txBody>
                    <a:bodyPr/>
                    <a:lstStyle/>
                    <a:p>
                      <a:pPr algn="ctr">
                        <a:lnSpc>
                          <a:spcPct val="115000"/>
                        </a:lnSpc>
                        <a:spcAft>
                          <a:spcPts val="1000"/>
                        </a:spcAft>
                      </a:pPr>
                      <a:r>
                        <a:rPr lang="es-MX" sz="600">
                          <a:effectLst/>
                        </a:rPr>
                        <a:t>Entusiasmo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Sus expresiones faciales y su lenguaje corporal generan un fuerte interés y entusiasmo sobre el tema por parte de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Sus expresiones faciales y su lenguaje corporal algunas veces generan un fuerte interés y entusiasmo sobre el tema por parte de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Sus expresiones faciales y su lenguaje corporal son usados para tratar de generar un fuerte interés y entusiasmo sobre el tema por parte de la audiencia, pero parecen no lograrlo.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Muy poco uso de expresiones faciales o lenguaje corporal. No generan mucho interés y entusiasmo sobre el tema por parte de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2480921700"/>
                  </a:ext>
                </a:extLst>
              </a:tr>
              <a:tr h="213256">
                <a:tc>
                  <a:txBody>
                    <a:bodyPr/>
                    <a:lstStyle/>
                    <a:p>
                      <a:pPr algn="ctr">
                        <a:lnSpc>
                          <a:spcPct val="115000"/>
                        </a:lnSpc>
                        <a:spcAft>
                          <a:spcPts val="1000"/>
                        </a:spcAft>
                      </a:pPr>
                      <a:r>
                        <a:rPr lang="es-MX" sz="600">
                          <a:effectLst/>
                        </a:rPr>
                        <a:t>Ortografía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El texto no tiene ningún error ortográfico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El texto presenta de 1 a 2  errores ortográficos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El texto presenta de 3 a 5  errores ortográficos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El texto presenta de 6 o más  errores ortográficos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4045593975"/>
                  </a:ext>
                </a:extLst>
              </a:tr>
              <a:tr h="285792">
                <a:tc>
                  <a:txBody>
                    <a:bodyPr/>
                    <a:lstStyle/>
                    <a:p>
                      <a:pPr algn="ctr">
                        <a:lnSpc>
                          <a:spcPct val="115000"/>
                        </a:lnSpc>
                        <a:spcAft>
                          <a:spcPts val="1000"/>
                        </a:spcAft>
                      </a:pPr>
                      <a:r>
                        <a:rPr lang="es-MX" sz="600">
                          <a:effectLst/>
                        </a:rPr>
                        <a:t> </a:t>
                      </a:r>
                    </a:p>
                    <a:p>
                      <a:pPr>
                        <a:lnSpc>
                          <a:spcPct val="115000"/>
                        </a:lnSpc>
                        <a:spcAft>
                          <a:spcPts val="1000"/>
                        </a:spcAft>
                      </a:pPr>
                      <a:r>
                        <a:rPr lang="es-MX" sz="600">
                          <a:effectLst/>
                        </a:rPr>
                        <a:t>Equipo No.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1</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dirty="0">
                          <a:effectLst/>
                        </a:rPr>
                        <a:t> </a:t>
                      </a:r>
                    </a:p>
                    <a:p>
                      <a:pPr>
                        <a:lnSpc>
                          <a:spcPct val="115000"/>
                        </a:lnSpc>
                        <a:spcAft>
                          <a:spcPts val="1000"/>
                        </a:spcAft>
                      </a:pPr>
                      <a:r>
                        <a:rPr lang="es-MX" sz="600" dirty="0" err="1">
                          <a:effectLst/>
                        </a:rPr>
                        <a:t>Calif</a:t>
                      </a:r>
                      <a:r>
                        <a:rPr lang="es-MX" sz="600" dirty="0">
                          <a:effectLst/>
                        </a:rPr>
                        <a:t>.: 9</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3491487126"/>
                  </a:ext>
                </a:extLst>
              </a:tr>
            </a:tbl>
          </a:graphicData>
        </a:graphic>
      </p:graphicFrame>
      <p:sp>
        <p:nvSpPr>
          <p:cNvPr id="8" name="CuadroTexto 7">
            <a:extLst>
              <a:ext uri="{FF2B5EF4-FFF2-40B4-BE49-F238E27FC236}">
                <a16:creationId xmlns:a16="http://schemas.microsoft.com/office/drawing/2014/main" id="{A2842D66-9634-4B31-B1D1-77ED0D2C604B}"/>
              </a:ext>
            </a:extLst>
          </p:cNvPr>
          <p:cNvSpPr txBox="1"/>
          <p:nvPr/>
        </p:nvSpPr>
        <p:spPr>
          <a:xfrm>
            <a:off x="7289708" y="4479664"/>
            <a:ext cx="1854292" cy="663836"/>
          </a:xfrm>
          <a:prstGeom prst="rect">
            <a:avLst/>
          </a:prstGeom>
          <a:noFill/>
        </p:spPr>
        <p:txBody>
          <a:bodyPr wrap="square">
            <a:spAutoFit/>
          </a:bodyPr>
          <a:lstStyle/>
          <a:p>
            <a:pPr>
              <a:lnSpc>
                <a:spcPct val="115000"/>
              </a:lnSpc>
              <a:spcAft>
                <a:spcPts val="1000"/>
              </a:spcAft>
            </a:pPr>
            <a:r>
              <a:rPr lang="es-MX" sz="1100" dirty="0">
                <a:solidFill>
                  <a:srgbClr val="3B3835"/>
                </a:solidFill>
                <a:effectLst/>
                <a:latin typeface="Arial" panose="020B0604020202020204" pitchFamily="34" charset="0"/>
                <a:ea typeface="Times New Roman" panose="02020603050405020304" pitchFamily="18" charset="0"/>
                <a:cs typeface="Times New Roman" panose="02020603050405020304" pitchFamily="18" charset="0"/>
              </a:rPr>
              <a:t>Nombre de quien calificó: Alondra Lizbeth Ruiz Gallegos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59426-4549-4F6F-A722-6023449C5089}"/>
              </a:ext>
            </a:extLst>
          </p:cNvPr>
          <p:cNvSpPr>
            <a:spLocks noGrp="1"/>
          </p:cNvSpPr>
          <p:nvPr>
            <p:ph type="title"/>
          </p:nvPr>
        </p:nvSpPr>
        <p:spPr>
          <a:xfrm>
            <a:off x="720000" y="-112323"/>
            <a:ext cx="7704000" cy="572700"/>
          </a:xfrm>
        </p:spPr>
        <p:txBody>
          <a:bodyPr/>
          <a:lstStyle/>
          <a:p>
            <a:r>
              <a:rPr lang="es-MX" dirty="0"/>
              <a:t>EQUIPO 2</a:t>
            </a:r>
          </a:p>
        </p:txBody>
      </p:sp>
      <p:sp>
        <p:nvSpPr>
          <p:cNvPr id="3" name="Marcador de texto 2">
            <a:extLst>
              <a:ext uri="{FF2B5EF4-FFF2-40B4-BE49-F238E27FC236}">
                <a16:creationId xmlns:a16="http://schemas.microsoft.com/office/drawing/2014/main" id="{0F08B714-65E2-48F7-8C93-965E6FBFB86D}"/>
              </a:ext>
            </a:extLst>
          </p:cNvPr>
          <p:cNvSpPr>
            <a:spLocks noGrp="1"/>
          </p:cNvSpPr>
          <p:nvPr>
            <p:ph type="body" idx="1"/>
          </p:nvPr>
        </p:nvSpPr>
        <p:spPr>
          <a:xfrm>
            <a:off x="0" y="368703"/>
            <a:ext cx="8850720" cy="1033376"/>
          </a:xfrm>
        </p:spPr>
        <p:txBody>
          <a:bodyPr/>
          <a:lstStyle/>
          <a:p>
            <a:pPr marL="139700" indent="0">
              <a:buNone/>
            </a:pPr>
            <a:r>
              <a:rPr lang="es-MX" sz="1100" dirty="0"/>
              <a:t>Considere la calificación de 10 para este equipo pues me parece que la distribución del contenido estuvo muy bien, cada una de las integrantes supo explicar su parte de manera precisa, además todas aportaron algo extra que hizo que el tema se entendiera mucho mejor, estuvieron dispuestas a responder las preguntas del profesor y lo hicieron muy bien. La presentación que dieron a conocer de forma escrita estaba muy completa.</a:t>
            </a:r>
          </a:p>
        </p:txBody>
      </p:sp>
      <p:graphicFrame>
        <p:nvGraphicFramePr>
          <p:cNvPr id="4" name="Tabla 3">
            <a:extLst>
              <a:ext uri="{FF2B5EF4-FFF2-40B4-BE49-F238E27FC236}">
                <a16:creationId xmlns:a16="http://schemas.microsoft.com/office/drawing/2014/main" id="{18CF3ECF-56B0-40B7-8318-29E314BD59CD}"/>
              </a:ext>
            </a:extLst>
          </p:cNvPr>
          <p:cNvGraphicFramePr>
            <a:graphicFrameLocks noGrp="1"/>
          </p:cNvGraphicFramePr>
          <p:nvPr>
            <p:extLst>
              <p:ext uri="{D42A27DB-BD31-4B8C-83A1-F6EECF244321}">
                <p14:modId xmlns:p14="http://schemas.microsoft.com/office/powerpoint/2010/main" val="2652433975"/>
              </p:ext>
            </p:extLst>
          </p:nvPr>
        </p:nvGraphicFramePr>
        <p:xfrm>
          <a:off x="2013694" y="1243310"/>
          <a:ext cx="5273365" cy="3627284"/>
        </p:xfrm>
        <a:graphic>
          <a:graphicData uri="http://schemas.openxmlformats.org/drawingml/2006/table">
            <a:tbl>
              <a:tblPr firstRow="1" firstCol="1" bandRow="1">
                <a:tableStyleId>{5B03D89D-B7F7-401B-8112-8CB207E8C93B}</a:tableStyleId>
              </a:tblPr>
              <a:tblGrid>
                <a:gridCol w="1054673">
                  <a:extLst>
                    <a:ext uri="{9D8B030D-6E8A-4147-A177-3AD203B41FA5}">
                      <a16:colId xmlns:a16="http://schemas.microsoft.com/office/drawing/2014/main" val="2178672908"/>
                    </a:ext>
                  </a:extLst>
                </a:gridCol>
                <a:gridCol w="1054673">
                  <a:extLst>
                    <a:ext uri="{9D8B030D-6E8A-4147-A177-3AD203B41FA5}">
                      <a16:colId xmlns:a16="http://schemas.microsoft.com/office/drawing/2014/main" val="2604113173"/>
                    </a:ext>
                  </a:extLst>
                </a:gridCol>
                <a:gridCol w="1054673">
                  <a:extLst>
                    <a:ext uri="{9D8B030D-6E8A-4147-A177-3AD203B41FA5}">
                      <a16:colId xmlns:a16="http://schemas.microsoft.com/office/drawing/2014/main" val="2300383270"/>
                    </a:ext>
                  </a:extLst>
                </a:gridCol>
                <a:gridCol w="1054673">
                  <a:extLst>
                    <a:ext uri="{9D8B030D-6E8A-4147-A177-3AD203B41FA5}">
                      <a16:colId xmlns:a16="http://schemas.microsoft.com/office/drawing/2014/main" val="3519055103"/>
                    </a:ext>
                  </a:extLst>
                </a:gridCol>
                <a:gridCol w="1054673">
                  <a:extLst>
                    <a:ext uri="{9D8B030D-6E8A-4147-A177-3AD203B41FA5}">
                      <a16:colId xmlns:a16="http://schemas.microsoft.com/office/drawing/2014/main" val="69424339"/>
                    </a:ext>
                  </a:extLst>
                </a:gridCol>
              </a:tblGrid>
              <a:tr h="103146">
                <a:tc rowSpan="2">
                  <a:txBody>
                    <a:bodyPr/>
                    <a:lstStyle/>
                    <a:p>
                      <a:pPr algn="ctr">
                        <a:lnSpc>
                          <a:spcPct val="115000"/>
                        </a:lnSpc>
                        <a:spcAft>
                          <a:spcPts val="1000"/>
                        </a:spcAft>
                      </a:pPr>
                      <a:r>
                        <a:rPr lang="es-MX" sz="600">
                          <a:effectLst/>
                        </a:rPr>
                        <a:t>Elementos Para Evaluar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gridSpan="4">
                  <a:txBody>
                    <a:bodyPr/>
                    <a:lstStyle/>
                    <a:p>
                      <a:pPr algn="ctr">
                        <a:lnSpc>
                          <a:spcPct val="115000"/>
                        </a:lnSpc>
                        <a:spcAft>
                          <a:spcPts val="1000"/>
                        </a:spcAft>
                      </a:pPr>
                      <a:r>
                        <a:rPr lang="es-MX" sz="600">
                          <a:effectLst/>
                        </a:rPr>
                        <a:t>Calificación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754395222"/>
                  </a:ext>
                </a:extLst>
              </a:tr>
              <a:tr h="103146">
                <a:tc vMerge="1">
                  <a:txBody>
                    <a:bodyPr/>
                    <a:lstStyle/>
                    <a:p>
                      <a:endParaRPr lang="es-MX"/>
                    </a:p>
                  </a:txBody>
                  <a:tcPr/>
                </a:tc>
                <a:tc>
                  <a:txBody>
                    <a:bodyPr/>
                    <a:lstStyle/>
                    <a:p>
                      <a:pPr algn="ctr">
                        <a:lnSpc>
                          <a:spcPct val="115000"/>
                        </a:lnSpc>
                        <a:spcAft>
                          <a:spcPts val="1000"/>
                        </a:spcAft>
                      </a:pPr>
                      <a:r>
                        <a:rPr lang="es-MX" sz="600">
                          <a:effectLst/>
                        </a:rPr>
                        <a:t>10-9</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gn="ctr">
                        <a:lnSpc>
                          <a:spcPct val="115000"/>
                        </a:lnSpc>
                        <a:spcAft>
                          <a:spcPts val="1000"/>
                        </a:spcAft>
                      </a:pPr>
                      <a:r>
                        <a:rPr lang="es-MX" sz="600">
                          <a:effectLst/>
                        </a:rPr>
                        <a:t>8-7</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gn="ctr">
                        <a:lnSpc>
                          <a:spcPct val="115000"/>
                        </a:lnSpc>
                        <a:spcAft>
                          <a:spcPts val="1000"/>
                        </a:spcAft>
                      </a:pPr>
                      <a:r>
                        <a:rPr lang="es-MX" sz="600">
                          <a:effectLst/>
                        </a:rPr>
                        <a:t>6</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gn="ctr">
                        <a:lnSpc>
                          <a:spcPct val="115000"/>
                        </a:lnSpc>
                        <a:spcAft>
                          <a:spcPts val="1000"/>
                        </a:spcAft>
                      </a:pPr>
                      <a:r>
                        <a:rPr lang="es-MX" sz="600">
                          <a:effectLst/>
                        </a:rPr>
                        <a:t>5</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2028100416"/>
                  </a:ext>
                </a:extLst>
              </a:tr>
              <a:tr h="213256">
                <a:tc>
                  <a:txBody>
                    <a:bodyPr/>
                    <a:lstStyle/>
                    <a:p>
                      <a:pPr algn="ctr">
                        <a:lnSpc>
                          <a:spcPct val="115000"/>
                        </a:lnSpc>
                        <a:spcAft>
                          <a:spcPts val="1000"/>
                        </a:spcAft>
                      </a:pPr>
                      <a:r>
                        <a:rPr lang="es-MX" sz="600">
                          <a:effectLst/>
                        </a:rPr>
                        <a:t>Dominio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Demuestran un excelente conocimiento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Demuestran un buen conocimiento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No parecen conocer muy bien 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No conocen 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3967009162"/>
                  </a:ext>
                </a:extLst>
              </a:tr>
              <a:tr h="543585">
                <a:tc>
                  <a:txBody>
                    <a:bodyPr/>
                    <a:lstStyle/>
                    <a:p>
                      <a:pPr algn="ctr">
                        <a:lnSpc>
                          <a:spcPct val="115000"/>
                        </a:lnSpc>
                        <a:spcAft>
                          <a:spcPts val="1000"/>
                        </a:spcAft>
                      </a:pPr>
                      <a:r>
                        <a:rPr lang="es-MX" sz="600">
                          <a:effectLst/>
                        </a:rPr>
                        <a:t>Comprensión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Pueden con precisión contestar todas las preguntas planteadas sobre el tema por sus compañeros de clase y profesor.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Pueden con precisión contestar la mayoría de las preguntas planteadas sobre el tema por sus compañeros de clase y profesor.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Pueden con precisión contestar pocas preguntas planteadas sobre el tema por sus compañeros de clase y profesor.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No pueden contestar las preguntas planteadas sobre el tema por sus compañeros de clase y profesor.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3942828953"/>
                  </a:ext>
                </a:extLst>
              </a:tr>
              <a:tr h="213256">
                <a:tc>
                  <a:txBody>
                    <a:bodyPr/>
                    <a:lstStyle/>
                    <a:p>
                      <a:pPr algn="ctr">
                        <a:lnSpc>
                          <a:spcPct val="115000"/>
                        </a:lnSpc>
                        <a:spcAft>
                          <a:spcPts val="1000"/>
                        </a:spcAft>
                      </a:pPr>
                      <a:r>
                        <a:rPr lang="es-MX" sz="600">
                          <a:effectLst/>
                        </a:rPr>
                        <a:t>Seguimiento del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Se mantienen en el tema todo el tiempo.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Se mantienen en el tema la mayor parte del tiempo.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Se mantienen en el tema algunas veces.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Fue difícil saber cuál fue el tema.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2737037932"/>
                  </a:ext>
                </a:extLst>
              </a:tr>
              <a:tr h="433475">
                <a:tc>
                  <a:txBody>
                    <a:bodyPr/>
                    <a:lstStyle/>
                    <a:p>
                      <a:pPr algn="ctr">
                        <a:lnSpc>
                          <a:spcPct val="115000"/>
                        </a:lnSpc>
                        <a:spcAft>
                          <a:spcPts val="1000"/>
                        </a:spcAft>
                      </a:pPr>
                      <a:r>
                        <a:rPr lang="es-MX" sz="600">
                          <a:effectLst/>
                        </a:rPr>
                        <a:t>Apoyos didácticos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Usan varios apoyos que demuestran trabajo/creatividad y eso hace una excelente presentación.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1-2 apoyos que demuestran trabajo/ creatividad y eso hace una buena presentación.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1 apoyo que demuestran trabajo/ creatividad y eso hace una regular presentación.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No usan apoyos o los apoyos escogidos restan valor a la presentación.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3038404370"/>
                  </a:ext>
                </a:extLst>
              </a:tr>
              <a:tr h="543585">
                <a:tc>
                  <a:txBody>
                    <a:bodyPr/>
                    <a:lstStyle/>
                    <a:p>
                      <a:pPr algn="ctr">
                        <a:lnSpc>
                          <a:spcPct val="115000"/>
                        </a:lnSpc>
                        <a:spcAft>
                          <a:spcPts val="1000"/>
                        </a:spcAft>
                      </a:pPr>
                      <a:r>
                        <a:rPr lang="es-MX" sz="600">
                          <a:effectLst/>
                        </a:rPr>
                        <a:t>Vocabulario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Usan vocabulario apropiado para la audiencia. Aumentan el vocabulario de la audiencia definiendo las palabras que pudieran ser nuevas para esta.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vocabulario casi apropiado para la audiencia. Incluyen 1-2 palabras que podrían ser nuevas para la audiencia, pero no las definen.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vocabulario no muy apropiado para la audiencia No incluyen vocabulario que podría ser nuevo para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Usan varias (5 o más) palabras o frases que no son entendidas por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2489824421"/>
                  </a:ext>
                </a:extLst>
              </a:tr>
              <a:tr h="763804">
                <a:tc>
                  <a:txBody>
                    <a:bodyPr/>
                    <a:lstStyle/>
                    <a:p>
                      <a:pPr algn="ctr">
                        <a:lnSpc>
                          <a:spcPct val="115000"/>
                        </a:lnSpc>
                        <a:spcAft>
                          <a:spcPts val="1000"/>
                        </a:spcAft>
                      </a:pPr>
                      <a:r>
                        <a:rPr lang="es-MX" sz="600">
                          <a:effectLst/>
                        </a:rPr>
                        <a:t>Entusiasmo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Sus expresiones faciales y su lenguaje corporal generan un fuerte interés y entusiasmo sobre el tema por parte de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Sus expresiones faciales y su lenguaje corporal algunas veces generan un fuerte interés y entusiasmo sobre el tema por parte de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Sus expresiones faciales y su lenguaje corporal son usados para tratar de generar un fuerte interés y entusiasmo sobre el tema por parte de la audiencia, pero parecen no lograrlo.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Muy poco uso de expresiones faciales o lenguaje corporal. No generan mucho interés y entusiasmo sobre el tema por parte de la audiencia.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1523934946"/>
                  </a:ext>
                </a:extLst>
              </a:tr>
              <a:tr h="213256">
                <a:tc>
                  <a:txBody>
                    <a:bodyPr/>
                    <a:lstStyle/>
                    <a:p>
                      <a:pPr algn="ctr">
                        <a:lnSpc>
                          <a:spcPct val="115000"/>
                        </a:lnSpc>
                        <a:spcAft>
                          <a:spcPts val="1000"/>
                        </a:spcAft>
                      </a:pPr>
                      <a:r>
                        <a:rPr lang="es-MX" sz="600">
                          <a:effectLst/>
                        </a:rPr>
                        <a:t>Ortografía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El texto no tiene ningún error ortográfico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El texto presenta de 1 a 2 errores ortográficos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El texto presenta de 3 a 5 errores ortográficos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El texto presenta de 6 o más errores ortográficos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3894178272"/>
                  </a:ext>
                </a:extLst>
              </a:tr>
              <a:tr h="285792">
                <a:tc>
                  <a:txBody>
                    <a:bodyPr/>
                    <a:lstStyle/>
                    <a:p>
                      <a:pPr algn="ctr">
                        <a:lnSpc>
                          <a:spcPct val="115000"/>
                        </a:lnSpc>
                        <a:spcAft>
                          <a:spcPts val="1000"/>
                        </a:spcAft>
                      </a:pPr>
                      <a:r>
                        <a:rPr lang="es-MX" sz="600" dirty="0">
                          <a:effectLst/>
                        </a:rPr>
                        <a:t> </a:t>
                      </a:r>
                    </a:p>
                    <a:p>
                      <a:pPr>
                        <a:lnSpc>
                          <a:spcPct val="115000"/>
                        </a:lnSpc>
                        <a:spcAft>
                          <a:spcPts val="1000"/>
                        </a:spcAft>
                      </a:pPr>
                      <a:r>
                        <a:rPr lang="es-MX" sz="600" dirty="0">
                          <a:effectLst/>
                        </a:rPr>
                        <a:t>Equipo No.</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nchor="ctr"/>
                </a:tc>
                <a:tc>
                  <a:txBody>
                    <a:bodyPr/>
                    <a:lstStyle/>
                    <a:p>
                      <a:pPr>
                        <a:lnSpc>
                          <a:spcPct val="115000"/>
                        </a:lnSpc>
                        <a:spcAft>
                          <a:spcPts val="1000"/>
                        </a:spcAft>
                      </a:pPr>
                      <a:r>
                        <a:rPr lang="es-MX" sz="600">
                          <a:effectLst/>
                        </a:rPr>
                        <a:t>2</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tc>
                  <a:txBody>
                    <a:bodyPr/>
                    <a:lstStyle/>
                    <a:p>
                      <a:pPr>
                        <a:lnSpc>
                          <a:spcPct val="115000"/>
                        </a:lnSpc>
                        <a:spcAft>
                          <a:spcPts val="1000"/>
                        </a:spcAft>
                      </a:pPr>
                      <a:r>
                        <a:rPr lang="es-MX" sz="600" dirty="0">
                          <a:effectLst/>
                        </a:rPr>
                        <a:t> </a:t>
                      </a:r>
                    </a:p>
                    <a:p>
                      <a:pPr>
                        <a:lnSpc>
                          <a:spcPct val="115000"/>
                        </a:lnSpc>
                        <a:spcAft>
                          <a:spcPts val="1000"/>
                        </a:spcAft>
                      </a:pPr>
                      <a:r>
                        <a:rPr lang="es-MX" sz="600" dirty="0" err="1">
                          <a:effectLst/>
                        </a:rPr>
                        <a:t>Calif</a:t>
                      </a:r>
                      <a:r>
                        <a:rPr lang="es-MX" sz="600" dirty="0">
                          <a:effectLst/>
                        </a:rPr>
                        <a:t>.: 10</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9" marR="39169" marT="0" marB="0"/>
                </a:tc>
                <a:extLst>
                  <a:ext uri="{0D108BD9-81ED-4DB2-BD59-A6C34878D82A}">
                    <a16:rowId xmlns:a16="http://schemas.microsoft.com/office/drawing/2014/main" val="746015536"/>
                  </a:ext>
                </a:extLst>
              </a:tr>
            </a:tbl>
          </a:graphicData>
        </a:graphic>
      </p:graphicFrame>
      <p:sp>
        <p:nvSpPr>
          <p:cNvPr id="10" name="CuadroTexto 9">
            <a:extLst>
              <a:ext uri="{FF2B5EF4-FFF2-40B4-BE49-F238E27FC236}">
                <a16:creationId xmlns:a16="http://schemas.microsoft.com/office/drawing/2014/main" id="{5895936A-48F0-49EF-B822-338AD7FE83D1}"/>
              </a:ext>
            </a:extLst>
          </p:cNvPr>
          <p:cNvSpPr txBox="1"/>
          <p:nvPr/>
        </p:nvSpPr>
        <p:spPr>
          <a:xfrm>
            <a:off x="2712719" y="4870594"/>
            <a:ext cx="5630091" cy="274499"/>
          </a:xfrm>
          <a:prstGeom prst="rect">
            <a:avLst/>
          </a:prstGeom>
          <a:noFill/>
        </p:spPr>
        <p:txBody>
          <a:bodyPr wrap="square">
            <a:spAutoFit/>
          </a:bodyPr>
          <a:lstStyle/>
          <a:p>
            <a:pPr>
              <a:lnSpc>
                <a:spcPct val="115000"/>
              </a:lnSpc>
              <a:spcAft>
                <a:spcPts val="1000"/>
              </a:spcAft>
            </a:pPr>
            <a:r>
              <a:rPr lang="es-MX" sz="1100" dirty="0">
                <a:solidFill>
                  <a:srgbClr val="3B3835"/>
                </a:solidFill>
                <a:effectLst/>
                <a:latin typeface="Arial" panose="020B0604020202020204" pitchFamily="34" charset="0"/>
                <a:ea typeface="Times New Roman" panose="02020603050405020304" pitchFamily="18" charset="0"/>
                <a:cs typeface="Times New Roman" panose="02020603050405020304" pitchFamily="18" charset="0"/>
              </a:rPr>
              <a:t>Nombre de quien calificó: Alondra Lizbeth Ruiz Gallegos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206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32245-4630-49D5-AF66-7256AE4196EF}"/>
              </a:ext>
            </a:extLst>
          </p:cNvPr>
          <p:cNvSpPr>
            <a:spLocks noGrp="1"/>
          </p:cNvSpPr>
          <p:nvPr>
            <p:ph type="title"/>
          </p:nvPr>
        </p:nvSpPr>
        <p:spPr>
          <a:xfrm>
            <a:off x="720000" y="288275"/>
            <a:ext cx="7704000" cy="572700"/>
          </a:xfrm>
        </p:spPr>
        <p:txBody>
          <a:bodyPr/>
          <a:lstStyle/>
          <a:p>
            <a:r>
              <a:rPr lang="es-MX" dirty="0"/>
              <a:t>AUTOEVALUACIÓN</a:t>
            </a:r>
          </a:p>
        </p:txBody>
      </p:sp>
      <p:sp>
        <p:nvSpPr>
          <p:cNvPr id="3" name="Marcador de texto 2">
            <a:extLst>
              <a:ext uri="{FF2B5EF4-FFF2-40B4-BE49-F238E27FC236}">
                <a16:creationId xmlns:a16="http://schemas.microsoft.com/office/drawing/2014/main" id="{D9CDCD23-701A-4089-B8A2-F8B2E4A7035B}"/>
              </a:ext>
            </a:extLst>
          </p:cNvPr>
          <p:cNvSpPr>
            <a:spLocks noGrp="1"/>
          </p:cNvSpPr>
          <p:nvPr>
            <p:ph type="body" idx="1"/>
          </p:nvPr>
        </p:nvSpPr>
        <p:spPr>
          <a:xfrm>
            <a:off x="720000" y="1152475"/>
            <a:ext cx="7704000" cy="1512348"/>
          </a:xfrm>
        </p:spPr>
        <p:txBody>
          <a:bodyPr/>
          <a:lstStyle/>
          <a:p>
            <a:pPr marL="139700" indent="0">
              <a:buNone/>
            </a:pPr>
            <a:r>
              <a:rPr lang="es-MX" dirty="0"/>
              <a:t>Considero que me otorgare la calificación de 8 pues aun que supe del tema del que estaba hablando me falto abarcarlo mas a fondo para que fuera mas entendible, aun que tuve la disposición para comprender y responder las preguntas del profesor y mi tono de voz fue adecuado para que todas mis compañeras incluso las de línea pudieran escuchar.</a:t>
            </a:r>
          </a:p>
        </p:txBody>
      </p:sp>
    </p:spTree>
    <p:extLst>
      <p:ext uri="{BB962C8B-B14F-4D97-AF65-F5344CB8AC3E}">
        <p14:creationId xmlns:p14="http://schemas.microsoft.com/office/powerpoint/2010/main" val="83969610"/>
      </p:ext>
    </p:extLst>
  </p:cSld>
  <p:clrMapOvr>
    <a:masterClrMapping/>
  </p:clrMapOvr>
</p:sld>
</file>

<file path=ppt/theme/theme1.xml><?xml version="1.0" encoding="utf-8"?>
<a:theme xmlns:a="http://schemas.openxmlformats.org/drawingml/2006/main" name="Minimalist Aesthetic Slideshow by Slidesgo">
  <a:themeElements>
    <a:clrScheme name="Simple Light">
      <a:dk1>
        <a:srgbClr val="6D5B57"/>
      </a:dk1>
      <a:lt1>
        <a:srgbClr val="F2E1D8"/>
      </a:lt1>
      <a:dk2>
        <a:srgbClr val="595959"/>
      </a:dk2>
      <a:lt2>
        <a:srgbClr val="B08980"/>
      </a:lt2>
      <a:accent1>
        <a:srgbClr val="6D5B57"/>
      </a:accent1>
      <a:accent2>
        <a:srgbClr val="F2E1D8"/>
      </a:accent2>
      <a:accent3>
        <a:srgbClr val="595959"/>
      </a:accent3>
      <a:accent4>
        <a:srgbClr val="B08980"/>
      </a:accent4>
      <a:accent5>
        <a:srgbClr val="F2E1D8"/>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1332</Words>
  <Application>Microsoft Office PowerPoint</Application>
  <PresentationFormat>Presentación en pantalla (16:9)</PresentationFormat>
  <Paragraphs>105</Paragraphs>
  <Slides>4</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Calibri</vt:lpstr>
      <vt:lpstr>Oxygen</vt:lpstr>
      <vt:lpstr>Arial</vt:lpstr>
      <vt:lpstr>Bebas Neue</vt:lpstr>
      <vt:lpstr>Poiret One</vt:lpstr>
      <vt:lpstr>Oxygen Light</vt:lpstr>
      <vt:lpstr>Minimalist Aesthetic Slideshow by Slidesgo</vt:lpstr>
      <vt:lpstr>Escuela Normal de Educación Preescolar Ciclo escolar 2022-2023 Segundo semestre            1”C” Unidad I: El pensamiento geométrico, su enseñanza y aprendizaje en el plan y programa de estudio en educación preescolar. Materia: Forma, espacio y medida Docente: José Luis Perales Torres Tema: Coevaluación y autoevaluación Alumna: Alondra Lizbeth Ruiz Gallegos.        N.L: 19 Competencias del curso:  1. 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 2. Diseña escenarios y experiencias de aprendizaje para el desarrollo del pensamiento geométrico utilizando diversos recursos metodológicos y tecnológicos para favorecer la educación inclusiva. Fecha: 25/02/2022 </vt:lpstr>
      <vt:lpstr>EQUIPO 1</vt:lpstr>
      <vt:lpstr>EQUIPO 2</vt:lpstr>
      <vt:lpstr>AUTOEVALUACIÓN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Ciclo escolar 2022-2023 Segundo semestre            1”C” Unidad I: El pensamiento geométrico, su enseñanza y aprendizaje en el plan y programa de estudio en educación preescolar. Materia: Forma, espacio y medida Docente: José Luis Perales Torres Tema: Coevaluación y autoevaluación Alumna: Alondra Lizbeth Ruiz Gallegos.        N.L: 19 Competencias del curso:  1. 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 2. Diseña escenarios y experiencias de aprendizaje para el desarrollo del pensamiento geométrico utilizando diversos recursos metodológicos y tecnológicos para favorecer la educación inclusiva. Fecha: 25/02/2022 </dc:title>
  <cp:lastModifiedBy>ALONDRA LIZBETH RUIZ GALLEGOS</cp:lastModifiedBy>
  <cp:revision>3</cp:revision>
  <dcterms:modified xsi:type="dcterms:W3CDTF">2022-02-26T05:59:51Z</dcterms:modified>
</cp:coreProperties>
</file>