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Fira Sans Extra Condensed Medium"/>
      <p:regular r:id="rId14"/>
      <p:bold r:id="rId15"/>
      <p:italic r:id="rId16"/>
      <p:boldItalic r:id="rId17"/>
    </p:embeddedFont>
    <p:embeddedFont>
      <p:font typeface="Fira Sans"/>
      <p:regular r:id="rId18"/>
      <p:bold r:id="rId19"/>
      <p:italic r:id="rId20"/>
      <p:boldItalic r:id="rId21"/>
    </p:embeddedFont>
    <p:embeddedFont>
      <p:font typeface="Fira Sans Extra Condense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italic.fntdata"/><Relationship Id="rId22" Type="http://schemas.openxmlformats.org/officeDocument/2006/relationships/font" Target="fonts/FiraSansExtraCondensed-regular.fntdata"/><Relationship Id="rId21" Type="http://schemas.openxmlformats.org/officeDocument/2006/relationships/font" Target="fonts/FiraSans-boldItalic.fntdata"/><Relationship Id="rId24" Type="http://schemas.openxmlformats.org/officeDocument/2006/relationships/font" Target="fonts/FiraSansExtraCondensed-italic.fntdata"/><Relationship Id="rId23" Type="http://schemas.openxmlformats.org/officeDocument/2006/relationships/font" Target="fonts/FiraSansExtra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FiraSansExtra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19" Type="http://schemas.openxmlformats.org/officeDocument/2006/relationships/font" Target="fonts/FiraSans-bold.fntdata"/><Relationship Id="rId18" Type="http://schemas.openxmlformats.org/officeDocument/2006/relationships/font" Target="fonts/Fira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76bf07af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76bf07af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76bf07afa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76bf07af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457200" y="744575"/>
            <a:ext cx="822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572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6869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57200" y="383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4572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457200" y="11447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457200" y="2783450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8498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457200" y="41553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26450" cy="1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979000" y="1718700"/>
            <a:ext cx="75111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Calibri"/>
                <a:ea typeface="Calibri"/>
                <a:cs typeface="Calibri"/>
                <a:sym typeface="Calibri"/>
              </a:rPr>
              <a:t>Escuela Normal de Educación Preescolar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latin typeface="Calibri"/>
                <a:ea typeface="Calibri"/>
                <a:cs typeface="Calibri"/>
                <a:sym typeface="Calibri"/>
              </a:rPr>
              <a:t>Licenciatura en educación preescolar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600">
                <a:latin typeface="Calibri"/>
                <a:ea typeface="Calibri"/>
                <a:cs typeface="Calibri"/>
                <a:sym typeface="Calibri"/>
              </a:rPr>
              <a:t>Sexto Semestre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Docente:</a:t>
            </a:r>
            <a:r>
              <a:rPr lang="es-419" sz="1200"/>
              <a:t> SILVIA BANDA SERVIN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Curso:</a:t>
            </a:r>
            <a:r>
              <a:rPr lang="es-419" sz="1200"/>
              <a:t> Creación Literaria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>
                <a:latin typeface="Verdana"/>
                <a:ea typeface="Verdana"/>
                <a:cs typeface="Verdana"/>
                <a:sym typeface="Verdana"/>
              </a:rPr>
              <a:t>UNIDAD 1 DISCURSOS LITERARIOS EN LA NIÑEZ.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419" sz="1200"/>
              <a:t>Competencias de la unidad de Aprendizaje:</a:t>
            </a:r>
            <a:r>
              <a:rPr lang="es-419" sz="1200"/>
              <a:t>	</a:t>
            </a:r>
            <a:endParaRPr sz="1200"/>
          </a:p>
          <a:p>
            <a:pPr indent="-3048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Detecta los procesos de aprendizaje de sus alumnos para favorecer su desarrollo cognitivo y socioemocional.</a:t>
            </a:r>
            <a:endParaRPr sz="1200"/>
          </a:p>
          <a:p>
            <a:pPr indent="-3048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419" sz="1200"/>
              <a:t>Integra recursos de la investigación educativa para enriquecer su práctica profesional, expresando su interés por el conocimiento, la ciencia y la mejora de la educación.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Equipo: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Danna Sophia Rangel Ibarra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Daniela Velazquez Diaz</a:t>
            </a:r>
            <a:endParaRPr sz="1200"/>
          </a:p>
          <a:p>
            <a:pPr indent="0" lvl="0" marL="45720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419" sz="1200"/>
              <a:t>Jessica Paola Saucedo Gonzalez </a:t>
            </a:r>
            <a:endParaRPr sz="1200"/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419" sz="12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4494938" y="1222188"/>
            <a:ext cx="1131627" cy="1058256"/>
          </a:xfrm>
          <a:custGeom>
            <a:rect b="b" l="l" r="r" t="t"/>
            <a:pathLst>
              <a:path extrusionOk="0" h="30316" w="50072">
                <a:moveTo>
                  <a:pt x="0" y="30316"/>
                </a:moveTo>
                <a:lnTo>
                  <a:pt x="0" y="0"/>
                </a:lnTo>
                <a:lnTo>
                  <a:pt x="50072" y="0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6" name="Google Shape;106;p26"/>
          <p:cNvSpPr/>
          <p:nvPr/>
        </p:nvSpPr>
        <p:spPr>
          <a:xfrm>
            <a:off x="5285550" y="3043750"/>
            <a:ext cx="1348243" cy="1145585"/>
          </a:xfrm>
          <a:custGeom>
            <a:rect b="b" l="l" r="r" t="t"/>
            <a:pathLst>
              <a:path extrusionOk="0" h="36107" w="51094">
                <a:moveTo>
                  <a:pt x="0" y="0"/>
                </a:moveTo>
                <a:lnTo>
                  <a:pt x="51094" y="0"/>
                </a:lnTo>
                <a:lnTo>
                  <a:pt x="51094" y="36107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7" name="Google Shape;107;p26"/>
          <p:cNvSpPr/>
          <p:nvPr/>
        </p:nvSpPr>
        <p:spPr>
          <a:xfrm>
            <a:off x="3328913" y="3723375"/>
            <a:ext cx="1142075" cy="1074050"/>
          </a:xfrm>
          <a:custGeom>
            <a:rect b="b" l="l" r="r" t="t"/>
            <a:pathLst>
              <a:path extrusionOk="0" h="42962" w="45683">
                <a:moveTo>
                  <a:pt x="45683" y="0"/>
                </a:moveTo>
                <a:lnTo>
                  <a:pt x="45683" y="42912"/>
                </a:lnTo>
                <a:lnTo>
                  <a:pt x="0" y="42962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8" name="Google Shape;108;p26"/>
          <p:cNvSpPr/>
          <p:nvPr/>
        </p:nvSpPr>
        <p:spPr>
          <a:xfrm>
            <a:off x="4471000" y="1178050"/>
            <a:ext cx="1179500" cy="1146525"/>
          </a:xfrm>
          <a:custGeom>
            <a:rect b="b" l="l" r="r" t="t"/>
            <a:pathLst>
              <a:path extrusionOk="0" h="45861" w="47180">
                <a:moveTo>
                  <a:pt x="0" y="45861"/>
                </a:moveTo>
                <a:lnTo>
                  <a:pt x="0" y="38"/>
                </a:lnTo>
                <a:lnTo>
                  <a:pt x="47180" y="0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09" name="Google Shape;109;p26"/>
          <p:cNvSpPr/>
          <p:nvPr/>
        </p:nvSpPr>
        <p:spPr>
          <a:xfrm>
            <a:off x="5312150" y="2988525"/>
            <a:ext cx="1282300" cy="1200775"/>
          </a:xfrm>
          <a:custGeom>
            <a:rect b="b" l="l" r="r" t="t"/>
            <a:pathLst>
              <a:path extrusionOk="0" h="48031" w="51292">
                <a:moveTo>
                  <a:pt x="0" y="0"/>
                </a:moveTo>
                <a:lnTo>
                  <a:pt x="51094" y="0"/>
                </a:lnTo>
                <a:lnTo>
                  <a:pt x="51292" y="48031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0" name="Google Shape;110;p26"/>
          <p:cNvSpPr/>
          <p:nvPr/>
        </p:nvSpPr>
        <p:spPr>
          <a:xfrm>
            <a:off x="3320125" y="3598901"/>
            <a:ext cx="1131638" cy="1285859"/>
          </a:xfrm>
          <a:custGeom>
            <a:rect b="b" l="l" r="r" t="t"/>
            <a:pathLst>
              <a:path extrusionOk="0" h="45614" w="43913">
                <a:moveTo>
                  <a:pt x="43913" y="0"/>
                </a:moveTo>
                <a:lnTo>
                  <a:pt x="43913" y="45613"/>
                </a:lnTo>
                <a:lnTo>
                  <a:pt x="0" y="45614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1" name="Google Shape;111;p26"/>
          <p:cNvSpPr/>
          <p:nvPr/>
        </p:nvSpPr>
        <p:spPr>
          <a:xfrm>
            <a:off x="2616188" y="1764063"/>
            <a:ext cx="1389775" cy="1114075"/>
          </a:xfrm>
          <a:custGeom>
            <a:rect b="b" l="l" r="r" t="t"/>
            <a:pathLst>
              <a:path extrusionOk="0" h="44563" w="55591">
                <a:moveTo>
                  <a:pt x="55591" y="44563"/>
                </a:moveTo>
                <a:lnTo>
                  <a:pt x="108" y="44563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C3A3B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12" name="Google Shape;112;p26"/>
          <p:cNvSpPr/>
          <p:nvPr/>
        </p:nvSpPr>
        <p:spPr>
          <a:xfrm>
            <a:off x="2132998" y="2431538"/>
            <a:ext cx="1030800" cy="266400"/>
          </a:xfrm>
          <a:prstGeom prst="rect">
            <a:avLst/>
          </a:prstGeom>
          <a:noFill/>
          <a:ln cap="flat" cmpd="sng" w="9525">
            <a:solidFill>
              <a:srgbClr val="9A1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6"/>
          <p:cNvSpPr txBox="1"/>
          <p:nvPr>
            <p:ph idx="4294967295" type="subTitle"/>
          </p:nvPr>
        </p:nvSpPr>
        <p:spPr>
          <a:xfrm>
            <a:off x="6500600" y="1995650"/>
            <a:ext cx="2539500" cy="1074000"/>
          </a:xfrm>
          <a:prstGeom prst="rect">
            <a:avLst/>
          </a:prstGeom>
          <a:solidFill>
            <a:srgbClr val="6FA8D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/>
              <a:t>Existe un supuesto de que los niños pequeños pueden percibir sobre imágenes figurativas, colores plenos y estéticas realistas.</a:t>
            </a:r>
            <a:endParaRPr/>
          </a:p>
        </p:txBody>
      </p:sp>
      <p:sp>
        <p:nvSpPr>
          <p:cNvPr id="114" name="Google Shape;114;p26"/>
          <p:cNvSpPr txBox="1"/>
          <p:nvPr>
            <p:ph idx="4294967295" type="subTitle"/>
          </p:nvPr>
        </p:nvSpPr>
        <p:spPr>
          <a:xfrm>
            <a:off x="7938825" y="3125900"/>
            <a:ext cx="1179600" cy="911100"/>
          </a:xfrm>
          <a:prstGeom prst="rect">
            <a:avLst/>
          </a:prstGeom>
          <a:solidFill>
            <a:srgbClr val="E0666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Daniel Stern: “percepción amodal”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6"/>
          <p:cNvSpPr txBox="1"/>
          <p:nvPr>
            <p:ph idx="4294967295" type="subTitle"/>
          </p:nvPr>
        </p:nvSpPr>
        <p:spPr>
          <a:xfrm>
            <a:off x="127500" y="1708875"/>
            <a:ext cx="1596300" cy="911100"/>
          </a:xfrm>
          <a:prstGeom prst="rect">
            <a:avLst/>
          </a:prstGeom>
          <a:solidFill>
            <a:srgbClr val="D5A6BD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La literatura para un bebé o niño pequeño es el eco, la voz, la palabra y la imagen.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6"/>
          <p:cNvSpPr txBox="1"/>
          <p:nvPr>
            <p:ph idx="4294967295" type="subTitle"/>
          </p:nvPr>
        </p:nvSpPr>
        <p:spPr>
          <a:xfrm>
            <a:off x="64350" y="2725125"/>
            <a:ext cx="1741500" cy="1355400"/>
          </a:xfrm>
          <a:prstGeom prst="rect">
            <a:avLst/>
          </a:prstGeom>
          <a:solidFill>
            <a:srgbClr val="8E7CC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 sz="1000">
                <a:solidFill>
                  <a:schemeClr val="dk1"/>
                </a:solidFill>
              </a:rPr>
              <a:t>Los sonidos es la voz que imprime sentidos a sensaciones donde el niño a través de experiencias de placer incorpora una percepción amplia y dispuesta.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457200" y="199675"/>
            <a:ext cx="82296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EC3A3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y juego en los niños pequeños </a:t>
            </a:r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3847400" y="2585150"/>
            <a:ext cx="1464900" cy="1058100"/>
          </a:xfrm>
          <a:prstGeom prst="roundRect">
            <a:avLst>
              <a:gd fmla="val 50000" name="adj"/>
            </a:avLst>
          </a:pr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/>
          <p:nvPr/>
        </p:nvSpPr>
        <p:spPr>
          <a:xfrm>
            <a:off x="5650500" y="908175"/>
            <a:ext cx="2274900" cy="10584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5747600" y="4205850"/>
            <a:ext cx="2462400" cy="8559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1284850" y="852900"/>
            <a:ext cx="2777100" cy="9111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6"/>
          <p:cNvSpPr/>
          <p:nvPr/>
        </p:nvSpPr>
        <p:spPr>
          <a:xfrm>
            <a:off x="934325" y="4157100"/>
            <a:ext cx="2394600" cy="9813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6"/>
          <p:cNvSpPr txBox="1"/>
          <p:nvPr>
            <p:ph type="title"/>
          </p:nvPr>
        </p:nvSpPr>
        <p:spPr>
          <a:xfrm>
            <a:off x="3897900" y="2822175"/>
            <a:ext cx="13482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fantasía, el juego, el arte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595075" y="1223825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5" name="Google Shape;125;p26"/>
          <p:cNvSpPr/>
          <p:nvPr/>
        </p:nvSpPr>
        <p:spPr>
          <a:xfrm flipH="1" rot="10800000">
            <a:off x="244550" y="4203439"/>
            <a:ext cx="689775" cy="345286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6" name="Google Shape;126;p26"/>
          <p:cNvSpPr/>
          <p:nvPr/>
        </p:nvSpPr>
        <p:spPr>
          <a:xfrm flipH="1">
            <a:off x="7996675" y="1183425"/>
            <a:ext cx="689775" cy="788697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7" name="Google Shape;127;p26"/>
          <p:cNvSpPr/>
          <p:nvPr/>
        </p:nvSpPr>
        <p:spPr>
          <a:xfrm rot="10800000">
            <a:off x="8153825" y="4080350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28" name="Google Shape;128;p26"/>
          <p:cNvSpPr txBox="1"/>
          <p:nvPr>
            <p:ph type="title"/>
          </p:nvPr>
        </p:nvSpPr>
        <p:spPr>
          <a:xfrm>
            <a:off x="1384625" y="908100"/>
            <a:ext cx="26217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Winnicott</a:t>
            </a:r>
            <a:endParaRPr b="1" sz="29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989775" y="4092925"/>
            <a:ext cx="2274900" cy="1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rgbClr val="FFFFFF"/>
                </a:solidFill>
              </a:rPr>
              <a:t>Las imágenes: son ir más allá de los rostros e ir por los colores, la naturaleza, los juguetes y los libros.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0" name="Google Shape;130;p26"/>
          <p:cNvSpPr txBox="1"/>
          <p:nvPr>
            <p:ph type="title"/>
          </p:nvPr>
        </p:nvSpPr>
        <p:spPr>
          <a:xfrm>
            <a:off x="5747600" y="930025"/>
            <a:ext cx="21171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 libros ilustrados y los libros- álbum han ganado mucho espacio en el mercado editorial,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5845775" y="4149475"/>
            <a:ext cx="22749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condiciones constitutivas que trae un niño lo predisponen a una gran capacidad perceptiva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1846575" y="2367975"/>
            <a:ext cx="1836300" cy="13554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Reconocía que el impulso creador es necesario para que el artista produzca una obra de arte.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3765975" y="1696800"/>
            <a:ext cx="2049300" cy="8559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El libro es un transmisor de conocimiento de la vida cotidiana.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5819775" y="3332525"/>
            <a:ext cx="2049300" cy="6786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</a:rPr>
              <a:t>La experiencia del arte hace más creativos a todos los que la viven</a:t>
            </a:r>
            <a:endParaRPr sz="15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3427100" y="3797850"/>
            <a:ext cx="2320500" cy="708300"/>
          </a:xfrm>
          <a:prstGeom prst="rect">
            <a:avLst/>
          </a:pr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Los niños son naturalmente surrealistas, establecen lógicas a partir de la libertad.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/>
          <p:nvPr/>
        </p:nvSpPr>
        <p:spPr>
          <a:xfrm>
            <a:off x="4494938" y="1222188"/>
            <a:ext cx="1131627" cy="1058256"/>
          </a:xfrm>
          <a:custGeom>
            <a:rect b="b" l="l" r="r" t="t"/>
            <a:pathLst>
              <a:path extrusionOk="0" h="30316" w="50072">
                <a:moveTo>
                  <a:pt x="0" y="30316"/>
                </a:moveTo>
                <a:lnTo>
                  <a:pt x="0" y="0"/>
                </a:lnTo>
                <a:lnTo>
                  <a:pt x="50072" y="0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1" name="Google Shape;141;p27"/>
          <p:cNvSpPr/>
          <p:nvPr/>
        </p:nvSpPr>
        <p:spPr>
          <a:xfrm>
            <a:off x="5285550" y="3043750"/>
            <a:ext cx="1348243" cy="1145585"/>
          </a:xfrm>
          <a:custGeom>
            <a:rect b="b" l="l" r="r" t="t"/>
            <a:pathLst>
              <a:path extrusionOk="0" h="36107" w="51094">
                <a:moveTo>
                  <a:pt x="0" y="0"/>
                </a:moveTo>
                <a:lnTo>
                  <a:pt x="51094" y="0"/>
                </a:lnTo>
                <a:lnTo>
                  <a:pt x="51094" y="36107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2" name="Google Shape;142;p27"/>
          <p:cNvSpPr/>
          <p:nvPr/>
        </p:nvSpPr>
        <p:spPr>
          <a:xfrm>
            <a:off x="3328913" y="3723375"/>
            <a:ext cx="1142075" cy="1074050"/>
          </a:xfrm>
          <a:custGeom>
            <a:rect b="b" l="l" r="r" t="t"/>
            <a:pathLst>
              <a:path extrusionOk="0" h="42962" w="45683">
                <a:moveTo>
                  <a:pt x="45683" y="0"/>
                </a:moveTo>
                <a:lnTo>
                  <a:pt x="45683" y="42912"/>
                </a:lnTo>
                <a:lnTo>
                  <a:pt x="0" y="42962"/>
                </a:lnTo>
              </a:path>
            </a:pathLst>
          </a:custGeom>
          <a:noFill/>
          <a:ln cap="flat" cmpd="sng" w="19050">
            <a:solidFill>
              <a:srgbClr val="9A1F40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3" name="Google Shape;143;p27"/>
          <p:cNvSpPr/>
          <p:nvPr/>
        </p:nvSpPr>
        <p:spPr>
          <a:xfrm>
            <a:off x="4471000" y="1178050"/>
            <a:ext cx="1179500" cy="1146525"/>
          </a:xfrm>
          <a:custGeom>
            <a:rect b="b" l="l" r="r" t="t"/>
            <a:pathLst>
              <a:path extrusionOk="0" h="45861" w="47180">
                <a:moveTo>
                  <a:pt x="0" y="45861"/>
                </a:moveTo>
                <a:lnTo>
                  <a:pt x="0" y="38"/>
                </a:lnTo>
                <a:lnTo>
                  <a:pt x="47180" y="0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4" name="Google Shape;144;p27"/>
          <p:cNvSpPr/>
          <p:nvPr/>
        </p:nvSpPr>
        <p:spPr>
          <a:xfrm>
            <a:off x="3320125" y="3598901"/>
            <a:ext cx="1131638" cy="1285859"/>
          </a:xfrm>
          <a:custGeom>
            <a:rect b="b" l="l" r="r" t="t"/>
            <a:pathLst>
              <a:path extrusionOk="0" h="45614" w="43913">
                <a:moveTo>
                  <a:pt x="43913" y="0"/>
                </a:moveTo>
                <a:lnTo>
                  <a:pt x="43913" y="45613"/>
                </a:lnTo>
                <a:lnTo>
                  <a:pt x="0" y="45614"/>
                </a:lnTo>
              </a:path>
            </a:pathLst>
          </a:custGeom>
          <a:noFill/>
          <a:ln cap="flat" cmpd="sng" w="9525">
            <a:solidFill>
              <a:srgbClr val="75D6D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5" name="Google Shape;145;p27"/>
          <p:cNvSpPr/>
          <p:nvPr/>
        </p:nvSpPr>
        <p:spPr>
          <a:xfrm>
            <a:off x="2616188" y="1764063"/>
            <a:ext cx="1389775" cy="1114075"/>
          </a:xfrm>
          <a:custGeom>
            <a:rect b="b" l="l" r="r" t="t"/>
            <a:pathLst>
              <a:path extrusionOk="0" h="44563" w="55591">
                <a:moveTo>
                  <a:pt x="55591" y="44563"/>
                </a:moveTo>
                <a:lnTo>
                  <a:pt x="108" y="44563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EC3A3B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46" name="Google Shape;146;p27"/>
          <p:cNvSpPr/>
          <p:nvPr/>
        </p:nvSpPr>
        <p:spPr>
          <a:xfrm>
            <a:off x="2132998" y="2431538"/>
            <a:ext cx="1030800" cy="266400"/>
          </a:xfrm>
          <a:prstGeom prst="rect">
            <a:avLst/>
          </a:prstGeom>
          <a:noFill/>
          <a:ln cap="flat" cmpd="sng" w="9525">
            <a:solidFill>
              <a:srgbClr val="9A1F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4294967295" type="subTitle"/>
          </p:nvPr>
        </p:nvSpPr>
        <p:spPr>
          <a:xfrm>
            <a:off x="6511175" y="4288275"/>
            <a:ext cx="2539500" cy="788700"/>
          </a:xfrm>
          <a:prstGeom prst="rect">
            <a:avLst/>
          </a:prstGeom>
          <a:solidFill>
            <a:srgbClr val="6FA8DC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/>
              <a:t>El arte puede ocurrir en las </a:t>
            </a:r>
            <a:r>
              <a:rPr lang="es-419" sz="1300"/>
              <a:t>más</a:t>
            </a:r>
            <a:r>
              <a:rPr lang="es-419" sz="1300"/>
              <a:t> pequeñas situaciones.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7"/>
          <p:cNvSpPr txBox="1"/>
          <p:nvPr>
            <p:ph idx="4294967295" type="subTitle"/>
          </p:nvPr>
        </p:nvSpPr>
        <p:spPr>
          <a:xfrm>
            <a:off x="127500" y="1764075"/>
            <a:ext cx="1530600" cy="911100"/>
          </a:xfrm>
          <a:prstGeom prst="rect">
            <a:avLst/>
          </a:prstGeom>
          <a:solidFill>
            <a:srgbClr val="C27BA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primeras pinacotecas están en los libros ilustrados</a:t>
            </a:r>
            <a:endParaRPr sz="1400"/>
          </a:p>
        </p:txBody>
      </p:sp>
      <p:sp>
        <p:nvSpPr>
          <p:cNvPr id="149" name="Google Shape;149;p27"/>
          <p:cNvSpPr txBox="1"/>
          <p:nvPr>
            <p:ph idx="4294967295" type="subTitle"/>
          </p:nvPr>
        </p:nvSpPr>
        <p:spPr>
          <a:xfrm>
            <a:off x="64350" y="2810200"/>
            <a:ext cx="1741500" cy="1200900"/>
          </a:xfrm>
          <a:prstGeom prst="rect">
            <a:avLst/>
          </a:prstGeom>
          <a:solidFill>
            <a:srgbClr val="8E7CC3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sostener el encuentro con una obra literaria es imprescindible que pueda darse allí un pacto de ficción.</a:t>
            </a:r>
            <a:endParaRPr sz="1300"/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457200" y="199675"/>
            <a:ext cx="82296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EC3A3B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Arte y juego en los niños pequeños </a:t>
            </a: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3805650" y="2571178"/>
            <a:ext cx="1532700" cy="1145700"/>
          </a:xfrm>
          <a:prstGeom prst="roundRect">
            <a:avLst>
              <a:gd fmla="val 50000" name="adj"/>
            </a:avLst>
          </a:pr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5650500" y="908175"/>
            <a:ext cx="2274900" cy="10584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6749400" y="2102375"/>
            <a:ext cx="2394600" cy="12858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1284850" y="852900"/>
            <a:ext cx="2777100" cy="9111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934325" y="4064400"/>
            <a:ext cx="2394600" cy="1074000"/>
          </a:xfrm>
          <a:prstGeom prst="roundRect">
            <a:avLst>
              <a:gd fmla="val 50000" name="adj"/>
            </a:avLst>
          </a:pr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>
            <p:ph type="title"/>
          </p:nvPr>
        </p:nvSpPr>
        <p:spPr>
          <a:xfrm>
            <a:off x="3806700" y="2812086"/>
            <a:ext cx="15306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La cultura heredada solo es </a:t>
            </a:r>
            <a:r>
              <a:rPr lang="es-419" sz="1200">
                <a:solidFill>
                  <a:srgbClr val="FFFFFF"/>
                </a:solidFill>
              </a:rPr>
              <a:t>útil</a:t>
            </a:r>
            <a:r>
              <a:rPr lang="es-419" sz="1200">
                <a:solidFill>
                  <a:srgbClr val="FFFFFF"/>
                </a:solidFill>
              </a:rPr>
              <a:t> si puede convertirse en propia.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595075" y="1223825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58" name="Google Shape;158;p27"/>
          <p:cNvSpPr/>
          <p:nvPr/>
        </p:nvSpPr>
        <p:spPr>
          <a:xfrm flipH="1" rot="10800000">
            <a:off x="244550" y="4080350"/>
            <a:ext cx="689775" cy="468375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59" name="Google Shape;159;p27"/>
          <p:cNvSpPr/>
          <p:nvPr/>
        </p:nvSpPr>
        <p:spPr>
          <a:xfrm flipH="1">
            <a:off x="7996675" y="1183425"/>
            <a:ext cx="689775" cy="788697"/>
          </a:xfrm>
          <a:custGeom>
            <a:rect b="b" l="l" r="r" t="t"/>
            <a:pathLst>
              <a:path extrusionOk="0" h="18735" w="27591">
                <a:moveTo>
                  <a:pt x="27591" y="0"/>
                </a:moveTo>
                <a:lnTo>
                  <a:pt x="0" y="0"/>
                </a:lnTo>
                <a:lnTo>
                  <a:pt x="0" y="18735"/>
                </a:lnTo>
              </a:path>
            </a:pathLst>
          </a:custGeom>
          <a:noFill/>
          <a:ln cap="flat" cmpd="sng" w="19050">
            <a:solidFill>
              <a:srgbClr val="B13053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160" name="Google Shape;160;p27"/>
          <p:cNvSpPr txBox="1"/>
          <p:nvPr>
            <p:ph type="title"/>
          </p:nvPr>
        </p:nvSpPr>
        <p:spPr>
          <a:xfrm>
            <a:off x="1362550" y="806638"/>
            <a:ext cx="2621700" cy="8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 obra deja a su espectador / oidor / lector un espacio vacío que él tendrá que rellenar.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61" name="Google Shape;161;p27"/>
          <p:cNvSpPr txBox="1"/>
          <p:nvPr>
            <p:ph type="title"/>
          </p:nvPr>
        </p:nvSpPr>
        <p:spPr>
          <a:xfrm>
            <a:off x="934325" y="4053175"/>
            <a:ext cx="22749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Los juguetes habituales son </a:t>
            </a:r>
            <a:r>
              <a:rPr lang="es-419" sz="1200">
                <a:solidFill>
                  <a:srgbClr val="FFFFFF"/>
                </a:solidFill>
              </a:rPr>
              <a:t>esencialmente</a:t>
            </a:r>
            <a:r>
              <a:rPr lang="es-419" sz="1200">
                <a:solidFill>
                  <a:srgbClr val="FFFFFF"/>
                </a:solidFill>
              </a:rPr>
              <a:t> un microcosmos adulto, todos constituyen reproducciones reducidas de objetos humanos.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2" name="Google Shape;162;p27"/>
          <p:cNvSpPr txBox="1"/>
          <p:nvPr>
            <p:ph type="title"/>
          </p:nvPr>
        </p:nvSpPr>
        <p:spPr>
          <a:xfrm>
            <a:off x="5815275" y="1000225"/>
            <a:ext cx="190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El niño se constituye en propietario, en usuario, jamas en creador,no inventa el mundo, lo utiliza.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6786450" y="2255050"/>
            <a:ext cx="2320500" cy="7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</a:rPr>
              <a:t>Imaginar el alcance de la capacidad creadora  de un niño pequeño sometido a muchos condicionamientos culturales es complejo. 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1846575" y="2367975"/>
            <a:ext cx="1836300" cy="1355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</a:rPr>
              <a:t>L</a:t>
            </a:r>
            <a:r>
              <a:rPr lang="es-419" sz="1200">
                <a:solidFill>
                  <a:schemeClr val="dk1"/>
                </a:solidFill>
              </a:rPr>
              <a:t>os niños pequeños tiene enormes posibilidades en la lectura de imágenes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3765975" y="1696800"/>
            <a:ext cx="2049300" cy="855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Los juegos y objetos son grandes apoyos a la hora de pensar por su </a:t>
            </a: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relación</a:t>
            </a:r>
            <a:r>
              <a:rPr lang="es-419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con el arte.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3503300" y="3799950"/>
            <a:ext cx="2320500" cy="788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 poco investigar nos damos cuenta de que la 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mayoría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de juguetes 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contemporáneos</a:t>
            </a:r>
            <a:r>
              <a:rPr lang="es-419" sz="1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son reproducciones.</a:t>
            </a:r>
            <a:endParaRPr sz="12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cept 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