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obster"/>
      <p:regular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Pacifico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21" Type="http://schemas.openxmlformats.org/officeDocument/2006/relationships/font" Target="fonts/Oswald-bold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Lobster-regular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1f5a91f4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1f5a91f4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1f5a91f4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1f5a91f4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1f5a91f4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1f5a91f4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282300" y="746950"/>
            <a:ext cx="8455500" cy="24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3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Arte y juego en los niños pequeños</a:t>
            </a:r>
            <a:endParaRPr>
              <a:solidFill>
                <a:schemeClr val="accent3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5233200" cy="10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-419" sz="1460"/>
              <a:t>Fatima Nuncio Moreno 15</a:t>
            </a:r>
            <a:endParaRPr sz="14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-419" sz="1460"/>
              <a:t>Karina Rivera Guillermo 21</a:t>
            </a:r>
            <a:endParaRPr sz="14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-419" sz="1460"/>
              <a:t>Adriana Rodriguez Hernandez 22</a:t>
            </a:r>
            <a:endParaRPr sz="146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850" y="2937375"/>
            <a:ext cx="3082950" cy="20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900200" y="1789650"/>
            <a:ext cx="3672300" cy="1011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Arte y juego en los niños pequeños</a:t>
            </a:r>
            <a:endParaRPr b="1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59450" y="260275"/>
            <a:ext cx="1561500" cy="520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Todo se inicia en el jugar.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101750" y="2937375"/>
            <a:ext cx="1884000" cy="905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variedad dependera de la posibilidad de creacion e invencion.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742325" y="421400"/>
            <a:ext cx="2169000" cy="1388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/>
              <a:t>El arte ocurre en los juegos </a:t>
            </a:r>
            <a:r>
              <a:rPr lang="es-419" sz="1300"/>
              <a:t>espontáneos</a:t>
            </a:r>
            <a:r>
              <a:rPr lang="es-419" sz="1300"/>
              <a:t> y desorganizados.</a:t>
            </a:r>
            <a:endParaRPr sz="1300"/>
          </a:p>
        </p:txBody>
      </p:sp>
      <p:sp>
        <p:nvSpPr>
          <p:cNvPr id="69" name="Google Shape;69;p14"/>
          <p:cNvSpPr/>
          <p:nvPr/>
        </p:nvSpPr>
        <p:spPr>
          <a:xfrm>
            <a:off x="99175" y="2571750"/>
            <a:ext cx="2739000" cy="21690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cultura heredada brinda: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música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exploración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libertad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variedad </a:t>
            </a:r>
            <a:r>
              <a:rPr lang="es-419"/>
              <a:t>estética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descubrimiento</a:t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572000" y="204475"/>
            <a:ext cx="1995300" cy="632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Dinámico,</a:t>
            </a:r>
            <a:r>
              <a:rPr lang="es-419"/>
              <a:t> voluntario y llamativo.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3552700" y="3420725"/>
            <a:ext cx="2367300" cy="13137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acceso a: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s-419"/>
              <a:t>ternura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s-419"/>
              <a:t>palabra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s-419"/>
              <a:t>vida imaginativa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s-419"/>
              <a:t>transformación</a:t>
            </a:r>
            <a:r>
              <a:rPr lang="es-419"/>
              <a:t> </a:t>
            </a:r>
            <a:r>
              <a:rPr lang="es-419"/>
              <a:t>ética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s-419"/>
              <a:t>estética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359450" y="1360213"/>
            <a:ext cx="1995300" cy="632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“</a:t>
            </a:r>
            <a:r>
              <a:rPr lang="es-419"/>
              <a:t>experiencia</a:t>
            </a:r>
            <a:r>
              <a:rPr lang="es-419"/>
              <a:t> </a:t>
            </a:r>
            <a:r>
              <a:rPr lang="es-419"/>
              <a:t>estética</a:t>
            </a:r>
            <a:r>
              <a:rPr lang="es-419"/>
              <a:t>” comenzar a transitar la relacion cn el arte </a:t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2401675" y="421400"/>
            <a:ext cx="1995300" cy="632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devenir humano de todos los chicos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91400" y="3996125"/>
            <a:ext cx="1561500" cy="101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impulso creador = producir una obra de arte </a:t>
            </a:r>
            <a:endParaRPr/>
          </a:p>
        </p:txBody>
      </p:sp>
      <p:cxnSp>
        <p:nvCxnSpPr>
          <p:cNvPr id="75" name="Google Shape;75;p14"/>
          <p:cNvCxnSpPr>
            <a:stCxn id="65" idx="1"/>
            <a:endCxn id="69" idx="7"/>
          </p:cNvCxnSpPr>
          <p:nvPr/>
        </p:nvCxnSpPr>
        <p:spPr>
          <a:xfrm flipH="1">
            <a:off x="2437000" y="2295300"/>
            <a:ext cx="463200" cy="59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>
            <a:stCxn id="66" idx="3"/>
          </p:cNvCxnSpPr>
          <p:nvPr/>
        </p:nvCxnSpPr>
        <p:spPr>
          <a:xfrm>
            <a:off x="1920950" y="520525"/>
            <a:ext cx="1179300" cy="147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>
            <a:stCxn id="72" idx="2"/>
            <a:endCxn id="65" idx="1"/>
          </p:cNvCxnSpPr>
          <p:nvPr/>
        </p:nvCxnSpPr>
        <p:spPr>
          <a:xfrm>
            <a:off x="1357100" y="1992313"/>
            <a:ext cx="1543200" cy="30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>
            <a:stCxn id="73" idx="2"/>
            <a:endCxn id="65" idx="0"/>
          </p:cNvCxnSpPr>
          <p:nvPr/>
        </p:nvCxnSpPr>
        <p:spPr>
          <a:xfrm>
            <a:off x="3399325" y="1053500"/>
            <a:ext cx="1337100" cy="7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4"/>
          <p:cNvCxnSpPr>
            <a:stCxn id="65" idx="2"/>
            <a:endCxn id="71" idx="0"/>
          </p:cNvCxnSpPr>
          <p:nvPr/>
        </p:nvCxnSpPr>
        <p:spPr>
          <a:xfrm>
            <a:off x="4736350" y="2800950"/>
            <a:ext cx="0" cy="6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4"/>
          <p:cNvCxnSpPr>
            <a:stCxn id="70" idx="2"/>
            <a:endCxn id="65" idx="0"/>
          </p:cNvCxnSpPr>
          <p:nvPr/>
        </p:nvCxnSpPr>
        <p:spPr>
          <a:xfrm flipH="1">
            <a:off x="4736250" y="836575"/>
            <a:ext cx="833400" cy="95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4"/>
          <p:cNvCxnSpPr>
            <a:stCxn id="65" idx="2"/>
            <a:endCxn id="74" idx="0"/>
          </p:cNvCxnSpPr>
          <p:nvPr/>
        </p:nvCxnSpPr>
        <p:spPr>
          <a:xfrm>
            <a:off x="4736350" y="2800950"/>
            <a:ext cx="2235900" cy="119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4"/>
          <p:cNvCxnSpPr>
            <a:stCxn id="68" idx="1"/>
            <a:endCxn id="65" idx="3"/>
          </p:cNvCxnSpPr>
          <p:nvPr/>
        </p:nvCxnSpPr>
        <p:spPr>
          <a:xfrm flipH="1">
            <a:off x="6572525" y="1808022"/>
            <a:ext cx="1254300" cy="4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>
            <a:stCxn id="65" idx="3"/>
            <a:endCxn id="67" idx="1"/>
          </p:cNvCxnSpPr>
          <p:nvPr/>
        </p:nvCxnSpPr>
        <p:spPr>
          <a:xfrm>
            <a:off x="6572500" y="2295300"/>
            <a:ext cx="529200" cy="10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735850" y="1789650"/>
            <a:ext cx="3672300" cy="1011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Arte y juego en los niños pequeños</a:t>
            </a:r>
            <a:endParaRPr b="1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44650" y="493775"/>
            <a:ext cx="1741800" cy="8313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El niño dispone una gran capacidad perceptiva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7036300" y="312150"/>
            <a:ext cx="1851600" cy="1477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La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fantasía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, el juego, el arte, son los espacios donde es posible inventar y construir realidades alternativas.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120000" y="3870925"/>
            <a:ext cx="1851600" cy="831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La experiencia del arte hace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más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creativos a todos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22850" y="1940700"/>
            <a:ext cx="1851600" cy="126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Desarrolla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más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posibilidades inteligentes frente a la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resolución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de problemas.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666625" y="3763225"/>
            <a:ext cx="2095500" cy="1046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Los niños pequeños tienen enormes posibilidades en la lectura de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imágenes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176075" y="409825"/>
            <a:ext cx="2791800" cy="10467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Para acompañar al niño en su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construcción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estética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es importante la experiencia de “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sensibilización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” propia.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7036300" y="2074775"/>
            <a:ext cx="1851600" cy="126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Toda obra deja a su espectador/oidor/lector un espacio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vacío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que el 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tendrá</a:t>
            </a:r>
            <a:r>
              <a:rPr lang="es-419">
                <a:latin typeface="Playfair Display"/>
                <a:ea typeface="Playfair Display"/>
                <a:cs typeface="Playfair Display"/>
                <a:sym typeface="Playfair Display"/>
              </a:rPr>
              <a:t> que rellenar.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6" name="Google Shape;96;p15"/>
          <p:cNvCxnSpPr>
            <a:stCxn id="88" idx="2"/>
          </p:cNvCxnSpPr>
          <p:nvPr/>
        </p:nvCxnSpPr>
        <p:spPr>
          <a:xfrm>
            <a:off x="4572000" y="2800950"/>
            <a:ext cx="1037700" cy="10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5"/>
          <p:cNvCxnSpPr>
            <a:stCxn id="88" idx="2"/>
          </p:cNvCxnSpPr>
          <p:nvPr/>
        </p:nvCxnSpPr>
        <p:spPr>
          <a:xfrm flipH="1">
            <a:off x="2957700" y="2800950"/>
            <a:ext cx="1614300" cy="9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5"/>
          <p:cNvCxnSpPr>
            <a:endCxn id="95" idx="1"/>
          </p:cNvCxnSpPr>
          <p:nvPr/>
        </p:nvCxnSpPr>
        <p:spPr>
          <a:xfrm>
            <a:off x="6419200" y="2290625"/>
            <a:ext cx="617100" cy="4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5"/>
          <p:cNvCxnSpPr>
            <a:stCxn id="88" idx="3"/>
          </p:cNvCxnSpPr>
          <p:nvPr/>
        </p:nvCxnSpPr>
        <p:spPr>
          <a:xfrm flipH="1" rot="10800000">
            <a:off x="6408150" y="1125600"/>
            <a:ext cx="628200" cy="116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5"/>
          <p:cNvCxnSpPr>
            <a:endCxn id="94" idx="2"/>
          </p:cNvCxnSpPr>
          <p:nvPr/>
        </p:nvCxnSpPr>
        <p:spPr>
          <a:xfrm rot="10800000">
            <a:off x="4571975" y="1456525"/>
            <a:ext cx="36600" cy="3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5"/>
          <p:cNvCxnSpPr>
            <a:endCxn id="89" idx="2"/>
          </p:cNvCxnSpPr>
          <p:nvPr/>
        </p:nvCxnSpPr>
        <p:spPr>
          <a:xfrm rot="10800000">
            <a:off x="1515550" y="1325075"/>
            <a:ext cx="1213800" cy="8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5"/>
          <p:cNvCxnSpPr>
            <a:endCxn id="92" idx="3"/>
          </p:cNvCxnSpPr>
          <p:nvPr/>
        </p:nvCxnSpPr>
        <p:spPr>
          <a:xfrm flipH="1">
            <a:off x="2274450" y="2304150"/>
            <a:ext cx="496200" cy="2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2900200" y="1789650"/>
            <a:ext cx="3672300" cy="1011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Arte y juego en los niños pequeños</a:t>
            </a:r>
            <a:endParaRPr b="1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58600" y="294400"/>
            <a:ext cx="1561500" cy="101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que viven en forma creador, </a:t>
            </a:r>
            <a:r>
              <a:rPr lang="es-419"/>
              <a:t>piensan</a:t>
            </a:r>
            <a:r>
              <a:rPr lang="es-419"/>
              <a:t> que la vida es digna 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210700" y="1734600"/>
            <a:ext cx="1857300" cy="1674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literatura en bebés: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-balbuceos de sonidos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-eco del amor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-ternura</a:t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58600" y="3699200"/>
            <a:ext cx="1857300" cy="1011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sonidos= voz que </a:t>
            </a:r>
            <a:r>
              <a:rPr lang="es-419"/>
              <a:t>imprime</a:t>
            </a:r>
            <a:r>
              <a:rPr lang="es-419"/>
              <a:t> sentidos a sus </a:t>
            </a:r>
            <a:r>
              <a:rPr lang="es-419"/>
              <a:t>sensaciones</a:t>
            </a:r>
            <a:r>
              <a:rPr lang="es-419"/>
              <a:t> 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714700" y="3408900"/>
            <a:ext cx="1857300" cy="1011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en cada </a:t>
            </a:r>
            <a:r>
              <a:rPr lang="es-419"/>
              <a:t>canción</a:t>
            </a:r>
            <a:r>
              <a:rPr lang="es-419"/>
              <a:t>, </a:t>
            </a:r>
            <a:r>
              <a:rPr lang="es-419"/>
              <a:t>melodías</a:t>
            </a:r>
            <a:r>
              <a:rPr lang="es-419"/>
              <a:t> o gesto corporal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4916675" y="3699200"/>
            <a:ext cx="1857300" cy="10113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imagenes, primer rostro </a:t>
            </a:r>
            <a:r>
              <a:rPr lang="es-419"/>
              <a:t>más</a:t>
            </a:r>
            <a:r>
              <a:rPr lang="es-419"/>
              <a:t> </a:t>
            </a:r>
            <a:r>
              <a:rPr lang="es-419"/>
              <a:t>querido</a:t>
            </a:r>
            <a:r>
              <a:rPr lang="es-419"/>
              <a:t> 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7118650" y="2800950"/>
            <a:ext cx="1857300" cy="1011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protoliteratura nace en las nanas, envoltura sonora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6572500" y="600050"/>
            <a:ext cx="1857300" cy="10113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literatura; implica un trabajo psíquico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4203275" y="294400"/>
            <a:ext cx="1857300" cy="1011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michéle petit “el </a:t>
            </a:r>
            <a:r>
              <a:rPr lang="es-419"/>
              <a:t>lector</a:t>
            </a:r>
            <a:r>
              <a:rPr lang="es-419"/>
              <a:t> no consume pasivamente un texto, se lo apropia”</a:t>
            </a:r>
            <a:endParaRPr/>
          </a:p>
        </p:txBody>
      </p:sp>
      <p:cxnSp>
        <p:nvCxnSpPr>
          <p:cNvPr id="116" name="Google Shape;116;p16"/>
          <p:cNvCxnSpPr>
            <a:stCxn id="109" idx="3"/>
            <a:endCxn id="107" idx="1"/>
          </p:cNvCxnSpPr>
          <p:nvPr/>
        </p:nvCxnSpPr>
        <p:spPr>
          <a:xfrm flipH="1" rot="10800000">
            <a:off x="2068000" y="2295150"/>
            <a:ext cx="8322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6"/>
          <p:cNvCxnSpPr>
            <a:stCxn id="108" idx="3"/>
            <a:endCxn id="107" idx="0"/>
          </p:cNvCxnSpPr>
          <p:nvPr/>
        </p:nvCxnSpPr>
        <p:spPr>
          <a:xfrm>
            <a:off x="1920100" y="800050"/>
            <a:ext cx="2816400" cy="9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6"/>
          <p:cNvCxnSpPr>
            <a:stCxn id="115" idx="2"/>
            <a:endCxn id="107" idx="0"/>
          </p:cNvCxnSpPr>
          <p:nvPr/>
        </p:nvCxnSpPr>
        <p:spPr>
          <a:xfrm flipH="1">
            <a:off x="4736225" y="1305700"/>
            <a:ext cx="395700" cy="4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6"/>
          <p:cNvCxnSpPr>
            <a:stCxn id="110" idx="0"/>
            <a:endCxn id="107" idx="2"/>
          </p:cNvCxnSpPr>
          <p:nvPr/>
        </p:nvCxnSpPr>
        <p:spPr>
          <a:xfrm flipH="1" rot="10800000">
            <a:off x="1287250" y="2801000"/>
            <a:ext cx="3449100" cy="89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6"/>
          <p:cNvCxnSpPr>
            <a:stCxn id="107" idx="2"/>
            <a:endCxn id="111" idx="0"/>
          </p:cNvCxnSpPr>
          <p:nvPr/>
        </p:nvCxnSpPr>
        <p:spPr>
          <a:xfrm flipH="1">
            <a:off x="3643450" y="2800950"/>
            <a:ext cx="1092900" cy="60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6"/>
          <p:cNvCxnSpPr>
            <a:stCxn id="107" idx="2"/>
            <a:endCxn id="112" idx="0"/>
          </p:cNvCxnSpPr>
          <p:nvPr/>
        </p:nvCxnSpPr>
        <p:spPr>
          <a:xfrm>
            <a:off x="4736350" y="2800950"/>
            <a:ext cx="1109100" cy="89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6"/>
          <p:cNvCxnSpPr>
            <a:stCxn id="107" idx="3"/>
            <a:endCxn id="113" idx="1"/>
          </p:cNvCxnSpPr>
          <p:nvPr/>
        </p:nvCxnSpPr>
        <p:spPr>
          <a:xfrm>
            <a:off x="6572500" y="2295300"/>
            <a:ext cx="546300" cy="101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6"/>
          <p:cNvCxnSpPr>
            <a:stCxn id="114" idx="2"/>
            <a:endCxn id="107" idx="3"/>
          </p:cNvCxnSpPr>
          <p:nvPr/>
        </p:nvCxnSpPr>
        <p:spPr>
          <a:xfrm flipH="1">
            <a:off x="6572650" y="1611350"/>
            <a:ext cx="928500" cy="68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