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Lst>
  <p:sldSz cx="16238538" cy="9134475"/>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4224"/>
    <a:srgbClr val="A73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p:scale>
          <a:sx n="41" d="100"/>
          <a:sy n="41" d="100"/>
        </p:scale>
        <p:origin x="114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029817" y="1494925"/>
            <a:ext cx="12178904" cy="3180151"/>
          </a:xfrm>
        </p:spPr>
        <p:txBody>
          <a:bodyPr anchor="b"/>
          <a:lstStyle>
            <a:lvl1pPr algn="ctr">
              <a:defRPr sz="7991"/>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029817" y="4797715"/>
            <a:ext cx="12178904" cy="2205383"/>
          </a:xfrm>
        </p:spPr>
        <p:txBody>
          <a:bodyPr/>
          <a:lstStyle>
            <a:lvl1pPr marL="0" indent="0" algn="ctr">
              <a:buNone/>
              <a:defRPr sz="31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022131-7539-4279-A3B5-C8A40273EB48}"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266353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22131-7539-4279-A3B5-C8A40273EB48}"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85643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20704" y="486326"/>
            <a:ext cx="3501435" cy="774104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6399" y="486326"/>
            <a:ext cx="10301323" cy="774104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22131-7539-4279-A3B5-C8A40273EB48}"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32136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22131-7539-4279-A3B5-C8A40273EB48}"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244585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7942" y="2277277"/>
            <a:ext cx="14005739" cy="3799687"/>
          </a:xfrm>
        </p:spPr>
        <p:txBody>
          <a:bodyPr anchor="b"/>
          <a:lstStyle>
            <a:lvl1pPr>
              <a:defRPr sz="7991"/>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7942" y="6112910"/>
            <a:ext cx="14005739" cy="1998166"/>
          </a:xfrm>
        </p:spPr>
        <p:txBody>
          <a:bodyPr/>
          <a:lstStyle>
            <a:lvl1pPr marL="0" indent="0">
              <a:buNone/>
              <a:defRPr sz="3197">
                <a:solidFill>
                  <a:schemeClr val="tx1">
                    <a:tint val="75000"/>
                  </a:schemeClr>
                </a:solidFill>
              </a:defRPr>
            </a:lvl1pPr>
            <a:lvl2pPr marL="608945" indent="0">
              <a:buNone/>
              <a:defRPr sz="2664">
                <a:solidFill>
                  <a:schemeClr val="tx1">
                    <a:tint val="75000"/>
                  </a:schemeClr>
                </a:solidFill>
              </a:defRPr>
            </a:lvl2pPr>
            <a:lvl3pPr marL="1217889" indent="0">
              <a:buNone/>
              <a:defRPr sz="2397">
                <a:solidFill>
                  <a:schemeClr val="tx1">
                    <a:tint val="75000"/>
                  </a:schemeClr>
                </a:solidFill>
              </a:defRPr>
            </a:lvl3pPr>
            <a:lvl4pPr marL="1826834" indent="0">
              <a:buNone/>
              <a:defRPr sz="2131">
                <a:solidFill>
                  <a:schemeClr val="tx1">
                    <a:tint val="75000"/>
                  </a:schemeClr>
                </a:solidFill>
              </a:defRPr>
            </a:lvl4pPr>
            <a:lvl5pPr marL="2435779" indent="0">
              <a:buNone/>
              <a:defRPr sz="2131">
                <a:solidFill>
                  <a:schemeClr val="tx1">
                    <a:tint val="75000"/>
                  </a:schemeClr>
                </a:solidFill>
              </a:defRPr>
            </a:lvl5pPr>
            <a:lvl6pPr marL="3044723" indent="0">
              <a:buNone/>
              <a:defRPr sz="2131">
                <a:solidFill>
                  <a:schemeClr val="tx1">
                    <a:tint val="75000"/>
                  </a:schemeClr>
                </a:solidFill>
              </a:defRPr>
            </a:lvl6pPr>
            <a:lvl7pPr marL="3653668" indent="0">
              <a:buNone/>
              <a:defRPr sz="2131">
                <a:solidFill>
                  <a:schemeClr val="tx1">
                    <a:tint val="75000"/>
                  </a:schemeClr>
                </a:solidFill>
              </a:defRPr>
            </a:lvl7pPr>
            <a:lvl8pPr marL="4262613" indent="0">
              <a:buNone/>
              <a:defRPr sz="2131">
                <a:solidFill>
                  <a:schemeClr val="tx1">
                    <a:tint val="75000"/>
                  </a:schemeClr>
                </a:solidFill>
              </a:defRPr>
            </a:lvl8pPr>
            <a:lvl9pPr marL="4871557" indent="0">
              <a:buNone/>
              <a:defRPr sz="2131">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22131-7539-4279-A3B5-C8A40273EB48}" type="datetimeFigureOut">
              <a:rPr lang="es-MX" smtClean="0"/>
              <a:t>27/02/2022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40513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16399" y="2431631"/>
            <a:ext cx="6901379" cy="57957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8220760" y="2431631"/>
            <a:ext cx="6901379" cy="57957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022131-7539-4279-A3B5-C8A40273EB48}"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37326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18515" y="486327"/>
            <a:ext cx="14005739" cy="176557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8515" y="2239216"/>
            <a:ext cx="6869662"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8515" y="3336620"/>
            <a:ext cx="6869662" cy="490766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8220760" y="2239216"/>
            <a:ext cx="6903494"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8220760" y="3336620"/>
            <a:ext cx="6903494" cy="490766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022131-7539-4279-A3B5-C8A40273EB48}" type="datetimeFigureOut">
              <a:rPr lang="es-MX" smtClean="0"/>
              <a:t>27/02/2022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335041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022131-7539-4279-A3B5-C8A40273EB48}" type="datetimeFigureOut">
              <a:rPr lang="es-MX" smtClean="0"/>
              <a:t>27/02/2022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49584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22131-7539-4279-A3B5-C8A40273EB48}" type="datetimeFigureOut">
              <a:rPr lang="es-MX" smtClean="0"/>
              <a:t>27/02/2022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51198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515" y="608965"/>
            <a:ext cx="5237351" cy="2131378"/>
          </a:xfrm>
        </p:spPr>
        <p:txBody>
          <a:bodyPr anchor="b"/>
          <a:lstStyle>
            <a:lvl1pPr>
              <a:defRPr sz="4262"/>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903494" y="1315196"/>
            <a:ext cx="8220760" cy="6491398"/>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8515" y="2740343"/>
            <a:ext cx="523735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22131-7539-4279-A3B5-C8A40273EB48}"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163891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515" y="608965"/>
            <a:ext cx="5237351" cy="2131378"/>
          </a:xfrm>
        </p:spPr>
        <p:txBody>
          <a:bodyPr anchor="b"/>
          <a:lstStyle>
            <a:lvl1pPr>
              <a:defRPr sz="4262"/>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03494" y="1315196"/>
            <a:ext cx="8220760" cy="6491398"/>
          </a:xfrm>
        </p:spPr>
        <p:txBody>
          <a:bodyPr anchor="t"/>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8515" y="2740343"/>
            <a:ext cx="523735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22131-7539-4279-A3B5-C8A40273EB48}" type="datetimeFigureOut">
              <a:rPr lang="es-MX" smtClean="0"/>
              <a:t>27/02/2022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7CE519-19F5-4988-B407-78294DB7FCE9}" type="slidenum">
              <a:rPr lang="es-MX" smtClean="0"/>
              <a:t>‹Nº›</a:t>
            </a:fld>
            <a:endParaRPr lang="es-MX"/>
          </a:p>
        </p:txBody>
      </p:sp>
    </p:spTree>
    <p:extLst>
      <p:ext uri="{BB962C8B-B14F-4D97-AF65-F5344CB8AC3E}">
        <p14:creationId xmlns:p14="http://schemas.microsoft.com/office/powerpoint/2010/main" val="60867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400" y="486327"/>
            <a:ext cx="14005739" cy="176557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6400" y="2431631"/>
            <a:ext cx="14005739" cy="57957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16400" y="8466306"/>
            <a:ext cx="3653671" cy="486326"/>
          </a:xfrm>
          <a:prstGeom prst="rect">
            <a:avLst/>
          </a:prstGeom>
        </p:spPr>
        <p:txBody>
          <a:bodyPr vert="horz" lIns="91440" tIns="45720" rIns="91440" bIns="45720" rtlCol="0" anchor="ctr"/>
          <a:lstStyle>
            <a:lvl1pPr algn="l">
              <a:defRPr sz="1598">
                <a:solidFill>
                  <a:schemeClr val="tx1">
                    <a:tint val="75000"/>
                  </a:schemeClr>
                </a:solidFill>
              </a:defRPr>
            </a:lvl1pPr>
          </a:lstStyle>
          <a:p>
            <a:fld id="{0C022131-7539-4279-A3B5-C8A40273EB48}" type="datetimeFigureOut">
              <a:rPr lang="es-MX" smtClean="0"/>
              <a:t>27/02/2022</a:t>
            </a:fld>
            <a:endParaRPr lang="es-MX"/>
          </a:p>
        </p:txBody>
      </p:sp>
      <p:sp>
        <p:nvSpPr>
          <p:cNvPr id="5" name="Footer Placeholder 4"/>
          <p:cNvSpPr>
            <a:spLocks noGrp="1"/>
          </p:cNvSpPr>
          <p:nvPr>
            <p:ph type="ftr" sz="quarter" idx="3"/>
          </p:nvPr>
        </p:nvSpPr>
        <p:spPr>
          <a:xfrm>
            <a:off x="5379016" y="8466306"/>
            <a:ext cx="5480507"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1468467" y="8466306"/>
            <a:ext cx="3653671" cy="486326"/>
          </a:xfrm>
          <a:prstGeom prst="rect">
            <a:avLst/>
          </a:prstGeom>
        </p:spPr>
        <p:txBody>
          <a:bodyPr vert="horz" lIns="91440" tIns="45720" rIns="91440" bIns="45720" rtlCol="0" anchor="ctr"/>
          <a:lstStyle>
            <a:lvl1pPr algn="r">
              <a:defRPr sz="1598">
                <a:solidFill>
                  <a:schemeClr val="tx1">
                    <a:tint val="75000"/>
                  </a:schemeClr>
                </a:solidFill>
              </a:defRPr>
            </a:lvl1pPr>
          </a:lstStyle>
          <a:p>
            <a:fld id="{467CE519-19F5-4988-B407-78294DB7FCE9}" type="slidenum">
              <a:rPr lang="es-MX" smtClean="0"/>
              <a:t>‹Nº›</a:t>
            </a:fld>
            <a:endParaRPr lang="es-MX"/>
          </a:p>
        </p:txBody>
      </p:sp>
    </p:spTree>
    <p:extLst>
      <p:ext uri="{BB962C8B-B14F-4D97-AF65-F5344CB8AC3E}">
        <p14:creationId xmlns:p14="http://schemas.microsoft.com/office/powerpoint/2010/main" val="12346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55077" y="265968"/>
            <a:ext cx="15005538" cy="8689558"/>
          </a:xfrm>
          <a:prstGeom prst="rect">
            <a:avLst/>
          </a:prstGeom>
        </p:spPr>
        <p:txBody>
          <a:bodyPr wrap="square">
            <a:spAutoFit/>
          </a:bodyPr>
          <a:lstStyle/>
          <a:p>
            <a:pPr algn="ctr">
              <a:lnSpc>
                <a:spcPct val="150000"/>
              </a:lnSpc>
              <a:spcAft>
                <a:spcPts val="800"/>
              </a:spcAft>
            </a:pPr>
            <a:r>
              <a:rPr lang="es-MX" sz="3600" dirty="0" smtClean="0">
                <a:effectLst/>
                <a:latin typeface="Arial" panose="020B0604020202020204" pitchFamily="34" charset="0"/>
                <a:ea typeface="Calibri" panose="020F0502020204030204" pitchFamily="34" charset="0"/>
                <a:cs typeface="Times New Roman" panose="02020603050405020304" pitchFamily="18" charset="0"/>
              </a:rPr>
              <a:t>Escuela Normal de Educación Preescolar.</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CICLO ESCOLAR 2021-2022</a:t>
            </a: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400" dirty="0" smtClean="0">
                <a:effectLst/>
                <a:latin typeface="Arial" panose="020B0604020202020204" pitchFamily="34" charset="0"/>
                <a:ea typeface="Calibri" panose="020F0502020204030204" pitchFamily="34" charset="0"/>
                <a:cs typeface="Times New Roman" panose="02020603050405020304" pitchFamily="18" charset="0"/>
              </a:rPr>
              <a:t>Paola Davila Peña #3</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400" dirty="0" smtClean="0">
                <a:effectLst/>
                <a:latin typeface="Arial" panose="020B0604020202020204" pitchFamily="34" charset="0"/>
                <a:ea typeface="Calibri" panose="020F0502020204030204" pitchFamily="34" charset="0"/>
                <a:cs typeface="Times New Roman" panose="02020603050405020304" pitchFamily="18" charset="0"/>
              </a:rPr>
              <a:t> Mayela Abigail Moncada Cadena #14</a:t>
            </a:r>
          </a:p>
          <a:p>
            <a:pPr algn="ctr">
              <a:lnSpc>
                <a:spcPct val="150000"/>
              </a:lnSpc>
              <a:spcAft>
                <a:spcPts val="800"/>
              </a:spcAft>
            </a:pPr>
            <a:r>
              <a:rPr lang="es-MX" sz="2400" dirty="0" smtClean="0">
                <a:latin typeface="Arial" panose="020B0604020202020204" pitchFamily="34" charset="0"/>
                <a:ea typeface="Calibri" panose="020F0502020204030204" pitchFamily="34" charset="0"/>
                <a:cs typeface="Times New Roman" panose="02020603050405020304" pitchFamily="18" charset="0"/>
              </a:rPr>
              <a:t>Alma Cristina Olvera Rodriguez #18</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400" b="1" dirty="0" smtClean="0">
                <a:effectLst/>
                <a:latin typeface="Arial" panose="020B0604020202020204" pitchFamily="34" charset="0"/>
                <a:ea typeface="Calibri" panose="020F0502020204030204" pitchFamily="34" charset="0"/>
                <a:cs typeface="Times New Roman" panose="02020603050405020304" pitchFamily="18" charset="0"/>
              </a:rPr>
              <a:t>Maestra: </a:t>
            </a:r>
            <a:r>
              <a:rPr lang="es-MX" sz="2400" dirty="0" smtClean="0">
                <a:effectLst/>
                <a:latin typeface="Arial" panose="020B0604020202020204" pitchFamily="34" charset="0"/>
                <a:ea typeface="Calibri" panose="020F0502020204030204" pitchFamily="34" charset="0"/>
                <a:cs typeface="Times New Roman" panose="02020603050405020304" pitchFamily="18" charset="0"/>
              </a:rPr>
              <a:t>Silvia Banda Servin</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400" b="1" dirty="0" smtClean="0">
                <a:effectLst/>
                <a:latin typeface="Arial" panose="020B0604020202020204" pitchFamily="34" charset="0"/>
                <a:ea typeface="Calibri" panose="020F0502020204030204" pitchFamily="34" charset="0"/>
                <a:cs typeface="Times New Roman" panose="02020603050405020304" pitchFamily="18" charset="0"/>
              </a:rPr>
              <a:t>Curso: </a:t>
            </a:r>
            <a:r>
              <a:rPr lang="es-MX" sz="2400" dirty="0" smtClean="0">
                <a:effectLst/>
                <a:latin typeface="Arial" panose="020B0604020202020204" pitchFamily="34" charset="0"/>
                <a:ea typeface="Calibri" panose="020F0502020204030204" pitchFamily="34" charset="0"/>
                <a:cs typeface="Times New Roman" panose="02020603050405020304" pitchFamily="18" charset="0"/>
              </a:rPr>
              <a:t>Creación Literaria </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2400" dirty="0" smtClean="0">
                <a:effectLst/>
                <a:latin typeface="Arial" panose="020B0604020202020204" pitchFamily="34" charset="0"/>
                <a:ea typeface="Calibri" panose="020F0502020204030204" pitchFamily="34" charset="0"/>
                <a:cs typeface="Arial" panose="020B0604020202020204" pitchFamily="34" charset="0"/>
              </a:rPr>
              <a:t>3C</a:t>
            </a:r>
          </a:p>
          <a:p>
            <a:pPr algn="ctr">
              <a:lnSpc>
                <a:spcPct val="150000"/>
              </a:lnSpc>
              <a:spcAft>
                <a:spcPts val="800"/>
              </a:spcAft>
            </a:pPr>
            <a:r>
              <a:rPr lang="es-MX" sz="2400" dirty="0">
                <a:latin typeface="Arial" panose="020B0604020202020204" pitchFamily="34" charset="0"/>
                <a:cs typeface="Arial" panose="020B0604020202020204" pitchFamily="34" charset="0"/>
              </a:rPr>
              <a:t>UNIDAD 1 DISCURSOS LITERARIOS EN LA NIÑEZ.</a:t>
            </a:r>
            <a:endParaRPr lang="es-MX" sz="24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s-MX" sz="2400" dirty="0" smtClean="0">
                <a:solidFill>
                  <a:srgbClr val="000000"/>
                </a:solidFill>
                <a:effectLst/>
                <a:latin typeface="Arial" panose="020B0604020202020204" pitchFamily="34" charset="0"/>
                <a:cs typeface="Arial" panose="020B0604020202020204" pitchFamily="34" charset="0"/>
              </a:rPr>
              <a:t>Detecta los procesos de aprendizaje de sus alumnos para favorecer su desarrollo cognitivo y socioemocional.</a:t>
            </a:r>
            <a:r>
              <a:rPr lang="es-MX" sz="2400" dirty="0" smtClean="0">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spcAft>
                <a:spcPts val="800"/>
              </a:spcAft>
            </a:pPr>
            <a:r>
              <a:rPr lang="es-MX" sz="2400" dirty="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endParaRPr lang="es-MX"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descr="Escuela Normal de Educación Preescolar – Desarrollo de competencias  linguisticas"/>
          <p:cNvPicPr/>
          <p:nvPr/>
        </p:nvPicPr>
        <p:blipFill>
          <a:blip r:embed="rId2">
            <a:extLst>
              <a:ext uri="{28A0092B-C50C-407E-A947-70E740481C1C}">
                <a14:useLocalDpi xmlns:a14="http://schemas.microsoft.com/office/drawing/2010/main" val="0"/>
              </a:ext>
            </a:extLst>
          </a:blip>
          <a:srcRect/>
          <a:stretch>
            <a:fillRect/>
          </a:stretch>
        </p:blipFill>
        <p:spPr bwMode="auto">
          <a:xfrm>
            <a:off x="344303" y="805230"/>
            <a:ext cx="3946342" cy="3110278"/>
          </a:xfrm>
          <a:prstGeom prst="rect">
            <a:avLst/>
          </a:prstGeom>
          <a:noFill/>
          <a:ln>
            <a:noFill/>
          </a:ln>
        </p:spPr>
      </p:pic>
    </p:spTree>
    <p:extLst>
      <p:ext uri="{BB962C8B-B14F-4D97-AF65-F5344CB8AC3E}">
        <p14:creationId xmlns:p14="http://schemas.microsoft.com/office/powerpoint/2010/main" val="3559645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6728" y="-192507"/>
            <a:ext cx="16151810" cy="9326982"/>
            <a:chOff x="86728" y="-192506"/>
            <a:chExt cx="16151810" cy="9326982"/>
          </a:xfrm>
        </p:grpSpPr>
        <p:pic>
          <p:nvPicPr>
            <p:cNvPr id="1026" name="Picture 2" descr="HOJA PUNTEADA NEGRO 5 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8" y="-192505"/>
              <a:ext cx="9124950" cy="824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192506"/>
              <a:ext cx="7234844" cy="824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86728" y="885825"/>
              <a:ext cx="9124950" cy="82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885825"/>
              <a:ext cx="7234844" cy="824865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Arcoiris Animado Png Png Image - Arcoiris PNG – Stunning free transparent  png clipart images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857543">
            <a:off x="10281797" y="4451189"/>
            <a:ext cx="8767141" cy="597000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256674" y="2454443"/>
            <a:ext cx="2486526" cy="3048000"/>
          </a:xfrm>
          <a:prstGeom prst="roundRect">
            <a:avLst/>
          </a:prstGeom>
          <a:solidFill>
            <a:srgbClr val="B24224"/>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latin typeface="Arial" panose="020B0604020202020204" pitchFamily="34" charset="0"/>
                <a:cs typeface="Arial" panose="020B0604020202020204" pitchFamily="34" charset="0"/>
              </a:rPr>
              <a:t>Arte y juego en los niños pequeños *metaforas del vivir </a:t>
            </a:r>
            <a:endParaRPr lang="es-MX" sz="2800" b="1" dirty="0">
              <a:solidFill>
                <a:schemeClr val="tx1"/>
              </a:solidFill>
              <a:latin typeface="Arial" panose="020B0604020202020204" pitchFamily="34" charset="0"/>
              <a:cs typeface="Arial" panose="020B0604020202020204" pitchFamily="34" charset="0"/>
            </a:endParaRPr>
          </a:p>
        </p:txBody>
      </p:sp>
      <p:sp>
        <p:nvSpPr>
          <p:cNvPr id="10" name="CuadroTexto 9"/>
          <p:cNvSpPr txBox="1"/>
          <p:nvPr/>
        </p:nvSpPr>
        <p:spPr>
          <a:xfrm>
            <a:off x="4695183" y="3085558"/>
            <a:ext cx="2983831" cy="1938992"/>
          </a:xfrm>
          <a:prstGeom prst="rect">
            <a:avLst/>
          </a:prstGeom>
          <a:solidFill>
            <a:schemeClr val="accent2">
              <a:lumMod val="60000"/>
              <a:lumOff val="40000"/>
            </a:schemeClr>
          </a:solidFill>
          <a:ln w="57150">
            <a:solidFill>
              <a:schemeClr val="tx1"/>
            </a:solidFill>
          </a:ln>
        </p:spPr>
        <p:txBody>
          <a:bodyPr wrap="square" rtlCol="0">
            <a:spAutoFit/>
          </a:bodyPr>
          <a:lstStyle/>
          <a:p>
            <a:pPr algn="ctr"/>
            <a:r>
              <a:rPr lang="es-MX" sz="2400" dirty="0" smtClean="0">
                <a:latin typeface="Arial" panose="020B0604020202020204" pitchFamily="34" charset="0"/>
                <a:cs typeface="Arial" panose="020B0604020202020204" pitchFamily="34" charset="0"/>
              </a:rPr>
              <a:t>Jugar y el arte nos ayuda a entender la vida, y también el arte nos ayuda a entender la vida. </a:t>
            </a:r>
            <a:endParaRPr lang="es-MX" sz="2400" dirty="0">
              <a:latin typeface="Arial" panose="020B0604020202020204" pitchFamily="34" charset="0"/>
              <a:cs typeface="Arial" panose="020B0604020202020204" pitchFamily="34" charset="0"/>
            </a:endParaRPr>
          </a:p>
        </p:txBody>
      </p:sp>
      <p:sp>
        <p:nvSpPr>
          <p:cNvPr id="11" name="Rectángulo redondeado 10"/>
          <p:cNvSpPr/>
          <p:nvPr/>
        </p:nvSpPr>
        <p:spPr>
          <a:xfrm>
            <a:off x="9381623" y="461167"/>
            <a:ext cx="5355771" cy="1568619"/>
          </a:xfrm>
          <a:prstGeom prst="roundRect">
            <a:avLst/>
          </a:prstGeom>
          <a:solidFill>
            <a:schemeClr val="accent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Arial" panose="020B0604020202020204" pitchFamily="34" charset="0"/>
                <a:cs typeface="Arial" panose="020B0604020202020204" pitchFamily="34" charset="0"/>
              </a:rPr>
              <a:t>Un niño llega al mundo cargado de incertidumbres, privado aun de la capacidad de representación, de códigos compartidos con aquellos que lo reciben, con el mundo cultural que ha de habitar. </a:t>
            </a:r>
            <a:endParaRPr lang="es-MX" dirty="0">
              <a:solidFill>
                <a:schemeClr val="tx1"/>
              </a:solidFill>
              <a:latin typeface="Arial" panose="020B0604020202020204" pitchFamily="34" charset="0"/>
              <a:cs typeface="Arial" panose="020B0604020202020204" pitchFamily="34" charset="0"/>
            </a:endParaRPr>
          </a:p>
        </p:txBody>
      </p:sp>
      <p:sp>
        <p:nvSpPr>
          <p:cNvPr id="12" name="Rectángulo redondeado 11"/>
          <p:cNvSpPr/>
          <p:nvPr/>
        </p:nvSpPr>
        <p:spPr>
          <a:xfrm>
            <a:off x="9381624" y="3085558"/>
            <a:ext cx="5355771" cy="2092384"/>
          </a:xfrm>
          <a:prstGeom prst="roundRect">
            <a:avLst/>
          </a:prstGeom>
          <a:solidFill>
            <a:schemeClr val="accent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Arial" panose="020B0604020202020204" pitchFamily="34" charset="0"/>
                <a:cs typeface="Arial" panose="020B0604020202020204" pitchFamily="34" charset="0"/>
              </a:rPr>
              <a:t>Traen un aparato perceptivo absolutamente virgen, en el que aun no se han inscripto las marcas del lenguaje, los sentidos ya establecidos de los modos de mirar compartidos culturalmente. </a:t>
            </a:r>
            <a:endParaRPr lang="es-MX" dirty="0">
              <a:solidFill>
                <a:schemeClr val="tx1"/>
              </a:solidFill>
              <a:latin typeface="Arial" panose="020B0604020202020204" pitchFamily="34" charset="0"/>
              <a:cs typeface="Arial" panose="020B0604020202020204" pitchFamily="34" charset="0"/>
            </a:endParaRPr>
          </a:p>
        </p:txBody>
      </p:sp>
      <p:sp>
        <p:nvSpPr>
          <p:cNvPr id="13" name="Rectángulo redondeado 12"/>
          <p:cNvSpPr/>
          <p:nvPr/>
        </p:nvSpPr>
        <p:spPr>
          <a:xfrm>
            <a:off x="9457814" y="6233714"/>
            <a:ext cx="5355770" cy="2035395"/>
          </a:xfrm>
          <a:prstGeom prst="roundRect">
            <a:avLst/>
          </a:prstGeom>
          <a:solidFill>
            <a:schemeClr val="accent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Arial" panose="020B0604020202020204" pitchFamily="34" charset="0"/>
                <a:cs typeface="Arial" panose="020B0604020202020204" pitchFamily="34" charset="0"/>
              </a:rPr>
              <a:t>El impulso creador es algo que se puede entender como una cosa en sí misma, que es necesaria si el artista quiere producir una obra de arte, pero también como lo que se encuentra presente cuando cualquiera contempla algo en forma saludable o hace una cosa de manera deliberada,</a:t>
            </a:r>
            <a:endParaRPr lang="es-MX" dirty="0">
              <a:solidFill>
                <a:schemeClr val="tx1"/>
              </a:solidFill>
              <a:latin typeface="Arial" panose="020B0604020202020204" pitchFamily="34" charset="0"/>
              <a:cs typeface="Arial" panose="020B0604020202020204" pitchFamily="34" charset="0"/>
            </a:endParaRPr>
          </a:p>
        </p:txBody>
      </p:sp>
      <p:sp>
        <p:nvSpPr>
          <p:cNvPr id="17" name="Flecha abajo 16"/>
          <p:cNvSpPr/>
          <p:nvPr/>
        </p:nvSpPr>
        <p:spPr>
          <a:xfrm rot="16200000">
            <a:off x="3585809" y="3426819"/>
            <a:ext cx="417095" cy="110324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9" name="Flecha abajo 18"/>
          <p:cNvSpPr/>
          <p:nvPr/>
        </p:nvSpPr>
        <p:spPr>
          <a:xfrm rot="13960435">
            <a:off x="8360530" y="1214948"/>
            <a:ext cx="364407" cy="1404596"/>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0" name="Flecha abajo 19"/>
          <p:cNvSpPr/>
          <p:nvPr/>
        </p:nvSpPr>
        <p:spPr>
          <a:xfrm rot="16027562">
            <a:off x="8328436" y="3531632"/>
            <a:ext cx="445118" cy="1069219"/>
          </a:xfrm>
          <a:prstGeom prst="downArrow">
            <a:avLst>
              <a:gd name="adj1" fmla="val 26923"/>
              <a:gd name="adj2" fmla="val 543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1" name="Flecha abajo 20"/>
          <p:cNvSpPr/>
          <p:nvPr/>
        </p:nvSpPr>
        <p:spPr>
          <a:xfrm rot="19097045">
            <a:off x="8330040" y="5130698"/>
            <a:ext cx="433293" cy="1509851"/>
          </a:xfrm>
          <a:prstGeom prst="downArrow">
            <a:avLst>
              <a:gd name="adj1" fmla="val 26923"/>
              <a:gd name="adj2" fmla="val 543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1028" name="Picture 4" descr="Resultado de imagen para paleta de arte animado | Elementary school art,  Pallet painting, Cartoon pai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7682" y="498690"/>
            <a:ext cx="2730271" cy="20477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intura, Artista, Artes Gráficas imagen png - imagen transparente descarga  gratuit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111" r="100000"/>
                    </a14:imgEffect>
                  </a14:imgLayer>
                </a14:imgProps>
              </a:ext>
              <a:ext uri="{28A0092B-C50C-407E-A947-70E740481C1C}">
                <a14:useLocalDpi xmlns:a14="http://schemas.microsoft.com/office/drawing/2010/main" val="0"/>
              </a:ext>
            </a:extLst>
          </a:blip>
          <a:srcRect/>
          <a:stretch>
            <a:fillRect/>
          </a:stretch>
        </p:blipFill>
        <p:spPr bwMode="auto">
          <a:xfrm>
            <a:off x="7219159" y="6543536"/>
            <a:ext cx="2148537" cy="2244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ego Infantil De Dibujos Animados Tirar Avión De Papel Png, Clipart De  Niños, Juego, 61 Día Del Niño PNG y PSD para Descargar Gratis | Pngtre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875" b="99219" l="1563" r="99688">
                        <a14:foregroundMark x1="76563" y1="16094" x2="79688" y2="16094"/>
                        <a14:foregroundMark x1="68906" y1="42188" x2="72344" y2="39531"/>
                        <a14:foregroundMark x1="74688" y1="91094" x2="78438" y2="91094"/>
                        <a14:foregroundMark x1="45000" y1="78438" x2="44688" y2="66563"/>
                        <a14:foregroundMark x1="28438" y1="47188" x2="30469" y2="44531"/>
                      </a14:backgroundRemoval>
                    </a14:imgEffect>
                  </a14:imgLayer>
                </a14:imgProps>
              </a:ext>
              <a:ext uri="{28A0092B-C50C-407E-A947-70E740481C1C}">
                <a14:useLocalDpi xmlns:a14="http://schemas.microsoft.com/office/drawing/2010/main" val="0"/>
              </a:ext>
            </a:extLst>
          </a:blip>
          <a:srcRect/>
          <a:stretch>
            <a:fillRect/>
          </a:stretch>
        </p:blipFill>
        <p:spPr bwMode="auto">
          <a:xfrm>
            <a:off x="2169082" y="5050189"/>
            <a:ext cx="3697151" cy="36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430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6728" y="-311340"/>
            <a:ext cx="16151810" cy="9326982"/>
            <a:chOff x="86728" y="-192506"/>
            <a:chExt cx="16151810" cy="9326982"/>
          </a:xfrm>
        </p:grpSpPr>
        <p:pic>
          <p:nvPicPr>
            <p:cNvPr id="1026" name="Picture 2" descr="HOJA PUNTEADA NEGRO 5 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8" y="-192505"/>
              <a:ext cx="9124950" cy="824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192506"/>
              <a:ext cx="7234844" cy="824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86728" y="885825"/>
              <a:ext cx="9124950" cy="82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885825"/>
              <a:ext cx="7234844" cy="8248651"/>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6" descr="Arcoiris Animado Png Png Image - Arcoiris PNG – Stunning free transparent  png clipart images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857543">
            <a:off x="10281797" y="4451189"/>
            <a:ext cx="8767141" cy="5970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8582523" y="151207"/>
            <a:ext cx="7369159" cy="827043"/>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Los sonidos: la voz que imprime sentidos a sus sensaciones, a sus dolores, a su hambre, a sus alegrías: la voz o las voces que le cantan canciones de manos, de ratones, de caballos, o canciones para dormir.</a:t>
            </a:r>
            <a:endParaRPr lang="es-MX" dirty="0">
              <a:solidFill>
                <a:schemeClr val="tx1"/>
              </a:solidFill>
              <a:cs typeface="Arial" panose="020B0604020202020204" pitchFamily="34" charset="0"/>
            </a:endParaRPr>
          </a:p>
        </p:txBody>
      </p:sp>
      <p:sp>
        <p:nvSpPr>
          <p:cNvPr id="3" name="Rectángulo redondeado 2"/>
          <p:cNvSpPr/>
          <p:nvPr/>
        </p:nvSpPr>
        <p:spPr>
          <a:xfrm>
            <a:off x="8582523" y="1080466"/>
            <a:ext cx="7369159" cy="765257"/>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Las imágenes: primero el rostro más querido, después otros rostros, más allá los colores, la naturaleza, los juguetes y finalmente los libros.</a:t>
            </a:r>
            <a:endParaRPr lang="es-MX" dirty="0">
              <a:solidFill>
                <a:schemeClr val="tx1"/>
              </a:solidFill>
              <a:cs typeface="Arial" panose="020B0604020202020204" pitchFamily="34" charset="0"/>
            </a:endParaRPr>
          </a:p>
        </p:txBody>
      </p:sp>
      <p:sp>
        <p:nvSpPr>
          <p:cNvPr id="17" name="Rectángulo redondeado 16"/>
          <p:cNvSpPr/>
          <p:nvPr/>
        </p:nvSpPr>
        <p:spPr>
          <a:xfrm>
            <a:off x="8582523" y="1967931"/>
            <a:ext cx="7369159" cy="876488"/>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“Protoliteratura” Pensemos en un bebé que lee un libro, lo chupa, lo sacude, señala las imágenes, balbucea. No tenemos dudas de que juega, explora, investiga.</a:t>
            </a:r>
            <a:endParaRPr lang="es-MX" dirty="0">
              <a:solidFill>
                <a:schemeClr val="tx1"/>
              </a:solidFill>
              <a:cs typeface="Arial" panose="020B0604020202020204" pitchFamily="34" charset="0"/>
            </a:endParaRPr>
          </a:p>
        </p:txBody>
      </p:sp>
      <p:sp>
        <p:nvSpPr>
          <p:cNvPr id="7" name="Rectángulo redondeado 6"/>
          <p:cNvSpPr/>
          <p:nvPr/>
        </p:nvSpPr>
        <p:spPr>
          <a:xfrm>
            <a:off x="8582523" y="2966627"/>
            <a:ext cx="7369159" cy="1454135"/>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La literatura implica un trabajo psíquico, o como diría Michèle Petit, el lector no consume pasivamente un texto; se lo apropia, lo interpreta, modifica su sentido, desliza su fantasía, su deseo y sus angustias entre las líneas y los entremezcla con las del autor. Y es allí, e donde el lector se construye. </a:t>
            </a:r>
            <a:endParaRPr lang="es-MX" dirty="0">
              <a:solidFill>
                <a:schemeClr val="tx1"/>
              </a:solidFill>
              <a:cs typeface="Arial" panose="020B0604020202020204" pitchFamily="34" charset="0"/>
            </a:endParaRPr>
          </a:p>
        </p:txBody>
      </p:sp>
      <p:sp>
        <p:nvSpPr>
          <p:cNvPr id="15" name="Rectángulo redondeado 14"/>
          <p:cNvSpPr/>
          <p:nvPr/>
        </p:nvSpPr>
        <p:spPr>
          <a:xfrm>
            <a:off x="8582523" y="4572585"/>
            <a:ext cx="7369159" cy="968948"/>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Entonces leemos libros para aprender ciertos temas, o para estimular el lenguaje, o para superar problemas emocionales, pero no estamos introduciendo al niño en el terreno del arte.Las pinacotecas: ¿dónde están?</a:t>
            </a:r>
            <a:endParaRPr lang="es-MX" dirty="0">
              <a:solidFill>
                <a:schemeClr val="tx1"/>
              </a:solidFill>
              <a:cs typeface="Arial" panose="020B0604020202020204" pitchFamily="34" charset="0"/>
            </a:endParaRPr>
          </a:p>
        </p:txBody>
      </p:sp>
      <p:sp>
        <p:nvSpPr>
          <p:cNvPr id="19" name="Rectángulo redondeado 18"/>
          <p:cNvSpPr/>
          <p:nvPr/>
        </p:nvSpPr>
        <p:spPr>
          <a:xfrm>
            <a:off x="8582523" y="5706102"/>
            <a:ext cx="7369159" cy="858426"/>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Los niños pequeños son naturalmente surrealistas, tienen la capacidad de establecer lógicas alternativas a partir de la libertad con que circulan sus imágenes mentales y asociaciones.</a:t>
            </a:r>
            <a:endParaRPr lang="es-MX" dirty="0">
              <a:solidFill>
                <a:schemeClr val="tx1"/>
              </a:solidFill>
              <a:cs typeface="Arial" panose="020B0604020202020204" pitchFamily="34" charset="0"/>
            </a:endParaRPr>
          </a:p>
        </p:txBody>
      </p:sp>
      <p:sp>
        <p:nvSpPr>
          <p:cNvPr id="20" name="Rectángulo redondeado 19"/>
          <p:cNvSpPr/>
          <p:nvPr/>
        </p:nvSpPr>
        <p:spPr>
          <a:xfrm>
            <a:off x="8582523" y="6715801"/>
            <a:ext cx="7369159" cy="1087112"/>
          </a:xfrm>
          <a:prstGeom prst="roundRect">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Daniel Stern, un psicoanalista que estudia el nacimiento de las relaciones intersubjetivas en los niños, describe la percepción de los primeros años como una “percepción amodal”.</a:t>
            </a:r>
          </a:p>
        </p:txBody>
      </p:sp>
      <p:sp>
        <p:nvSpPr>
          <p:cNvPr id="23" name="Rectángulo redondeado 22"/>
          <p:cNvSpPr/>
          <p:nvPr/>
        </p:nvSpPr>
        <p:spPr>
          <a:xfrm>
            <a:off x="8582523" y="7935446"/>
            <a:ext cx="7369159" cy="1096379"/>
          </a:xfrm>
          <a:prstGeom prst="roundRect">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La percepción amodal es una gran riqueza de esos primeros años, porque implica la posibilidad de una multiplicidad de registros en funcionamiento, aunque luego irán soterrándose en beneficio del lenguaje, que deberá organizar la experiencia, volverla nombrable, representable, etc.</a:t>
            </a:r>
          </a:p>
        </p:txBody>
      </p:sp>
      <p:sp>
        <p:nvSpPr>
          <p:cNvPr id="25" name="Rectángulo 24"/>
          <p:cNvSpPr/>
          <p:nvPr/>
        </p:nvSpPr>
        <p:spPr>
          <a:xfrm>
            <a:off x="311673" y="3072731"/>
            <a:ext cx="2206938" cy="1569660"/>
          </a:xfrm>
          <a:prstGeom prst="rect">
            <a:avLst/>
          </a:prstGeom>
          <a:solidFill>
            <a:schemeClr val="accent1">
              <a:lumMod val="75000"/>
            </a:schemeClr>
          </a:solidFill>
          <a:ln w="57150">
            <a:solidFill>
              <a:schemeClr val="tx1"/>
            </a:solidFill>
          </a:ln>
        </p:spPr>
        <p:txBody>
          <a:bodyPr wrap="square">
            <a:spAutoFit/>
          </a:bodyPr>
          <a:lstStyle/>
          <a:p>
            <a:pPr algn="ctr"/>
            <a:r>
              <a:rPr lang="es-MX" sz="2400" dirty="0" smtClean="0">
                <a:cs typeface="Arial" panose="020B0604020202020204" pitchFamily="34" charset="0"/>
              </a:rPr>
              <a:t>¿Qué es la literatura para un bebé o niño pequeño? </a:t>
            </a:r>
            <a:endParaRPr lang="es-MX" sz="2400" dirty="0">
              <a:cs typeface="Arial" panose="020B0604020202020204" pitchFamily="34" charset="0"/>
            </a:endParaRPr>
          </a:p>
        </p:txBody>
      </p:sp>
      <p:sp>
        <p:nvSpPr>
          <p:cNvPr id="26" name="Rectángulo redondeado 25"/>
          <p:cNvSpPr/>
          <p:nvPr/>
        </p:nvSpPr>
        <p:spPr>
          <a:xfrm>
            <a:off x="3849773" y="3140973"/>
            <a:ext cx="2064642" cy="1496477"/>
          </a:xfrm>
          <a:prstGeom prst="roundRect">
            <a:avLst/>
          </a:prstGeom>
          <a:solidFill>
            <a:schemeClr val="accent5">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cs typeface="Arial" panose="020B0604020202020204" pitchFamily="34" charset="0"/>
              </a:rPr>
              <a:t>Eco / voz / palabra / imagen / literatura. </a:t>
            </a:r>
            <a:endParaRPr lang="es-MX" dirty="0">
              <a:solidFill>
                <a:schemeClr val="tx1"/>
              </a:solidFill>
              <a:cs typeface="Arial" panose="020B0604020202020204" pitchFamily="34" charset="0"/>
            </a:endParaRPr>
          </a:p>
        </p:txBody>
      </p:sp>
      <p:sp>
        <p:nvSpPr>
          <p:cNvPr id="27" name="Flecha abajo 26"/>
          <p:cNvSpPr/>
          <p:nvPr/>
        </p:nvSpPr>
        <p:spPr>
          <a:xfrm rot="13620748">
            <a:off x="6967838" y="219965"/>
            <a:ext cx="456082" cy="3433992"/>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28" name="Flecha abajo 27"/>
          <p:cNvSpPr/>
          <p:nvPr/>
        </p:nvSpPr>
        <p:spPr>
          <a:xfrm rot="13979841">
            <a:off x="7045368" y="1007057"/>
            <a:ext cx="406203" cy="2946444"/>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29" name="Flecha abajo 28"/>
          <p:cNvSpPr/>
          <p:nvPr/>
        </p:nvSpPr>
        <p:spPr>
          <a:xfrm rot="14609233">
            <a:off x="7136163" y="1722702"/>
            <a:ext cx="408390" cy="2572572"/>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30" name="Flecha abajo 29"/>
          <p:cNvSpPr/>
          <p:nvPr/>
        </p:nvSpPr>
        <p:spPr>
          <a:xfrm rot="16200000">
            <a:off x="7159615" y="2684664"/>
            <a:ext cx="408390" cy="2253650"/>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36" name="Flecha abajo 35"/>
          <p:cNvSpPr/>
          <p:nvPr/>
        </p:nvSpPr>
        <p:spPr>
          <a:xfrm rot="17593634">
            <a:off x="7117171" y="3410703"/>
            <a:ext cx="408390" cy="2320503"/>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37" name="Flecha abajo 36"/>
          <p:cNvSpPr/>
          <p:nvPr/>
        </p:nvSpPr>
        <p:spPr>
          <a:xfrm rot="18423610">
            <a:off x="7018082" y="3844010"/>
            <a:ext cx="408390" cy="2813952"/>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38" name="Flecha abajo 37"/>
          <p:cNvSpPr/>
          <p:nvPr/>
        </p:nvSpPr>
        <p:spPr>
          <a:xfrm rot="19013020">
            <a:off x="6986414" y="4065008"/>
            <a:ext cx="408390" cy="3512586"/>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39" name="Flecha abajo 38"/>
          <p:cNvSpPr/>
          <p:nvPr/>
        </p:nvSpPr>
        <p:spPr>
          <a:xfrm rot="19438058">
            <a:off x="6905020" y="4271717"/>
            <a:ext cx="408390" cy="454700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sp>
        <p:nvSpPr>
          <p:cNvPr id="40" name="Flecha abajo 39"/>
          <p:cNvSpPr/>
          <p:nvPr/>
        </p:nvSpPr>
        <p:spPr>
          <a:xfrm rot="16200000">
            <a:off x="2975644" y="3362075"/>
            <a:ext cx="417095" cy="110324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cs typeface="Arial" panose="020B0604020202020204" pitchFamily="34" charset="0"/>
            </a:endParaRPr>
          </a:p>
        </p:txBody>
      </p:sp>
      <p:pic>
        <p:nvPicPr>
          <p:cNvPr id="42" name="Picture 2" descr="Pintura, Artista, Artes Gráficas imagen png - imagen transparente descarga  gratuit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111" r="100000"/>
                    </a14:imgEffect>
                  </a14:imgLayer>
                </a14:imgProps>
              </a:ext>
              <a:ext uri="{28A0092B-C50C-407E-A947-70E740481C1C}">
                <a14:useLocalDpi xmlns:a14="http://schemas.microsoft.com/office/drawing/2010/main" val="0"/>
              </a:ext>
            </a:extLst>
          </a:blip>
          <a:srcRect/>
          <a:stretch>
            <a:fillRect/>
          </a:stretch>
        </p:blipFill>
        <p:spPr bwMode="auto">
          <a:xfrm>
            <a:off x="5400115" y="-186454"/>
            <a:ext cx="1941894" cy="2028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Juegos Para Niños, De Dibujos Animados, Dibujo imagen png - imagen  transparente descarga gratuita"/>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000" b="100000" l="2333" r="99111">
                        <a14:foregroundMark x1="71556" y1="60667" x2="51889" y2="29222"/>
                        <a14:foregroundMark x1="27000" y1="70000" x2="8111" y2="39333"/>
                        <a14:foregroundMark x1="33556" y1="61778" x2="39000" y2="35222"/>
                        <a14:foregroundMark x1="88556" y1="61778" x2="84667" y2="54889"/>
                        <a14:foregroundMark x1="75111" y1="60667" x2="79222" y2="52222"/>
                      </a14:backgroundRemoval>
                    </a14:imgEffect>
                  </a14:imgLayer>
                </a14:imgProps>
              </a:ext>
              <a:ext uri="{28A0092B-C50C-407E-A947-70E740481C1C}">
                <a14:useLocalDpi xmlns:a14="http://schemas.microsoft.com/office/drawing/2010/main" val="0"/>
              </a:ext>
            </a:extLst>
          </a:blip>
          <a:srcRect/>
          <a:stretch>
            <a:fillRect/>
          </a:stretch>
        </p:blipFill>
        <p:spPr bwMode="auto">
          <a:xfrm>
            <a:off x="830250" y="5197988"/>
            <a:ext cx="5415069" cy="541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06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6728" y="-192507"/>
            <a:ext cx="16151810" cy="9326982"/>
            <a:chOff x="86728" y="-192506"/>
            <a:chExt cx="16151810" cy="9326982"/>
          </a:xfrm>
        </p:grpSpPr>
        <p:pic>
          <p:nvPicPr>
            <p:cNvPr id="1026" name="Picture 2" descr="HOJA PUNTEADA NEGRO 5 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8" y="-192505"/>
              <a:ext cx="9124950" cy="824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192506"/>
              <a:ext cx="7234844" cy="824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86728" y="885825"/>
              <a:ext cx="9124950" cy="82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885825"/>
              <a:ext cx="7234844" cy="82486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ángulo redondeado 1"/>
          <p:cNvSpPr/>
          <p:nvPr/>
        </p:nvSpPr>
        <p:spPr>
          <a:xfrm>
            <a:off x="1047266" y="559615"/>
            <a:ext cx="5054139" cy="1695797"/>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los niños pequeños tiene enormes posibilidades en la lectura de imágenes, ofrecerles libros con ilustraciones “simples” es un menosprecio de sus posibilidades inteligentes y estéticaslas primeras pinacotecas, ¿dónde están? en los libros ilustrados, fundamentalmente. </a:t>
            </a:r>
            <a:endParaRPr lang="es-MX" dirty="0">
              <a:solidFill>
                <a:schemeClr val="tx1"/>
              </a:solidFill>
            </a:endParaRPr>
          </a:p>
        </p:txBody>
      </p:sp>
      <p:sp>
        <p:nvSpPr>
          <p:cNvPr id="3" name="Rectángulo redondeado 2"/>
          <p:cNvSpPr/>
          <p:nvPr/>
        </p:nvSpPr>
        <p:spPr>
          <a:xfrm>
            <a:off x="1047266" y="2610649"/>
            <a:ext cx="5054140" cy="1606681"/>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Las obras de los ilustradores infantiles hacen la primera pinacoteca de los chicos; percibir esta realidad nos sitúa de manera diferente con respecto a “qué es el arte” o “dónde está el arte”.</a:t>
            </a:r>
            <a:endParaRPr lang="es-MX" dirty="0">
              <a:solidFill>
                <a:schemeClr val="tx1"/>
              </a:solidFill>
            </a:endParaRPr>
          </a:p>
        </p:txBody>
      </p:sp>
      <p:sp>
        <p:nvSpPr>
          <p:cNvPr id="7" name="Rectángulo redondeado 6"/>
          <p:cNvSpPr/>
          <p:nvPr/>
        </p:nvSpPr>
        <p:spPr>
          <a:xfrm>
            <a:off x="1047266" y="4578132"/>
            <a:ext cx="5054139" cy="1695796"/>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Arte y juego: entre los juguetes y los objetos estéticos. Todo se inicia en el jugar, y los objetos que le propongamos a los chicos para su actividad serán grandes apoyos a la hora de pensar su relación con el arte.</a:t>
            </a:r>
            <a:endParaRPr lang="es-MX" dirty="0">
              <a:solidFill>
                <a:schemeClr val="tx1"/>
              </a:solidFill>
            </a:endParaRPr>
          </a:p>
        </p:txBody>
      </p:sp>
      <p:sp>
        <p:nvSpPr>
          <p:cNvPr id="17" name="Rectángulo redondeado 16"/>
          <p:cNvSpPr/>
          <p:nvPr/>
        </p:nvSpPr>
        <p:spPr>
          <a:xfrm>
            <a:off x="1047265" y="6634730"/>
            <a:ext cx="5054140" cy="2080606"/>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De su variedad dependerá en gran parte la posibilidad de inventar y buscar caminos propios, partiendo de cierta asepsia del objeto en relación con las representaciones, y también del lugar que elijamos ocupar como mediadores, ya sea proveyendo los materiales, ya sea en los modos de interacción que elijamos sostener.</a:t>
            </a:r>
            <a:endParaRPr lang="es-MX" dirty="0">
              <a:solidFill>
                <a:schemeClr val="tx1"/>
              </a:solidFill>
            </a:endParaRPr>
          </a:p>
        </p:txBody>
      </p:sp>
      <p:sp>
        <p:nvSpPr>
          <p:cNvPr id="18" name="Rectángulo 17"/>
          <p:cNvSpPr/>
          <p:nvPr/>
        </p:nvSpPr>
        <p:spPr>
          <a:xfrm>
            <a:off x="7279460" y="3657051"/>
            <a:ext cx="2389399" cy="1569660"/>
          </a:xfrm>
          <a:prstGeom prst="rect">
            <a:avLst/>
          </a:prstGeom>
          <a:solidFill>
            <a:srgbClr val="00B050"/>
          </a:solidFill>
          <a:ln w="57150">
            <a:solidFill>
              <a:schemeClr val="tx1"/>
            </a:solidFill>
          </a:ln>
        </p:spPr>
        <p:txBody>
          <a:bodyPr wrap="square">
            <a:spAutoFit/>
          </a:bodyPr>
          <a:lstStyle/>
          <a:p>
            <a:pPr algn="ctr"/>
            <a:r>
              <a:rPr lang="es-MX" sz="2400" dirty="0" smtClean="0"/>
              <a:t>Arte y juego: entre los juguetes y los objetos estéticos.</a:t>
            </a:r>
            <a:endParaRPr lang="es-MX" sz="2400" dirty="0"/>
          </a:p>
        </p:txBody>
      </p:sp>
      <p:pic>
        <p:nvPicPr>
          <p:cNvPr id="31" name="Picture 6" descr="Arcoiris Animado Png Png Image - Arcoiris PNG – Stunning free transparent  png clipart images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857543">
            <a:off x="10281797" y="4451189"/>
            <a:ext cx="8767141" cy="5970006"/>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8"/>
          <p:cNvSpPr/>
          <p:nvPr/>
        </p:nvSpPr>
        <p:spPr>
          <a:xfrm>
            <a:off x="11014908" y="842239"/>
            <a:ext cx="4003463" cy="2378231"/>
          </a:xfrm>
          <a:prstGeom prst="roundRect">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Todo se inicia jugandoLos objetos que propongamos para las actividad son grandes apoyos a la hora de pensar su relación con el arte. Dice Barthes: Los juguetes habituales son esencialmente un microcosmos adulto.</a:t>
            </a:r>
            <a:endParaRPr lang="es-MX" dirty="0">
              <a:solidFill>
                <a:schemeClr val="tx1"/>
              </a:solidFill>
            </a:endParaRPr>
          </a:p>
        </p:txBody>
      </p:sp>
      <p:sp>
        <p:nvSpPr>
          <p:cNvPr id="21" name="Rectángulo redondeado 20"/>
          <p:cNvSpPr/>
          <p:nvPr/>
        </p:nvSpPr>
        <p:spPr>
          <a:xfrm>
            <a:off x="11014908" y="4578132"/>
            <a:ext cx="4003463" cy="3694073"/>
          </a:xfrm>
          <a:prstGeom prst="roundRect">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Pensando en el juego y los juguetes, en el arte y en las propuestas que les hacemos a los niños, vale la pena detenernos a evaluar cuánto de reproductivo suele jugarse allí, cuanto de “informativo” tienen las actividades que planificamos como artísticas, cuánta disociación suele haber entre la “seriedad” de la enseñanza y la “expresión” del juego o el arte. </a:t>
            </a:r>
            <a:endParaRPr lang="es-MX" dirty="0">
              <a:solidFill>
                <a:schemeClr val="tx1"/>
              </a:solidFill>
            </a:endParaRPr>
          </a:p>
        </p:txBody>
      </p:sp>
      <p:sp>
        <p:nvSpPr>
          <p:cNvPr id="23" name="Flecha abajo 22"/>
          <p:cNvSpPr/>
          <p:nvPr/>
        </p:nvSpPr>
        <p:spPr>
          <a:xfrm rot="14031891">
            <a:off x="289395" y="1265698"/>
            <a:ext cx="462587" cy="1089505"/>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4" name="Flecha abajo 23"/>
          <p:cNvSpPr/>
          <p:nvPr/>
        </p:nvSpPr>
        <p:spPr>
          <a:xfrm rot="15541295">
            <a:off x="319078" y="3038203"/>
            <a:ext cx="462587" cy="941134"/>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5" name="Flecha abajo 24"/>
          <p:cNvSpPr/>
          <p:nvPr/>
        </p:nvSpPr>
        <p:spPr>
          <a:xfrm rot="17259195">
            <a:off x="310676" y="4803214"/>
            <a:ext cx="462587" cy="966953"/>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6" name="Flecha abajo 25"/>
          <p:cNvSpPr/>
          <p:nvPr/>
        </p:nvSpPr>
        <p:spPr>
          <a:xfrm rot="18600584">
            <a:off x="270856" y="6636952"/>
            <a:ext cx="462587" cy="979800"/>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7" name="Flecha abajo 26"/>
          <p:cNvSpPr/>
          <p:nvPr/>
        </p:nvSpPr>
        <p:spPr>
          <a:xfrm rot="13641372">
            <a:off x="9940922" y="1955938"/>
            <a:ext cx="462587" cy="1699705"/>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8" name="Flecha abajo 27"/>
          <p:cNvSpPr/>
          <p:nvPr/>
        </p:nvSpPr>
        <p:spPr>
          <a:xfrm rot="17924261">
            <a:off x="9881999" y="5076523"/>
            <a:ext cx="462587" cy="1527654"/>
          </a:xfrm>
          <a:prstGeom prst="downArrow">
            <a:avLst>
              <a:gd name="adj1" fmla="val 28262"/>
              <a:gd name="adj2" fmla="val 343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30" name="Picture 2" descr="Pintura, Artista, Artes Gráficas imagen png - imagen transparente descarga  gratuit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111" r="100000"/>
                    </a14:imgEffect>
                  </a14:imgLayer>
                </a14:imgProps>
              </a:ext>
              <a:ext uri="{28A0092B-C50C-407E-A947-70E740481C1C}">
                <a14:useLocalDpi xmlns:a14="http://schemas.microsoft.com/office/drawing/2010/main" val="0"/>
              </a:ext>
            </a:extLst>
          </a:blip>
          <a:srcRect/>
          <a:stretch>
            <a:fillRect/>
          </a:stretch>
        </p:blipFill>
        <p:spPr bwMode="auto">
          <a:xfrm>
            <a:off x="9524192" y="7433533"/>
            <a:ext cx="1331843" cy="13910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Juego Infantil De Dibujos Animados Tirar Avión De Papel Png, Clipart De  Niños, Juego, 61 Día Del Niño PNG y PSD para Descargar Gratis |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875" b="99219" l="1563" r="99688">
                        <a14:foregroundMark x1="76563" y1="16094" x2="79688" y2="16094"/>
                        <a14:foregroundMark x1="68906" y1="42188" x2="72344" y2="39531"/>
                        <a14:foregroundMark x1="74688" y1="91094" x2="78438" y2="91094"/>
                        <a14:foregroundMark x1="45000" y1="78438" x2="44688" y2="66563"/>
                        <a14:foregroundMark x1="28438" y1="47188" x2="30469" y2="44531"/>
                      </a14:backgroundRemoval>
                    </a14:imgEffect>
                  </a14:imgLayer>
                </a14:imgProps>
              </a:ext>
              <a:ext uri="{28A0092B-C50C-407E-A947-70E740481C1C}">
                <a14:useLocalDpi xmlns:a14="http://schemas.microsoft.com/office/drawing/2010/main" val="0"/>
              </a:ext>
            </a:extLst>
          </a:blip>
          <a:srcRect/>
          <a:stretch>
            <a:fillRect/>
          </a:stretch>
        </p:blipFill>
        <p:spPr bwMode="auto">
          <a:xfrm>
            <a:off x="6248653" y="-319016"/>
            <a:ext cx="3697151" cy="36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57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6728" y="-192507"/>
            <a:ext cx="16151810" cy="9326982"/>
            <a:chOff x="86728" y="-192506"/>
            <a:chExt cx="16151810" cy="9326982"/>
          </a:xfrm>
        </p:grpSpPr>
        <p:pic>
          <p:nvPicPr>
            <p:cNvPr id="1026" name="Picture 2" descr="HOJA PUNTEADA NEGRO 5 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8" y="-192505"/>
              <a:ext cx="9124950" cy="824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192506"/>
              <a:ext cx="7234844" cy="824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86728" y="885825"/>
              <a:ext cx="9124950" cy="82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885825"/>
              <a:ext cx="7234844" cy="82486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393887" y="3436018"/>
            <a:ext cx="1546423" cy="1200329"/>
          </a:xfrm>
          <a:prstGeom prst="rect">
            <a:avLst/>
          </a:prstGeom>
          <a:solidFill>
            <a:srgbClr val="FFC000"/>
          </a:solidFill>
          <a:ln w="57150">
            <a:solidFill>
              <a:schemeClr val="tx1"/>
            </a:solidFill>
          </a:ln>
        </p:spPr>
        <p:txBody>
          <a:bodyPr wrap="square" rtlCol="0">
            <a:spAutoFit/>
          </a:bodyPr>
          <a:lstStyle/>
          <a:p>
            <a:r>
              <a:rPr lang="es-MX" sz="2400" dirty="0" smtClean="0"/>
              <a:t>¿Dónde ocurre el arte? </a:t>
            </a:r>
            <a:endParaRPr lang="es-MX" sz="2400" dirty="0"/>
          </a:p>
        </p:txBody>
      </p:sp>
      <p:sp>
        <p:nvSpPr>
          <p:cNvPr id="3" name="Rectángulo redondeado 2"/>
          <p:cNvSpPr/>
          <p:nvPr/>
        </p:nvSpPr>
        <p:spPr>
          <a:xfrm>
            <a:off x="3456078" y="2935432"/>
            <a:ext cx="4423381" cy="2311889"/>
          </a:xfrm>
          <a:prstGeom prst="round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las más pequeñas situaciones vinculares con un bebé, en los juegos más espontáneos y desorganizados, en la toma posesiva de un lector por parte de un cuento de miedo, sobre todo si les dan ganas de correrse cerquita de la maestra;</a:t>
            </a:r>
            <a:endParaRPr lang="es-MX" dirty="0">
              <a:solidFill>
                <a:schemeClr val="tx1"/>
              </a:solidFill>
            </a:endParaRPr>
          </a:p>
        </p:txBody>
      </p:sp>
      <p:pic>
        <p:nvPicPr>
          <p:cNvPr id="22" name="Picture 6" descr="Arcoiris Animado Png Png Image - Arcoiris PNG – Stunning free transparent  png clipart images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857543">
            <a:off x="10281797" y="4451189"/>
            <a:ext cx="8767141" cy="597000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9371581" y="1010243"/>
            <a:ext cx="5238546" cy="1006213"/>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la clase de música si las canciones son sentidas, y hay exploración, y variedad estética, y descubrimiento</a:t>
            </a:r>
            <a:endParaRPr lang="es-MX" dirty="0">
              <a:solidFill>
                <a:schemeClr val="tx1"/>
              </a:solidFill>
            </a:endParaRPr>
          </a:p>
        </p:txBody>
      </p:sp>
      <p:sp>
        <p:nvSpPr>
          <p:cNvPr id="10" name="Rectángulo redondeado 9"/>
          <p:cNvSpPr/>
          <p:nvPr/>
        </p:nvSpPr>
        <p:spPr>
          <a:xfrm>
            <a:off x="9315874" y="3603547"/>
            <a:ext cx="5294253" cy="1890080"/>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la plaza cercana al jardín, cuando fuimos a conocer una escultura de Botero deslumbrante, como tantas otras hay en las plazas de la ciudad, y luego los ojos de todos los chicos se volvieron hábiles descubridores de esculturas por todas partes</a:t>
            </a:r>
            <a:endParaRPr lang="es-MX" dirty="0">
              <a:solidFill>
                <a:schemeClr val="tx1"/>
              </a:solidFill>
            </a:endParaRPr>
          </a:p>
        </p:txBody>
      </p:sp>
      <p:sp>
        <p:nvSpPr>
          <p:cNvPr id="11" name="Rectángulo redondeado 10"/>
          <p:cNvSpPr/>
          <p:nvPr/>
        </p:nvSpPr>
        <p:spPr>
          <a:xfrm>
            <a:off x="9343728" y="5656528"/>
            <a:ext cx="5266399" cy="1471442"/>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la exploración del movimiento que busca la propia expresión, la coreografía a construir; en algunas de las películas que atrapan a los chicos por su estética visual, por la riqueza de su guión</a:t>
            </a:r>
            <a:endParaRPr lang="es-MX" dirty="0">
              <a:solidFill>
                <a:schemeClr val="tx1"/>
              </a:solidFill>
            </a:endParaRPr>
          </a:p>
        </p:txBody>
      </p:sp>
      <p:sp>
        <p:nvSpPr>
          <p:cNvPr id="7" name="Rectángulo redondeado 6"/>
          <p:cNvSpPr/>
          <p:nvPr/>
        </p:nvSpPr>
        <p:spPr>
          <a:xfrm>
            <a:off x="9343728" y="7292424"/>
            <a:ext cx="5266399" cy="1078331"/>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el bebé que ya no se chupa el libro y lo distingue claramente en su uso de los juguetes habituales. </a:t>
            </a:r>
            <a:endParaRPr lang="es-MX" dirty="0">
              <a:solidFill>
                <a:schemeClr val="tx1"/>
              </a:solidFill>
            </a:endParaRPr>
          </a:p>
        </p:txBody>
      </p:sp>
      <p:sp>
        <p:nvSpPr>
          <p:cNvPr id="12" name="Rectángulo redondeado 11"/>
          <p:cNvSpPr/>
          <p:nvPr/>
        </p:nvSpPr>
        <p:spPr>
          <a:xfrm>
            <a:off x="9371581" y="2180910"/>
            <a:ext cx="5238546" cy="1258183"/>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en la pintura con las manos de los más pequeños, cuando descubren sus huellas, y de los más grandes cuando buscan emular a los “grandes” y entre tanto descubren sus estilos propios</a:t>
            </a:r>
            <a:endParaRPr lang="es-MX" dirty="0">
              <a:solidFill>
                <a:schemeClr val="tx1"/>
              </a:solidFill>
            </a:endParaRPr>
          </a:p>
        </p:txBody>
      </p:sp>
      <p:sp>
        <p:nvSpPr>
          <p:cNvPr id="14" name="Flecha abajo 13"/>
          <p:cNvSpPr/>
          <p:nvPr/>
        </p:nvSpPr>
        <p:spPr>
          <a:xfrm rot="13979841">
            <a:off x="8241980" y="1177510"/>
            <a:ext cx="406203" cy="2014162"/>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5" name="Flecha abajo 14"/>
          <p:cNvSpPr/>
          <p:nvPr/>
        </p:nvSpPr>
        <p:spPr>
          <a:xfrm rot="17372288">
            <a:off x="8428764" y="3742835"/>
            <a:ext cx="408390" cy="123302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6" name="Flecha abajo 15"/>
          <p:cNvSpPr/>
          <p:nvPr/>
        </p:nvSpPr>
        <p:spPr>
          <a:xfrm rot="14528912">
            <a:off x="8446193" y="2377289"/>
            <a:ext cx="408390" cy="1352568"/>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Flecha abajo 16"/>
          <p:cNvSpPr/>
          <p:nvPr/>
        </p:nvSpPr>
        <p:spPr>
          <a:xfrm rot="19036117">
            <a:off x="8428764" y="4729488"/>
            <a:ext cx="408390" cy="185407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8" name="Flecha abajo 17"/>
          <p:cNvSpPr/>
          <p:nvPr/>
        </p:nvSpPr>
        <p:spPr>
          <a:xfrm rot="19682780">
            <a:off x="8234512" y="5163281"/>
            <a:ext cx="408390" cy="2780120"/>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9" name="Flecha abajo 18"/>
          <p:cNvSpPr/>
          <p:nvPr/>
        </p:nvSpPr>
        <p:spPr>
          <a:xfrm rot="16200000">
            <a:off x="2489646" y="3409104"/>
            <a:ext cx="417095" cy="1103247"/>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pic>
        <p:nvPicPr>
          <p:cNvPr id="20" name="Picture 4" descr="Resultado de imagen para paleta de arte animado | Elementary school art,  Pallet painting, Cartoon pai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805" y="6392249"/>
            <a:ext cx="2730271" cy="20477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intura, Artista, Artes Gráficas imagen png - imagen transparente descarga  gratuit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111" r="100000"/>
                    </a14:imgEffect>
                  </a14:imgLayer>
                </a14:imgProps>
              </a:ext>
              <a:ext uri="{28A0092B-C50C-407E-A947-70E740481C1C}">
                <a14:useLocalDpi xmlns:a14="http://schemas.microsoft.com/office/drawing/2010/main" val="0"/>
              </a:ext>
            </a:extLst>
          </a:blip>
          <a:srcRect/>
          <a:stretch>
            <a:fillRect/>
          </a:stretch>
        </p:blipFill>
        <p:spPr bwMode="auto">
          <a:xfrm>
            <a:off x="266077" y="379433"/>
            <a:ext cx="2627884" cy="274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4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6728" y="-192507"/>
            <a:ext cx="16151810" cy="9326982"/>
            <a:chOff x="86728" y="-192506"/>
            <a:chExt cx="16151810" cy="9326982"/>
          </a:xfrm>
        </p:grpSpPr>
        <p:pic>
          <p:nvPicPr>
            <p:cNvPr id="1026" name="Picture 2" descr="HOJA PUNTEADA NEGRO 5 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8" y="-192505"/>
              <a:ext cx="9124950" cy="824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192506"/>
              <a:ext cx="7234844" cy="8248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86728" y="885825"/>
              <a:ext cx="9124950" cy="822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JA PUNTEADA NEGRO 5 MM"/>
            <p:cNvPicPr>
              <a:picLocks noChangeAspect="1" noChangeArrowheads="1"/>
            </p:cNvPicPr>
            <p:nvPr/>
          </p:nvPicPr>
          <p:blipFill rotWithShape="1">
            <a:blip r:embed="rId2">
              <a:extLst>
                <a:ext uri="{28A0092B-C50C-407E-A947-70E740481C1C}">
                  <a14:useLocalDpi xmlns:a14="http://schemas.microsoft.com/office/drawing/2010/main" val="0"/>
                </a:ext>
              </a:extLst>
            </a:blip>
            <a:srcRect r="20714"/>
            <a:stretch/>
          </p:blipFill>
          <p:spPr bwMode="auto">
            <a:xfrm>
              <a:off x="9003694" y="885825"/>
              <a:ext cx="7234844" cy="824865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ángulo redondeado 6"/>
          <p:cNvSpPr/>
          <p:nvPr/>
        </p:nvSpPr>
        <p:spPr>
          <a:xfrm>
            <a:off x="3305529" y="863265"/>
            <a:ext cx="8790220" cy="1694090"/>
          </a:xfrm>
          <a:prstGeom prst="round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Arial" panose="020B0604020202020204" pitchFamily="34" charset="0"/>
                <a:cs typeface="Arial" panose="020B0604020202020204" pitchFamily="34" charset="0"/>
              </a:rPr>
              <a:t>Imaginar el alcance de la capacidad creadora de un niño pequeño sometido a tantos condicionamientos culturales como los de nuestro tiempo es bastante complejo, sobre todo si la oferta lo convierte cada vez más en “usuario” y menos en “jugador”. </a:t>
            </a:r>
            <a:endParaRPr lang="es-MX" dirty="0">
              <a:solidFill>
                <a:schemeClr val="tx1"/>
              </a:solidFill>
              <a:latin typeface="Arial" panose="020B0604020202020204" pitchFamily="34" charset="0"/>
              <a:cs typeface="Arial" panose="020B0604020202020204" pitchFamily="34" charset="0"/>
            </a:endParaRPr>
          </a:p>
        </p:txBody>
      </p:sp>
      <p:sp>
        <p:nvSpPr>
          <p:cNvPr id="12" name="Rectángulo redondeado 11"/>
          <p:cNvSpPr/>
          <p:nvPr/>
        </p:nvSpPr>
        <p:spPr>
          <a:xfrm>
            <a:off x="3305529" y="3679376"/>
            <a:ext cx="8790220" cy="1588493"/>
          </a:xfrm>
          <a:prstGeom prst="round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Arial" panose="020B0604020202020204" pitchFamily="34" charset="0"/>
                <a:cs typeface="Arial" panose="020B0604020202020204" pitchFamily="34" charset="0"/>
              </a:rPr>
              <a:t>No hay arte sin metáfora, ni tampoco acceso al pensamiento sin metáfora. </a:t>
            </a:r>
            <a:endParaRPr lang="es-MX" dirty="0">
              <a:solidFill>
                <a:schemeClr val="tx1"/>
              </a:solidFill>
              <a:latin typeface="Arial" panose="020B0604020202020204" pitchFamily="34" charset="0"/>
              <a:cs typeface="Arial" panose="020B0604020202020204" pitchFamily="34" charset="0"/>
            </a:endParaRPr>
          </a:p>
        </p:txBody>
      </p:sp>
      <p:sp>
        <p:nvSpPr>
          <p:cNvPr id="14" name="Rectángulo redondeado 13"/>
          <p:cNvSpPr/>
          <p:nvPr/>
        </p:nvSpPr>
        <p:spPr>
          <a:xfrm>
            <a:off x="3305529" y="6389890"/>
            <a:ext cx="8790220" cy="1275565"/>
          </a:xfrm>
          <a:prstGeom prst="roundRect">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mtClean="0">
                <a:solidFill>
                  <a:schemeClr val="tx1"/>
                </a:solidFill>
                <a:latin typeface="Arial" panose="020B0604020202020204" pitchFamily="34" charset="0"/>
                <a:cs typeface="Arial" panose="020B0604020202020204" pitchFamily="34" charset="0"/>
              </a:rPr>
              <a:t>Contra lo plano y lo duro de la vida tecnologizada, el acceso a la ternura, a la palabra, a la vida imaginativa, transforma ética y estéticamente el modo de estar en el mundo.</a:t>
            </a:r>
            <a:endParaRPr lang="es-MX">
              <a:solidFill>
                <a:schemeClr val="tx1"/>
              </a:solidFill>
              <a:latin typeface="Arial" panose="020B0604020202020204" pitchFamily="34" charset="0"/>
              <a:cs typeface="Arial" panose="020B0604020202020204" pitchFamily="34" charset="0"/>
            </a:endParaRPr>
          </a:p>
        </p:txBody>
      </p:sp>
      <p:sp>
        <p:nvSpPr>
          <p:cNvPr id="15" name="Flecha abajo 14"/>
          <p:cNvSpPr/>
          <p:nvPr/>
        </p:nvSpPr>
        <p:spPr>
          <a:xfrm rot="13411796">
            <a:off x="1719114" y="1409004"/>
            <a:ext cx="408390" cy="3393578"/>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pic>
        <p:nvPicPr>
          <p:cNvPr id="20" name="Picture 6" descr="Arcoiris Animado Png Png Image - Arcoiris PNG – Stunning free transparent  png clipart images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857543">
            <a:off x="10281797" y="4451189"/>
            <a:ext cx="8767141" cy="5970006"/>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abajo 15"/>
          <p:cNvSpPr/>
          <p:nvPr/>
        </p:nvSpPr>
        <p:spPr>
          <a:xfrm rot="19013020">
            <a:off x="1751885" y="4138929"/>
            <a:ext cx="408390" cy="3512586"/>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7" name="Flecha abajo 16"/>
          <p:cNvSpPr/>
          <p:nvPr/>
        </p:nvSpPr>
        <p:spPr>
          <a:xfrm rot="16200000">
            <a:off x="1772639" y="3314067"/>
            <a:ext cx="408390" cy="2364424"/>
          </a:xfrm>
          <a:prstGeom prst="downArrow">
            <a:avLst>
              <a:gd name="adj1" fmla="val 26923"/>
              <a:gd name="adj2" fmla="val 846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pic>
        <p:nvPicPr>
          <p:cNvPr id="18" name="Picture 4" descr="Resultado de imagen para paleta de arte animado | Elementary school art,  Pallet painting, Cartoon pain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621" y="856998"/>
            <a:ext cx="1586370" cy="11897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intura, Artista, Artes Gráficas imagen png - imagen transparente descarga  gratuit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111" r="100000"/>
                    </a14:imgEffect>
                  </a14:imgLayer>
                </a14:imgProps>
              </a:ext>
              <a:ext uri="{28A0092B-C50C-407E-A947-70E740481C1C}">
                <a14:useLocalDpi xmlns:a14="http://schemas.microsoft.com/office/drawing/2010/main" val="0"/>
              </a:ext>
            </a:extLst>
          </a:blip>
          <a:srcRect/>
          <a:stretch>
            <a:fillRect/>
          </a:stretch>
        </p:blipFill>
        <p:spPr bwMode="auto">
          <a:xfrm>
            <a:off x="13192806" y="5732933"/>
            <a:ext cx="3045732" cy="31810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uegos Para Niños, De Dibujos Animados, Dibujo imagen png - imagen  transparente descarga gratuit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000" b="100000" l="2333" r="99111">
                        <a14:foregroundMark x1="71556" y1="60667" x2="51889" y2="29222"/>
                        <a14:foregroundMark x1="27000" y1="70000" x2="8111" y2="39333"/>
                        <a14:foregroundMark x1="33556" y1="61778" x2="39000" y2="35222"/>
                        <a14:foregroundMark x1="88556" y1="61778" x2="84667" y2="54889"/>
                        <a14:foregroundMark x1="75111" y1="60667" x2="79222" y2="52222"/>
                      </a14:backgroundRemoval>
                    </a14:imgEffect>
                  </a14:imgLayer>
                </a14:imgProps>
              </a:ext>
              <a:ext uri="{28A0092B-C50C-407E-A947-70E740481C1C}">
                <a14:useLocalDpi xmlns:a14="http://schemas.microsoft.com/office/drawing/2010/main" val="0"/>
              </a:ext>
            </a:extLst>
          </a:blip>
          <a:srcRect/>
          <a:stretch>
            <a:fillRect/>
          </a:stretch>
        </p:blipFill>
        <p:spPr bwMode="auto">
          <a:xfrm>
            <a:off x="12076012" y="747172"/>
            <a:ext cx="4122414" cy="41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50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1106</Words>
  <Application>Microsoft Office PowerPoint</Application>
  <PresentationFormat>Personalizado</PresentationFormat>
  <Paragraphs>43</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DAVILA</dc:creator>
  <cp:lastModifiedBy>PAOLA DAVILA</cp:lastModifiedBy>
  <cp:revision>17</cp:revision>
  <dcterms:created xsi:type="dcterms:W3CDTF">2022-02-27T22:26:37Z</dcterms:created>
  <dcterms:modified xsi:type="dcterms:W3CDTF">2022-02-28T01:08:47Z</dcterms:modified>
</cp:coreProperties>
</file>