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1"/>
  </p:notesMasterIdLst>
  <p:sldIdLst>
    <p:sldId id="256" r:id="rId5"/>
    <p:sldId id="257" r:id="rId6"/>
    <p:sldId id="258" r:id="rId7"/>
    <p:sldId id="259" r:id="rId8"/>
    <p:sldId id="260" r:id="rId9"/>
    <p:sldId id="261" r:id="rId10"/>
  </p:sldIdLst>
  <p:sldSz cx="9144000" cy="5143500" type="screen16x9"/>
  <p:notesSz cx="6858000" cy="9144000"/>
  <p:embeddedFontLst>
    <p:embeddedFont>
      <p:font typeface="Alfa Slab One" panose="020B0604020202020204" charset="0"/>
      <p:regular r:id="rId12"/>
    </p:embeddedFont>
    <p:embeddedFont>
      <p:font typeface="Lato" panose="020F0502020204030203" pitchFamily="34" charset="0"/>
      <p:regular r:id="rId13"/>
      <p:bold r:id="rId14"/>
      <p:italic r:id="rId15"/>
      <p:boldItalic r:id="rId16"/>
    </p:embeddedFont>
    <p:embeddedFont>
      <p:font typeface="Playfair Display"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3AADF-521B-485A-A7B6-B18859D049AF}" v="22" dt="2022-02-25T18:34:47.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ZMIN AZUCENA DE LA CRUZ SANCHEZ" userId="S::jazminazucena.delacruz.nml@alumnocoahuila.gob.mx::9f4a1558-2bff-41e8-a359-46ff10a97e42" providerId="AD" clId="Web-{71A3AADF-521B-485A-A7B6-B18859D049AF}"/>
    <pc:docChg chg="modSld">
      <pc:chgData name="JAZMIN AZUCENA DE LA CRUZ SANCHEZ" userId="S::jazminazucena.delacruz.nml@alumnocoahuila.gob.mx::9f4a1558-2bff-41e8-a359-46ff10a97e42" providerId="AD" clId="Web-{71A3AADF-521B-485A-A7B6-B18859D049AF}" dt="2022-02-25T18:34:47.506" v="23" actId="1076"/>
      <pc:docMkLst>
        <pc:docMk/>
      </pc:docMkLst>
      <pc:sldChg chg="modSp">
        <pc:chgData name="JAZMIN AZUCENA DE LA CRUZ SANCHEZ" userId="S::jazminazucena.delacruz.nml@alumnocoahuila.gob.mx::9f4a1558-2bff-41e8-a359-46ff10a97e42" providerId="AD" clId="Web-{71A3AADF-521B-485A-A7B6-B18859D049AF}" dt="2022-02-25T18:34:47.506" v="23" actId="1076"/>
        <pc:sldMkLst>
          <pc:docMk/>
          <pc:sldMk cId="0" sldId="257"/>
        </pc:sldMkLst>
        <pc:spChg chg="mod">
          <ac:chgData name="JAZMIN AZUCENA DE LA CRUZ SANCHEZ" userId="S::jazminazucena.delacruz.nml@alumnocoahuila.gob.mx::9f4a1558-2bff-41e8-a359-46ff10a97e42" providerId="AD" clId="Web-{71A3AADF-521B-485A-A7B6-B18859D049AF}" dt="2022-02-25T18:34:47.506" v="23" actId="1076"/>
          <ac:spMkLst>
            <pc:docMk/>
            <pc:sldMk cId="0" sldId="257"/>
            <ac:spMk id="65" creationId="{00000000-0000-0000-0000-000000000000}"/>
          </ac:spMkLst>
        </pc:spChg>
        <pc:spChg chg="mod">
          <ac:chgData name="JAZMIN AZUCENA DE LA CRUZ SANCHEZ" userId="S::jazminazucena.delacruz.nml@alumnocoahuila.gob.mx::9f4a1558-2bff-41e8-a359-46ff10a97e42" providerId="AD" clId="Web-{71A3AADF-521B-485A-A7B6-B18859D049AF}" dt="2022-02-25T18:34:42.225" v="22" actId="20577"/>
          <ac:spMkLst>
            <pc:docMk/>
            <pc:sldMk cId="0" sldId="257"/>
            <ac:spMk id="6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173cfd6f4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173cfd6f4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71fcb3f15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71fcb3f15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71fcb3f15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71fcb3f1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71fcb3f1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71fcb3f1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73cae10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173cae10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l="23448" r="18654"/>
          <a:stretch/>
        </p:blipFill>
        <p:spPr>
          <a:xfrm>
            <a:off x="2355100" y="999800"/>
            <a:ext cx="1955200" cy="2511100"/>
          </a:xfrm>
          <a:prstGeom prst="rect">
            <a:avLst/>
          </a:prstGeom>
          <a:noFill/>
          <a:ln>
            <a:noFill/>
          </a:ln>
        </p:spPr>
      </p:pic>
      <p:sp>
        <p:nvSpPr>
          <p:cNvPr id="60" name="Google Shape;60;p13"/>
          <p:cNvSpPr txBox="1"/>
          <p:nvPr/>
        </p:nvSpPr>
        <p:spPr>
          <a:xfrm>
            <a:off x="4454725" y="1505325"/>
            <a:ext cx="3616500" cy="17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2700">
                <a:latin typeface="Alfa Slab One"/>
                <a:ea typeface="Alfa Slab One"/>
                <a:cs typeface="Alfa Slab One"/>
                <a:sym typeface="Alfa Slab One"/>
              </a:rPr>
              <a:t>Escuela Normal De Educación Preescolar</a:t>
            </a:r>
            <a:endParaRPr sz="2700">
              <a:latin typeface="Alfa Slab One"/>
              <a:ea typeface="Alfa Slab One"/>
              <a:cs typeface="Alfa Slab One"/>
              <a:sym typeface="Alfa Slab One"/>
            </a:endParaRPr>
          </a:p>
          <a:p>
            <a:pPr marL="0" lvl="0" indent="0" algn="ctr" rtl="0">
              <a:spcBef>
                <a:spcPts val="0"/>
              </a:spcBef>
              <a:spcAft>
                <a:spcPts val="0"/>
              </a:spcAft>
              <a:buNone/>
            </a:pPr>
            <a:endParaRPr sz="2700">
              <a:latin typeface="Alfa Slab One"/>
              <a:ea typeface="Alfa Slab One"/>
              <a:cs typeface="Alfa Slab One"/>
              <a:sym typeface="Alfa Slab One"/>
            </a:endParaRPr>
          </a:p>
          <a:p>
            <a:pPr marL="0" lvl="0" indent="0" algn="ctr" rtl="0">
              <a:spcBef>
                <a:spcPts val="0"/>
              </a:spcBef>
              <a:spcAft>
                <a:spcPts val="0"/>
              </a:spcAft>
              <a:buNone/>
            </a:pPr>
            <a:r>
              <a:rPr lang="es-419" sz="1800">
                <a:latin typeface="Alfa Slab One"/>
                <a:ea typeface="Alfa Slab One"/>
                <a:cs typeface="Alfa Slab One"/>
                <a:sym typeface="Alfa Slab One"/>
              </a:rPr>
              <a:t>Docente: Monserrat Gamez</a:t>
            </a:r>
            <a:endParaRPr sz="1800">
              <a:latin typeface="Alfa Slab One"/>
              <a:ea typeface="Alfa Slab One"/>
              <a:cs typeface="Alfa Slab One"/>
              <a:sym typeface="Alfa Slab One"/>
            </a:endParaRPr>
          </a:p>
          <a:p>
            <a:pPr marL="0" lvl="0" indent="0" algn="ctr" rtl="0">
              <a:spcBef>
                <a:spcPts val="0"/>
              </a:spcBef>
              <a:spcAft>
                <a:spcPts val="0"/>
              </a:spcAft>
              <a:buNone/>
            </a:pPr>
            <a:r>
              <a:rPr lang="es-419" sz="1800">
                <a:latin typeface="Alfa Slab One"/>
                <a:ea typeface="Alfa Slab One"/>
                <a:cs typeface="Alfa Slab One"/>
                <a:sym typeface="Alfa Slab One"/>
              </a:rPr>
              <a:t>Trabajo docente</a:t>
            </a:r>
            <a:endParaRPr sz="1800">
              <a:latin typeface="Alfa Slab One"/>
              <a:ea typeface="Alfa Slab One"/>
              <a:cs typeface="Alfa Slab One"/>
              <a:sym typeface="Alfa Slab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3096375" y="1069397"/>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s-419"/>
              <a:t>LECCIONES APRENDIDAS DE LOS MATERIALES</a:t>
            </a:r>
            <a:endParaRPr/>
          </a:p>
        </p:txBody>
      </p:sp>
      <p:sp>
        <p:nvSpPr>
          <p:cNvPr id="66" name="Google Shape;66;p14"/>
          <p:cNvSpPr txBox="1">
            <a:spLocks noGrp="1"/>
          </p:cNvSpPr>
          <p:nvPr>
            <p:ph type="subTitle" idx="1"/>
          </p:nvPr>
        </p:nvSpPr>
        <p:spPr>
          <a:xfrm>
            <a:off x="3096300" y="2944600"/>
            <a:ext cx="2951400" cy="1584300"/>
          </a:xfrm>
          <a:prstGeom prst="rect">
            <a:avLst/>
          </a:prstGeom>
        </p:spPr>
        <p:txBody>
          <a:bodyPr spcFirstLastPara="1" wrap="square" lIns="91425" tIns="91425" rIns="91425" bIns="91425" anchor="b" anchorCtr="0">
            <a:normAutofit fontScale="77500" lnSpcReduction="20000"/>
          </a:bodyPr>
          <a:lstStyle/>
          <a:p>
            <a:pPr marL="0" lvl="0" indent="0" algn="ctr" rtl="0">
              <a:spcBef>
                <a:spcPts val="0"/>
              </a:spcBef>
              <a:spcAft>
                <a:spcPts val="0"/>
              </a:spcAft>
              <a:buNone/>
            </a:pPr>
            <a:r>
              <a:rPr lang="es-419" dirty="0"/>
              <a:t>Mariana </a:t>
            </a:r>
            <a:r>
              <a:rPr lang="es-419" dirty="0" err="1"/>
              <a:t>Avila</a:t>
            </a:r>
            <a:r>
              <a:rPr lang="es-419" dirty="0"/>
              <a:t> #3</a:t>
            </a:r>
            <a:endParaRPr dirty="0"/>
          </a:p>
          <a:p>
            <a:pPr marL="0" lvl="0" indent="0" algn="ctr" rtl="0">
              <a:spcBef>
                <a:spcPts val="0"/>
              </a:spcBef>
              <a:spcAft>
                <a:spcPts val="0"/>
              </a:spcAft>
              <a:buNone/>
            </a:pPr>
            <a:r>
              <a:rPr lang="es-419" dirty="0"/>
              <a:t>Cinthia Bernal #6</a:t>
            </a:r>
            <a:endParaRPr dirty="0"/>
          </a:p>
          <a:p>
            <a:pPr marL="0" lvl="0" indent="0" algn="ctr" rtl="0">
              <a:spcBef>
                <a:spcPts val="0"/>
              </a:spcBef>
              <a:spcAft>
                <a:spcPts val="0"/>
              </a:spcAft>
              <a:buNone/>
            </a:pPr>
            <a:r>
              <a:rPr lang="es-419" dirty="0"/>
              <a:t>Leonor Cepeda #8</a:t>
            </a:r>
            <a:endParaRPr dirty="0"/>
          </a:p>
          <a:p>
            <a:pPr marL="0" lvl="0" indent="0" algn="ctr" rtl="0">
              <a:spcBef>
                <a:spcPts val="0"/>
              </a:spcBef>
              <a:spcAft>
                <a:spcPts val="0"/>
              </a:spcAft>
              <a:buNone/>
            </a:pPr>
            <a:r>
              <a:rPr lang="es-419" dirty="0" err="1"/>
              <a:t>Jazmin</a:t>
            </a:r>
            <a:r>
              <a:rPr lang="es-419" dirty="0"/>
              <a:t> De la Cruz #9</a:t>
            </a:r>
            <a:endParaRPr dirty="0"/>
          </a:p>
          <a:p>
            <a:pPr marL="0" lvl="0" indent="0" algn="ctr" rtl="0">
              <a:spcBef>
                <a:spcPts val="0"/>
              </a:spcBef>
              <a:spcAft>
                <a:spcPts val="0"/>
              </a:spcAft>
              <a:buNone/>
            </a:pPr>
            <a:r>
              <a:rPr lang="es-419" dirty="0"/>
              <a:t>Brenda De la Rosa #10</a:t>
            </a:r>
            <a:endParaRPr dirty="0"/>
          </a:p>
          <a:p>
            <a:pPr marL="0" lvl="0" indent="0" algn="ctr" rtl="0">
              <a:spcBef>
                <a:spcPts val="0"/>
              </a:spcBef>
              <a:spcAft>
                <a:spcPts val="0"/>
              </a:spcAft>
              <a:buNone/>
            </a:pPr>
            <a:r>
              <a:rPr lang="es-419" dirty="0"/>
              <a:t>Mariana Gaona #11</a:t>
            </a:r>
            <a:endParaRPr dirty="0"/>
          </a:p>
          <a:p>
            <a:pPr marL="0" lvl="0" indent="0" algn="ctr" rtl="0">
              <a:spcBef>
                <a:spcPts val="0"/>
              </a:spcBef>
              <a:spcAft>
                <a:spcPts val="0"/>
              </a:spcAft>
              <a:buNone/>
            </a:pPr>
            <a:r>
              <a:rPr lang="es-419" dirty="0"/>
              <a:t>Jaqueline García #12</a:t>
            </a:r>
            <a:endParaRPr dirty="0"/>
          </a:p>
          <a:p>
            <a:pPr marL="0" indent="0"/>
            <a:r>
              <a:rPr lang="es-419" dirty="0"/>
              <a:t>Diana Martínez Rodríguez #18</a:t>
            </a:r>
          </a:p>
          <a:p>
            <a:pPr marL="0" lvl="0" indent="0" algn="ctr" rtl="0">
              <a:spcBef>
                <a:spcPts val="0"/>
              </a:spcBef>
              <a:spcAft>
                <a:spcPts val="0"/>
              </a:spcAft>
              <a:buNone/>
            </a:pPr>
            <a:endParaRPr/>
          </a:p>
          <a:p>
            <a:pPr marL="0" indent="0"/>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238350" y="370450"/>
            <a:ext cx="2683200" cy="636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s-419" sz="3644"/>
              <a:t>Materiales</a:t>
            </a:r>
            <a:r>
              <a:rPr lang="es-419"/>
              <a:t> </a:t>
            </a:r>
            <a:endParaRPr/>
          </a:p>
        </p:txBody>
      </p:sp>
      <p:sp>
        <p:nvSpPr>
          <p:cNvPr id="72" name="Google Shape;72;p15"/>
          <p:cNvSpPr txBox="1">
            <a:spLocks noGrp="1"/>
          </p:cNvSpPr>
          <p:nvPr>
            <p:ph type="body" idx="1"/>
          </p:nvPr>
        </p:nvSpPr>
        <p:spPr>
          <a:xfrm>
            <a:off x="311700" y="1265150"/>
            <a:ext cx="4920600" cy="24996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None/>
            </a:pPr>
            <a:r>
              <a:rPr lang="es-419" sz="1700"/>
              <a:t>Los materiales contribuyen a que los estudiantes logren el dominio de sus conocimientos y habilidades específicas, donde entran en juego diferentes situaciones o factores positivos o negativos que se deberán modificar .</a:t>
            </a:r>
            <a:endParaRPr sz="1700"/>
          </a:p>
          <a:p>
            <a:pPr marL="0" lvl="0" indent="0" algn="l" rtl="0">
              <a:lnSpc>
                <a:spcPct val="105000"/>
              </a:lnSpc>
              <a:spcBef>
                <a:spcPts val="1200"/>
              </a:spcBef>
              <a:spcAft>
                <a:spcPts val="1200"/>
              </a:spcAft>
              <a:buNone/>
            </a:pPr>
            <a:endParaRPr sz="1700"/>
          </a:p>
        </p:txBody>
      </p:sp>
      <p:sp>
        <p:nvSpPr>
          <p:cNvPr id="73" name="Google Shape;73;p15"/>
          <p:cNvSpPr txBox="1"/>
          <p:nvPr/>
        </p:nvSpPr>
        <p:spPr>
          <a:xfrm>
            <a:off x="381500" y="2946325"/>
            <a:ext cx="5921100" cy="165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s-419" sz="1700">
                <a:solidFill>
                  <a:schemeClr val="dk2"/>
                </a:solidFill>
                <a:latin typeface="Lato"/>
                <a:ea typeface="Lato"/>
                <a:cs typeface="Lato"/>
                <a:sym typeface="Lato"/>
              </a:rPr>
              <a:t>Son Auxiliares de proceso Enseñanza-Aprendizaje dentro de todo los niveles educativos, pero al hablar de preescolar es uno de los factores más importantes para el desarrollo de aprendizaje, ya que estos deben tener características precisas para cumplir o satisfacer a los alumnos.</a:t>
            </a:r>
            <a:endParaRPr sz="1300"/>
          </a:p>
        </p:txBody>
      </p:sp>
      <p:pic>
        <p:nvPicPr>
          <p:cNvPr id="74" name="Google Shape;74;p15"/>
          <p:cNvPicPr preferRelativeResize="0"/>
          <p:nvPr/>
        </p:nvPicPr>
        <p:blipFill>
          <a:blip r:embed="rId3">
            <a:alphaModFix/>
          </a:blip>
          <a:stretch>
            <a:fillRect/>
          </a:stretch>
        </p:blipFill>
        <p:spPr>
          <a:xfrm rot="1010845">
            <a:off x="5497503" y="422572"/>
            <a:ext cx="3227219" cy="21011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Lecciones aprendidas de lo que se puede hacer</a:t>
            </a:r>
            <a:endParaRPr/>
          </a:p>
        </p:txBody>
      </p:sp>
      <p:sp>
        <p:nvSpPr>
          <p:cNvPr id="80" name="Google Shape;80;p16"/>
          <p:cNvSpPr txBox="1">
            <a:spLocks noGrp="1"/>
          </p:cNvSpPr>
          <p:nvPr>
            <p:ph type="body" idx="1"/>
          </p:nvPr>
        </p:nvSpPr>
        <p:spPr>
          <a:xfrm>
            <a:off x="387900" y="1017450"/>
            <a:ext cx="8520600" cy="3551400"/>
          </a:xfrm>
          <a:prstGeom prst="rect">
            <a:avLst/>
          </a:prstGeom>
        </p:spPr>
        <p:txBody>
          <a:bodyPr spcFirstLastPara="1" wrap="square" lIns="91425" tIns="91425" rIns="91425" bIns="91425" anchor="t" anchorCtr="0">
            <a:normAutofit fontScale="92500" lnSpcReduction="10000"/>
          </a:bodyPr>
          <a:lstStyle/>
          <a:p>
            <a:pPr marL="457200" lvl="0" indent="-334327" algn="just" rtl="0">
              <a:lnSpc>
                <a:spcPct val="115000"/>
              </a:lnSpc>
              <a:spcBef>
                <a:spcPts val="0"/>
              </a:spcBef>
              <a:spcAft>
                <a:spcPts val="0"/>
              </a:spcAft>
              <a:buSzPct val="100000"/>
              <a:buChar char="●"/>
            </a:pPr>
            <a:r>
              <a:rPr lang="es-419"/>
              <a:t>Los materiales concretos sirven para primer grado.</a:t>
            </a:r>
            <a:endParaRPr/>
          </a:p>
          <a:p>
            <a:pPr marL="457200" lvl="0" indent="-334327" algn="just" rtl="0">
              <a:lnSpc>
                <a:spcPct val="115000"/>
              </a:lnSpc>
              <a:spcBef>
                <a:spcPts val="0"/>
              </a:spcBef>
              <a:spcAft>
                <a:spcPts val="0"/>
              </a:spcAft>
              <a:buSzPct val="100000"/>
              <a:buChar char="●"/>
            </a:pPr>
            <a:r>
              <a:rPr lang="es-419"/>
              <a:t>Diagnóstico inicial que contemple las necesidades e intereses de los alumnos, para seleccionar el material.</a:t>
            </a:r>
            <a:endParaRPr/>
          </a:p>
          <a:p>
            <a:pPr marL="457200" lvl="0" indent="-334327" algn="just" rtl="0">
              <a:lnSpc>
                <a:spcPct val="115000"/>
              </a:lnSpc>
              <a:spcBef>
                <a:spcPts val="0"/>
              </a:spcBef>
              <a:spcAft>
                <a:spcPts val="0"/>
              </a:spcAft>
              <a:buSzPct val="100000"/>
              <a:buChar char="●"/>
            </a:pPr>
            <a:r>
              <a:rPr lang="es-419"/>
              <a:t>Toma materiales individuales y no por equipo.</a:t>
            </a:r>
            <a:endParaRPr/>
          </a:p>
          <a:p>
            <a:pPr marL="457200" lvl="0" indent="-334327" algn="just" rtl="0">
              <a:lnSpc>
                <a:spcPct val="115000"/>
              </a:lnSpc>
              <a:spcBef>
                <a:spcPts val="0"/>
              </a:spcBef>
              <a:spcAft>
                <a:spcPts val="0"/>
              </a:spcAft>
              <a:buSzPct val="100000"/>
              <a:buChar char="●"/>
            </a:pPr>
            <a:r>
              <a:rPr lang="es-419"/>
              <a:t>Participación incluyendo a todos los alumnos. </a:t>
            </a:r>
            <a:endParaRPr/>
          </a:p>
          <a:p>
            <a:pPr marL="457200" lvl="0" indent="-334327" algn="just" rtl="0">
              <a:lnSpc>
                <a:spcPct val="115000"/>
              </a:lnSpc>
              <a:spcBef>
                <a:spcPts val="0"/>
              </a:spcBef>
              <a:spcAft>
                <a:spcPts val="0"/>
              </a:spcAft>
              <a:buSzPct val="100000"/>
              <a:buChar char="●"/>
            </a:pPr>
            <a:r>
              <a:rPr lang="es-419"/>
              <a:t>Los materiales deberán ser atractivos para estimular la función de los sentidos para acceder a la adquisición de las habilidades y destrezas.</a:t>
            </a:r>
            <a:endParaRPr/>
          </a:p>
          <a:p>
            <a:pPr marL="457200" lvl="0" indent="-334327" algn="just" rtl="0">
              <a:lnSpc>
                <a:spcPct val="115000"/>
              </a:lnSpc>
              <a:spcBef>
                <a:spcPts val="0"/>
              </a:spcBef>
              <a:spcAft>
                <a:spcPts val="0"/>
              </a:spcAft>
              <a:buSzPct val="100000"/>
              <a:buChar char="●"/>
            </a:pPr>
            <a:r>
              <a:rPr lang="es-419"/>
              <a:t> Material experimental. </a:t>
            </a:r>
            <a:endParaRPr/>
          </a:p>
          <a:p>
            <a:pPr marL="457200" lvl="0" indent="-334327" algn="just" rtl="0">
              <a:lnSpc>
                <a:spcPct val="115000"/>
              </a:lnSpc>
              <a:spcBef>
                <a:spcPts val="0"/>
              </a:spcBef>
              <a:spcAft>
                <a:spcPts val="0"/>
              </a:spcAft>
              <a:buSzPct val="100000"/>
              <a:buChar char="●"/>
            </a:pPr>
            <a:r>
              <a:rPr lang="es-419"/>
              <a:t>Material audiovisual o ilustrativo: Dibujos, carteles, proyectores, bocina, canciones.  </a:t>
            </a:r>
            <a:endParaRPr/>
          </a:p>
          <a:p>
            <a:pPr marL="457200" lvl="0" indent="-334327" algn="just" rtl="0">
              <a:lnSpc>
                <a:spcPct val="115000"/>
              </a:lnSpc>
              <a:spcBef>
                <a:spcPts val="0"/>
              </a:spcBef>
              <a:spcAft>
                <a:spcPts val="0"/>
              </a:spcAft>
              <a:buSzPct val="100000"/>
              <a:buChar char="●"/>
            </a:pPr>
            <a:r>
              <a:rPr lang="es-419"/>
              <a:t>Material acorde al grado a impartir y necesidades específicas.</a:t>
            </a:r>
            <a:endParaRPr/>
          </a:p>
          <a:p>
            <a:pPr marL="457200" lvl="0" indent="-334327" algn="just" rtl="0">
              <a:lnSpc>
                <a:spcPct val="115000"/>
              </a:lnSpc>
              <a:spcBef>
                <a:spcPts val="0"/>
              </a:spcBef>
              <a:spcAft>
                <a:spcPts val="0"/>
              </a:spcAft>
              <a:buSzPct val="100000"/>
              <a:buChar char="●"/>
            </a:pPr>
            <a:r>
              <a:rPr lang="es-419"/>
              <a:t>Desarrollo de habilidades motrices al uso adecuado de estos.</a:t>
            </a:r>
            <a:endParaRPr/>
          </a:p>
          <a:p>
            <a:pPr marL="457200" lvl="0" indent="0" algn="just" rtl="0">
              <a:lnSpc>
                <a:spcPct val="115000"/>
              </a:lnSpc>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Lecciones aprendidas de lo que no se puede hacer</a:t>
            </a:r>
            <a:endParaRPr/>
          </a:p>
        </p:txBody>
      </p:sp>
      <p:sp>
        <p:nvSpPr>
          <p:cNvPr id="86" name="Google Shape;86;p17"/>
          <p:cNvSpPr txBox="1">
            <a:spLocks noGrp="1"/>
          </p:cNvSpPr>
          <p:nvPr>
            <p:ph type="body" idx="1"/>
          </p:nvPr>
        </p:nvSpPr>
        <p:spPr>
          <a:xfrm>
            <a:off x="311700" y="1396675"/>
            <a:ext cx="8520600" cy="3172200"/>
          </a:xfrm>
          <a:prstGeom prst="rect">
            <a:avLst/>
          </a:prstGeom>
        </p:spPr>
        <p:txBody>
          <a:bodyPr spcFirstLastPara="1" wrap="square" lIns="91425" tIns="91425" rIns="91425" bIns="91425" anchor="t" anchorCtr="0">
            <a:normAutofit/>
          </a:bodyPr>
          <a:lstStyle/>
          <a:p>
            <a:pPr marL="457200" lvl="0" indent="-342900" algn="just" rtl="0">
              <a:lnSpc>
                <a:spcPct val="115000"/>
              </a:lnSpc>
              <a:spcBef>
                <a:spcPts val="0"/>
              </a:spcBef>
              <a:spcAft>
                <a:spcPts val="0"/>
              </a:spcAft>
              <a:buSzPts val="1800"/>
              <a:buChar char="●"/>
            </a:pPr>
            <a:r>
              <a:rPr lang="es-419"/>
              <a:t>Utiliza material que no sea extremadamente llamativo, hace que pierdas la atención. </a:t>
            </a:r>
            <a:endParaRPr/>
          </a:p>
          <a:p>
            <a:pPr marL="457200" lvl="0" indent="-342900" algn="just" rtl="0">
              <a:lnSpc>
                <a:spcPct val="115000"/>
              </a:lnSpc>
              <a:spcBef>
                <a:spcPts val="0"/>
              </a:spcBef>
              <a:spcAft>
                <a:spcPts val="0"/>
              </a:spcAft>
              <a:buSzPts val="1800"/>
              <a:buChar char="●"/>
            </a:pPr>
            <a:r>
              <a:rPr lang="es-419"/>
              <a:t>Material con letras pequeñas y sin sentido. </a:t>
            </a:r>
            <a:endParaRPr/>
          </a:p>
          <a:p>
            <a:pPr marL="457200" lvl="0" indent="-342900" algn="just" rtl="0">
              <a:lnSpc>
                <a:spcPct val="115000"/>
              </a:lnSpc>
              <a:spcBef>
                <a:spcPts val="0"/>
              </a:spcBef>
              <a:spcAft>
                <a:spcPts val="0"/>
              </a:spcAft>
              <a:buSzPts val="1800"/>
              <a:buChar char="●"/>
            </a:pPr>
            <a:r>
              <a:rPr lang="es-419"/>
              <a:t>El hacer uso de recursos que puedan ser peligrosos para los niños y causar un daño a su salud física. </a:t>
            </a:r>
            <a:endParaRPr/>
          </a:p>
          <a:p>
            <a:pPr marL="457200" lvl="0" indent="-342900" algn="just" rtl="0">
              <a:lnSpc>
                <a:spcPct val="115000"/>
              </a:lnSpc>
              <a:spcBef>
                <a:spcPts val="0"/>
              </a:spcBef>
              <a:spcAft>
                <a:spcPts val="0"/>
              </a:spcAft>
              <a:buSzPts val="1800"/>
              <a:buChar char="●"/>
            </a:pPr>
            <a:r>
              <a:rPr lang="es-419"/>
              <a:t>Proporcionar material tóxico, pequeño o no llamativo para las edades a impartir.</a:t>
            </a:r>
            <a:endParaRPr/>
          </a:p>
          <a:p>
            <a:pPr marL="457200" lvl="0" indent="-342900" algn="just" rtl="0">
              <a:lnSpc>
                <a:spcPct val="115000"/>
              </a:lnSpc>
              <a:spcBef>
                <a:spcPts val="0"/>
              </a:spcBef>
              <a:spcAft>
                <a:spcPts val="0"/>
              </a:spcAft>
              <a:buSzPts val="1800"/>
              <a:buChar char="●"/>
            </a:pPr>
            <a:r>
              <a:rPr lang="es-419"/>
              <a:t>Hacer mal uso de material o el desperdicio de estos. </a:t>
            </a:r>
            <a:endParaRPr/>
          </a:p>
          <a:p>
            <a:pPr marL="457200" lvl="0" indent="-342900" algn="just" rtl="0">
              <a:lnSpc>
                <a:spcPct val="115000"/>
              </a:lnSpc>
              <a:spcBef>
                <a:spcPts val="0"/>
              </a:spcBef>
              <a:spcAft>
                <a:spcPts val="0"/>
              </a:spcAft>
              <a:buSzPts val="1800"/>
              <a:buChar char="●"/>
            </a:pPr>
            <a:r>
              <a:rPr lang="es-419"/>
              <a:t>Utilizar material que no se encuentre a su alcance económico.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rot="5275910">
            <a:off x="79324" y="79325"/>
            <a:ext cx="4476301" cy="4476301"/>
          </a:xfrm>
          <a:prstGeom prst="rect">
            <a:avLst/>
          </a:prstGeom>
          <a:noFill/>
          <a:ln>
            <a:noFill/>
          </a:ln>
        </p:spPr>
      </p:pic>
      <p:sp>
        <p:nvSpPr>
          <p:cNvPr id="92" name="Google Shape;92;p18"/>
          <p:cNvSpPr txBox="1">
            <a:spLocks noGrp="1"/>
          </p:cNvSpPr>
          <p:nvPr>
            <p:ph type="title"/>
          </p:nvPr>
        </p:nvSpPr>
        <p:spPr>
          <a:xfrm>
            <a:off x="1066475" y="2232925"/>
            <a:ext cx="2694000" cy="282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419"/>
              <a:t>¿Cómo redactar una lección aprendida?</a:t>
            </a:r>
            <a:endParaRPr/>
          </a:p>
        </p:txBody>
      </p:sp>
      <p:sp>
        <p:nvSpPr>
          <p:cNvPr id="93" name="Google Shape;93;p18"/>
          <p:cNvSpPr txBox="1">
            <a:spLocks noGrp="1"/>
          </p:cNvSpPr>
          <p:nvPr>
            <p:ph type="body" idx="1"/>
          </p:nvPr>
        </p:nvSpPr>
        <p:spPr>
          <a:xfrm>
            <a:off x="4949700" y="566550"/>
            <a:ext cx="4004100" cy="3299400"/>
          </a:xfrm>
          <a:prstGeom prst="rect">
            <a:avLst/>
          </a:prstGeom>
        </p:spPr>
        <p:txBody>
          <a:bodyPr spcFirstLastPara="1" wrap="square" lIns="91425" tIns="91425" rIns="91425" bIns="91425" anchor="t" anchorCtr="0">
            <a:normAutofit fontScale="92500"/>
          </a:bodyPr>
          <a:lstStyle/>
          <a:p>
            <a:pPr marL="0" lvl="0" indent="0" algn="l" rtl="0">
              <a:lnSpc>
                <a:spcPct val="150000"/>
              </a:lnSpc>
              <a:spcBef>
                <a:spcPts val="0"/>
              </a:spcBef>
              <a:spcAft>
                <a:spcPts val="1200"/>
              </a:spcAft>
              <a:buNone/>
            </a:pPr>
            <a:r>
              <a:rPr lang="es-419"/>
              <a:t>Dependiendo de los propósitos que se quieren lograr y de la audiencia a la que está dirigida, es el tiempo y los recursos que se utilizarán además de que influirá en el tipo de texto que se realice, ya sea una mínima de palabras escritas desde una lección, un estudio de caso o hasta también evaluaciones de impacto.</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E005A0EFEBA4428D3BD89166BEBE0A" ma:contentTypeVersion="5" ma:contentTypeDescription="Create a new document." ma:contentTypeScope="" ma:versionID="034a77a169b3d836f26deb6e65f612a0">
  <xsd:schema xmlns:xsd="http://www.w3.org/2001/XMLSchema" xmlns:xs="http://www.w3.org/2001/XMLSchema" xmlns:p="http://schemas.microsoft.com/office/2006/metadata/properties" xmlns:ns2="3b048f07-d5f8-44d2-9cdd-379303809f24" targetNamespace="http://schemas.microsoft.com/office/2006/metadata/properties" ma:root="true" ma:fieldsID="ec0728d4ea6ba90dd3e836ff453e4c50" ns2:_="">
    <xsd:import namespace="3b048f07-d5f8-44d2-9cdd-379303809f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48f07-d5f8-44d2-9cdd-379303809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7E68D7-7087-446E-A62A-36D6746914B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9C82C8A-A00E-48BB-8512-7E5329C961ED}">
  <ds:schemaRefs>
    <ds:schemaRef ds:uri="http://schemas.microsoft.com/sharepoint/v3/contenttype/forms"/>
  </ds:schemaRefs>
</ds:datastoreItem>
</file>

<file path=customXml/itemProps3.xml><?xml version="1.0" encoding="utf-8"?>
<ds:datastoreItem xmlns:ds="http://schemas.openxmlformats.org/officeDocument/2006/customXml" ds:itemID="{E99C0599-6A03-4FD1-8027-7F7D4B591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48f07-d5f8-44d2-9cdd-379303809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Presentación en pantalla (16:9)</PresentationFormat>
  <Slides>6</Slides>
  <Notes>6</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Coral</vt:lpstr>
      <vt:lpstr>Presentación de PowerPoint</vt:lpstr>
      <vt:lpstr>LECCIONES APRENDIDAS DE LOS MATERIALES</vt:lpstr>
      <vt:lpstr>Materiales </vt:lpstr>
      <vt:lpstr>Lecciones aprendidas de lo que se puede hacer</vt:lpstr>
      <vt:lpstr>Lecciones aprendidas de lo que no se puede hacer</vt:lpstr>
      <vt:lpstr>¿Cómo redactar una lección aprendida?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revision>5</cp:revision>
  <dcterms:modified xsi:type="dcterms:W3CDTF">2022-02-25T18:34:52Z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0x0101003DE005A0EFEBA4428D3BD89166BEBE0A</vt:lpwstr>
  </property>
</Properties>
</file>