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6" r:id="rId4"/>
    <p:sldId id="259" r:id="rId5"/>
    <p:sldId id="260" r:id="rId6"/>
  </p:sldIdLst>
  <p:sldSz cx="6858000" cy="9144000" type="letter"/>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p:restoredTop sz="94606"/>
  </p:normalViewPr>
  <p:slideViewPr>
    <p:cSldViewPr snapToGrid="0" snapToObjects="1">
      <p:cViewPr varScale="1">
        <p:scale>
          <a:sx n="94" d="100"/>
          <a:sy n="94" d="100"/>
        </p:scale>
        <p:origin x="272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341541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3314837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93045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4259325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250071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2763831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472381" y="3340100"/>
            <a:ext cx="2901255" cy="4912784"/>
          </a:xfrm>
        </p:spPr>
        <p:txBody>
          <a:body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
Segundo nivel
Tercer nivel
Cuarto nivel
Quinto nivel</a:t>
            </a:r>
            <a:endParaRPr lang="en-US" dirty="0"/>
          </a:p>
        </p:txBody>
      </p:sp>
      <p:sp>
        <p:nvSpPr>
          <p:cNvPr id="6" name="Content Placeholder 5"/>
          <p:cNvSpPr>
            <a:spLocks noGrp="1"/>
          </p:cNvSpPr>
          <p:nvPr>
            <p:ph sz="quarter" idx="4"/>
          </p:nvPr>
        </p:nvSpPr>
        <p:spPr>
          <a:xfrm>
            <a:off x="3471863" y="3340100"/>
            <a:ext cx="2915543" cy="4912784"/>
          </a:xfrm>
        </p:spPr>
        <p:txBody>
          <a:body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309578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1409542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207943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19673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CB2592B3-E542-1A41-91A5-E99BD4668466}" type="datetimeFigureOut">
              <a:rPr lang="es-ES_tradnl" smtClean="0"/>
              <a:t>1/3/22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2683674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B2592B3-E542-1A41-91A5-E99BD4668466}" type="datetimeFigureOut">
              <a:rPr lang="es-ES_tradnl" smtClean="0"/>
              <a:t>1/3/22</a:t>
            </a:fld>
            <a:endParaRPr lang="es-ES_trad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E07D54E-79A3-084E-8872-24B0F8BA3E70}" type="slidenum">
              <a:rPr lang="es-ES_tradnl" smtClean="0"/>
              <a:t>‹Nº›</a:t>
            </a:fld>
            <a:endParaRPr lang="es-ES_tradnl"/>
          </a:p>
        </p:txBody>
      </p:sp>
    </p:spTree>
    <p:extLst>
      <p:ext uri="{BB962C8B-B14F-4D97-AF65-F5344CB8AC3E}">
        <p14:creationId xmlns:p14="http://schemas.microsoft.com/office/powerpoint/2010/main" val="3169806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https://i.pinimg.com/564x/01/19/b8/0119b8ae048995ef309b3deae68b79c0.jpg">
            <a:extLst>
              <a:ext uri="{FF2B5EF4-FFF2-40B4-BE49-F238E27FC236}">
                <a16:creationId xmlns:a16="http://schemas.microsoft.com/office/drawing/2014/main" id="{699EE91C-3E68-204F-A08A-E2362AA197A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57200" y="-495617"/>
            <a:ext cx="7772400" cy="10135235"/>
          </a:xfrm>
          <a:prstGeom prst="rect">
            <a:avLst/>
          </a:prstGeom>
          <a:noFill/>
          <a:ln>
            <a:noFill/>
          </a:ln>
        </p:spPr>
      </p:pic>
      <p:sp>
        <p:nvSpPr>
          <p:cNvPr id="5" name="Cuadro de texto 8">
            <a:extLst>
              <a:ext uri="{FF2B5EF4-FFF2-40B4-BE49-F238E27FC236}">
                <a16:creationId xmlns:a16="http://schemas.microsoft.com/office/drawing/2014/main" id="{45152A1A-3C1C-D84E-8858-188253EED484}"/>
              </a:ext>
            </a:extLst>
          </p:cNvPr>
          <p:cNvSpPr txBox="1"/>
          <p:nvPr/>
        </p:nvSpPr>
        <p:spPr>
          <a:xfrm>
            <a:off x="913448" y="2709545"/>
            <a:ext cx="5345430" cy="206756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s-MX" sz="13000" b="1">
                <a:effectLst/>
                <a:latin typeface="Ink Free"/>
                <a:ea typeface="Calibri" panose="020F0502020204030204" pitchFamily="34" charset="0"/>
                <a:cs typeface="Times New Roman" panose="02020603050405020304" pitchFamily="18" charset="0"/>
              </a:rPr>
              <a:t>Diario</a:t>
            </a:r>
            <a:endParaRPr lang="es-U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524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https://i.pinimg.com/564x/33/04/21/330421d9080ed1823f42445384c71e67.jpg">
            <a:extLst>
              <a:ext uri="{FF2B5EF4-FFF2-40B4-BE49-F238E27FC236}">
                <a16:creationId xmlns:a16="http://schemas.microsoft.com/office/drawing/2014/main" id="{54E9840C-5EF3-0741-9333-5E109A2A7E5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7677" y="-485140"/>
            <a:ext cx="7793355" cy="10114280"/>
          </a:xfrm>
          <a:prstGeom prst="rect">
            <a:avLst/>
          </a:prstGeom>
          <a:noFill/>
          <a:ln>
            <a:noFill/>
          </a:ln>
        </p:spPr>
      </p:pic>
      <p:sp>
        <p:nvSpPr>
          <p:cNvPr id="3" name="Rectángulo redondeado 2">
            <a:extLst>
              <a:ext uri="{FF2B5EF4-FFF2-40B4-BE49-F238E27FC236}">
                <a16:creationId xmlns:a16="http://schemas.microsoft.com/office/drawing/2014/main" id="{A995478F-41D3-C644-9F92-5E0784ACBC6E}"/>
              </a:ext>
            </a:extLst>
          </p:cNvPr>
          <p:cNvSpPr/>
          <p:nvPr/>
        </p:nvSpPr>
        <p:spPr>
          <a:xfrm>
            <a:off x="282893" y="567690"/>
            <a:ext cx="6329680" cy="562610"/>
          </a:xfrm>
          <a:prstGeom prst="roundRect">
            <a:avLst/>
          </a:prstGeom>
          <a:solidFill>
            <a:srgbClr val="FFD966">
              <a:alpha val="56078"/>
            </a:srgbClr>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s-MX" sz="2000" dirty="0">
                <a:solidFill>
                  <a:srgbClr val="000000"/>
                </a:solidFill>
                <a:effectLst/>
                <a:latin typeface="Berlin Sans FB"/>
                <a:ea typeface="Calibri" panose="020F0502020204030204" pitchFamily="34" charset="0"/>
                <a:cs typeface="Times New Roman" panose="02020603050405020304" pitchFamily="18" charset="0"/>
              </a:rPr>
              <a:t>Jardín de Niños Heroico colegio militar</a:t>
            </a:r>
            <a:endParaRPr lang="es-US" sz="1100" dirty="0">
              <a:effectLst/>
              <a:ea typeface="Calibri" panose="020F0502020204030204" pitchFamily="34" charset="0"/>
              <a:cs typeface="Times New Roman" panose="02020603050405020304" pitchFamily="18" charset="0"/>
            </a:endParaRPr>
          </a:p>
        </p:txBody>
      </p:sp>
      <p:sp>
        <p:nvSpPr>
          <p:cNvPr id="4" name="Rectángulo redondeado 3">
            <a:extLst>
              <a:ext uri="{FF2B5EF4-FFF2-40B4-BE49-F238E27FC236}">
                <a16:creationId xmlns:a16="http://schemas.microsoft.com/office/drawing/2014/main" id="{0D93418D-73E4-DE49-AA8C-FA5CF09C6608}"/>
              </a:ext>
            </a:extLst>
          </p:cNvPr>
          <p:cNvSpPr/>
          <p:nvPr/>
        </p:nvSpPr>
        <p:spPr>
          <a:xfrm>
            <a:off x="352108" y="1499234"/>
            <a:ext cx="6259830" cy="746125"/>
          </a:xfrm>
          <a:prstGeom prst="roundRect">
            <a:avLst/>
          </a:prstGeom>
          <a:solidFill>
            <a:srgbClr val="FFD966">
              <a:alpha val="56078"/>
            </a:srgbClr>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endParaRPr lang="es-MX" sz="2000" dirty="0">
              <a:solidFill>
                <a:srgbClr val="000000"/>
              </a:solidFill>
              <a:effectLst/>
              <a:latin typeface="Berlin Sans FB"/>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s-MX" dirty="0">
                <a:solidFill>
                  <a:srgbClr val="000000"/>
                </a:solidFill>
                <a:effectLst/>
                <a:latin typeface="Berlin Sans FB"/>
                <a:ea typeface="Calibri" panose="020F0502020204030204" pitchFamily="34" charset="0"/>
                <a:cs typeface="Times New Roman" panose="02020603050405020304" pitchFamily="18" charset="0"/>
              </a:rPr>
              <a:t>Dirección: </a:t>
            </a:r>
            <a:r>
              <a:rPr lang="es-ES_tradnl" dirty="0">
                <a:solidFill>
                  <a:srgbClr val="000000"/>
                </a:solidFill>
                <a:effectLst/>
                <a:latin typeface="Berlin Sans FB"/>
                <a:ea typeface="Calibri" panose="020F0502020204030204" pitchFamily="34" charset="0"/>
                <a:cs typeface="Times New Roman" panose="02020603050405020304" pitchFamily="18" charset="0"/>
              </a:rPr>
              <a:t>Carretera a Zacatecas Km 2.5 Col. Unidad militar, Saltillo, </a:t>
            </a:r>
            <a:r>
              <a:rPr lang="es-ES_tradnl" dirty="0" err="1">
                <a:solidFill>
                  <a:srgbClr val="000000"/>
                </a:solidFill>
                <a:effectLst/>
                <a:latin typeface="Berlin Sans FB"/>
                <a:ea typeface="Calibri" panose="020F0502020204030204" pitchFamily="34" charset="0"/>
                <a:cs typeface="Times New Roman" panose="02020603050405020304" pitchFamily="18" charset="0"/>
              </a:rPr>
              <a:t>Coah</a:t>
            </a:r>
            <a:r>
              <a:rPr lang="es-ES_tradnl" dirty="0">
                <a:solidFill>
                  <a:srgbClr val="000000"/>
                </a:solidFill>
                <a:effectLst/>
                <a:latin typeface="Berlin Sans FB"/>
                <a:ea typeface="Calibri" panose="020F0502020204030204" pitchFamily="34" charset="0"/>
                <a:cs typeface="Times New Roman" panose="02020603050405020304" pitchFamily="18" charset="0"/>
              </a:rPr>
              <a:t>.</a:t>
            </a:r>
            <a:r>
              <a:rPr lang="es-US" sz="1050" dirty="0">
                <a:ea typeface="Calibri" panose="020F0502020204030204" pitchFamily="34" charset="0"/>
                <a:cs typeface="Times New Roman" panose="02020603050405020304" pitchFamily="18" charset="0"/>
              </a:rPr>
              <a:t> </a:t>
            </a:r>
            <a:r>
              <a:rPr lang="es-ES_tradnl" dirty="0">
                <a:solidFill>
                  <a:srgbClr val="000000"/>
                </a:solidFill>
                <a:effectLst/>
                <a:latin typeface="Berlin Sans FB"/>
                <a:ea typeface="Calibri" panose="020F0502020204030204" pitchFamily="34" charset="0"/>
                <a:cs typeface="Times New Roman" panose="02020603050405020304" pitchFamily="18" charset="0"/>
              </a:rPr>
              <a:t>C.P: 25058</a:t>
            </a:r>
            <a:endParaRPr lang="es-US" sz="105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s-MX" sz="2000" dirty="0">
                <a:solidFill>
                  <a:srgbClr val="000000"/>
                </a:solidFill>
                <a:effectLst/>
                <a:latin typeface="Berlin Sans FB"/>
                <a:ea typeface="Calibri" panose="020F0502020204030204" pitchFamily="34" charset="0"/>
                <a:cs typeface="Times New Roman" panose="02020603050405020304" pitchFamily="18" charset="0"/>
              </a:rPr>
              <a:t> </a:t>
            </a:r>
            <a:endParaRPr lang="es-US" sz="1100" dirty="0">
              <a:effectLst/>
              <a:ea typeface="Calibri" panose="020F0502020204030204" pitchFamily="34" charset="0"/>
              <a:cs typeface="Times New Roman" panose="02020603050405020304" pitchFamily="18" charset="0"/>
            </a:endParaRPr>
          </a:p>
        </p:txBody>
      </p:sp>
      <p:sp>
        <p:nvSpPr>
          <p:cNvPr id="5" name="Rectángulo redondeado 4">
            <a:extLst>
              <a:ext uri="{FF2B5EF4-FFF2-40B4-BE49-F238E27FC236}">
                <a16:creationId xmlns:a16="http://schemas.microsoft.com/office/drawing/2014/main" id="{D75A993A-95CC-534B-A084-AE409C7E60FB}"/>
              </a:ext>
            </a:extLst>
          </p:cNvPr>
          <p:cNvSpPr/>
          <p:nvPr/>
        </p:nvSpPr>
        <p:spPr>
          <a:xfrm>
            <a:off x="461328" y="2543175"/>
            <a:ext cx="2616200" cy="562610"/>
          </a:xfrm>
          <a:prstGeom prst="roundRect">
            <a:avLst/>
          </a:prstGeom>
          <a:solidFill>
            <a:srgbClr val="FFD966">
              <a:alpha val="56078"/>
            </a:srgbClr>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s-MX" sz="2000">
                <a:solidFill>
                  <a:srgbClr val="000000"/>
                </a:solidFill>
                <a:effectLst/>
                <a:latin typeface="Berlin Sans FB"/>
                <a:ea typeface="Calibri" panose="020F0502020204030204" pitchFamily="34" charset="0"/>
                <a:cs typeface="Times New Roman" panose="02020603050405020304" pitchFamily="18" charset="0"/>
              </a:rPr>
              <a:t>Clave: </a:t>
            </a:r>
            <a:r>
              <a:rPr lang="es-ES_tradnl" sz="2000">
                <a:solidFill>
                  <a:srgbClr val="000000"/>
                </a:solidFill>
                <a:effectLst/>
                <a:latin typeface="Berlin Sans FB"/>
                <a:ea typeface="Calibri" panose="020F0502020204030204" pitchFamily="34" charset="0"/>
                <a:cs typeface="Times New Roman" panose="02020603050405020304" pitchFamily="18" charset="0"/>
              </a:rPr>
              <a:t>05EJN0143Y</a:t>
            </a:r>
            <a:endParaRPr lang="es-US" sz="1100">
              <a:effectLst/>
              <a:ea typeface="Calibri" panose="020F0502020204030204" pitchFamily="34" charset="0"/>
              <a:cs typeface="Times New Roman" panose="02020603050405020304" pitchFamily="18" charset="0"/>
            </a:endParaRPr>
          </a:p>
        </p:txBody>
      </p:sp>
      <p:sp>
        <p:nvSpPr>
          <p:cNvPr id="6" name="Rectángulo redondeado 5">
            <a:extLst>
              <a:ext uri="{FF2B5EF4-FFF2-40B4-BE49-F238E27FC236}">
                <a16:creationId xmlns:a16="http://schemas.microsoft.com/office/drawing/2014/main" id="{A5E34919-3D04-5F4F-A3AD-01EED1CA1893}"/>
              </a:ext>
            </a:extLst>
          </p:cNvPr>
          <p:cNvSpPr/>
          <p:nvPr/>
        </p:nvSpPr>
        <p:spPr>
          <a:xfrm>
            <a:off x="248603" y="3427730"/>
            <a:ext cx="6329680" cy="562610"/>
          </a:xfrm>
          <a:prstGeom prst="roundRect">
            <a:avLst/>
          </a:prstGeom>
          <a:solidFill>
            <a:srgbClr val="FFD966">
              <a:alpha val="56078"/>
            </a:srgbClr>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s-MX" sz="2000">
                <a:solidFill>
                  <a:srgbClr val="000000"/>
                </a:solidFill>
                <a:effectLst/>
                <a:latin typeface="Berlin Sans FB"/>
                <a:ea typeface="Calibri" panose="020F0502020204030204" pitchFamily="34" charset="0"/>
                <a:cs typeface="Times New Roman" panose="02020603050405020304" pitchFamily="18" charset="0"/>
              </a:rPr>
              <a:t>Educadora practicante: Jaqueline Morales Candia</a:t>
            </a:r>
            <a:endParaRPr lang="es-US" sz="1100">
              <a:effectLst/>
              <a:ea typeface="Calibri" panose="020F0502020204030204" pitchFamily="34" charset="0"/>
              <a:cs typeface="Times New Roman" panose="02020603050405020304" pitchFamily="18" charset="0"/>
            </a:endParaRPr>
          </a:p>
        </p:txBody>
      </p:sp>
      <p:sp>
        <p:nvSpPr>
          <p:cNvPr id="7" name="Rectángulo redondeado 6">
            <a:extLst>
              <a:ext uri="{FF2B5EF4-FFF2-40B4-BE49-F238E27FC236}">
                <a16:creationId xmlns:a16="http://schemas.microsoft.com/office/drawing/2014/main" id="{227BAD27-AA6D-D647-850A-BD92B8CD289D}"/>
              </a:ext>
            </a:extLst>
          </p:cNvPr>
          <p:cNvSpPr/>
          <p:nvPr/>
        </p:nvSpPr>
        <p:spPr>
          <a:xfrm>
            <a:off x="289878" y="4359275"/>
            <a:ext cx="6175375" cy="562610"/>
          </a:xfrm>
          <a:prstGeom prst="roundRect">
            <a:avLst/>
          </a:prstGeom>
          <a:solidFill>
            <a:srgbClr val="FFD966">
              <a:alpha val="56078"/>
            </a:srgbClr>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s-MX" sz="2000">
                <a:solidFill>
                  <a:srgbClr val="000000"/>
                </a:solidFill>
                <a:effectLst/>
                <a:latin typeface="Berlin Sans FB"/>
                <a:ea typeface="Calibri" panose="020F0502020204030204" pitchFamily="34" charset="0"/>
                <a:cs typeface="Times New Roman" panose="02020603050405020304" pitchFamily="18" charset="0"/>
              </a:rPr>
              <a:t>Educadora titular: </a:t>
            </a:r>
            <a:r>
              <a:rPr lang="es-ES_tradnl" sz="2000">
                <a:solidFill>
                  <a:srgbClr val="000000"/>
                </a:solidFill>
                <a:effectLst/>
                <a:latin typeface="Berlin Sans FB"/>
                <a:ea typeface="Calibri" panose="020F0502020204030204" pitchFamily="34" charset="0"/>
                <a:cs typeface="Times New Roman" panose="02020603050405020304" pitchFamily="18" charset="0"/>
              </a:rPr>
              <a:t>Angelica Castro Anguiano</a:t>
            </a:r>
            <a:endParaRPr lang="es-US" sz="1100">
              <a:effectLst/>
              <a:ea typeface="Calibri" panose="020F0502020204030204" pitchFamily="34" charset="0"/>
              <a:cs typeface="Times New Roman" panose="02020603050405020304" pitchFamily="18" charset="0"/>
            </a:endParaRPr>
          </a:p>
        </p:txBody>
      </p:sp>
      <p:sp>
        <p:nvSpPr>
          <p:cNvPr id="8" name="Rectángulo redondeado 7">
            <a:extLst>
              <a:ext uri="{FF2B5EF4-FFF2-40B4-BE49-F238E27FC236}">
                <a16:creationId xmlns:a16="http://schemas.microsoft.com/office/drawing/2014/main" id="{D894B020-7200-DC4B-B35E-3928E4A70F02}"/>
              </a:ext>
            </a:extLst>
          </p:cNvPr>
          <p:cNvSpPr/>
          <p:nvPr/>
        </p:nvSpPr>
        <p:spPr>
          <a:xfrm>
            <a:off x="3527108" y="2557145"/>
            <a:ext cx="2883535" cy="562610"/>
          </a:xfrm>
          <a:prstGeom prst="roundRect">
            <a:avLst/>
          </a:prstGeom>
          <a:solidFill>
            <a:srgbClr val="FFD966">
              <a:alpha val="56078"/>
            </a:srgbClr>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endParaRPr lang="es-MX" sz="2000" dirty="0">
              <a:solidFill>
                <a:srgbClr val="000000"/>
              </a:solidFill>
              <a:effectLst/>
              <a:latin typeface="Berlin Sans FB"/>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s-MX" sz="2000" dirty="0">
                <a:solidFill>
                  <a:srgbClr val="000000"/>
                </a:solidFill>
                <a:effectLst/>
                <a:latin typeface="Berlin Sans FB"/>
                <a:ea typeface="Calibri" panose="020F0502020204030204" pitchFamily="34" charset="0"/>
                <a:cs typeface="Times New Roman" panose="02020603050405020304" pitchFamily="18" charset="0"/>
              </a:rPr>
              <a:t>Grado y sección: 2° “B”</a:t>
            </a:r>
            <a:endParaRPr lang="es-US" sz="11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s-MX" sz="2000" dirty="0">
                <a:solidFill>
                  <a:srgbClr val="000000"/>
                </a:solidFill>
                <a:effectLst/>
                <a:latin typeface="Berlin Sans FB"/>
                <a:ea typeface="Calibri" panose="020F0502020204030204" pitchFamily="34" charset="0"/>
                <a:cs typeface="Times New Roman" panose="02020603050405020304" pitchFamily="18" charset="0"/>
              </a:rPr>
              <a:t> </a:t>
            </a:r>
            <a:endParaRPr lang="es-US" sz="1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136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https://i.pinimg.com/564x/3d/a1/0e/3da10e498869d90f117dcd030cd229f5.jpg">
            <a:extLst>
              <a:ext uri="{FF2B5EF4-FFF2-40B4-BE49-F238E27FC236}">
                <a16:creationId xmlns:a16="http://schemas.microsoft.com/office/drawing/2014/main" id="{383872AB-15D6-ED4D-8561-6B0EC498C3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6352" y="0"/>
            <a:ext cx="6858000" cy="9144000"/>
          </a:xfrm>
          <a:prstGeom prst="rect">
            <a:avLst/>
          </a:prstGeom>
          <a:noFill/>
          <a:ln>
            <a:noFill/>
          </a:ln>
        </p:spPr>
      </p:pic>
      <p:sp>
        <p:nvSpPr>
          <p:cNvPr id="4" name="CuadroTexto 3">
            <a:extLst>
              <a:ext uri="{FF2B5EF4-FFF2-40B4-BE49-F238E27FC236}">
                <a16:creationId xmlns:a16="http://schemas.microsoft.com/office/drawing/2014/main" id="{E642DDB6-6E42-EC45-AF51-5F235D3C92AD}"/>
              </a:ext>
            </a:extLst>
          </p:cNvPr>
          <p:cNvSpPr txBox="1"/>
          <p:nvPr/>
        </p:nvSpPr>
        <p:spPr>
          <a:xfrm>
            <a:off x="530860" y="957262"/>
            <a:ext cx="5743575" cy="7438126"/>
          </a:xfrm>
          <a:prstGeom prst="rect">
            <a:avLst/>
          </a:prstGeom>
          <a:noFill/>
        </p:spPr>
        <p:txBody>
          <a:bodyPr wrap="square" rtlCol="0">
            <a:spAutoFit/>
          </a:bodyPr>
          <a:lstStyle/>
          <a:p>
            <a:pPr algn="just">
              <a:lnSpc>
                <a:spcPct val="150000"/>
              </a:lnSpc>
            </a:pPr>
            <a:r>
              <a:rPr lang="es-ES_tradnl" sz="1600" dirty="0">
                <a:latin typeface="Comic Sans MS" panose="030F0902030302020204" pitchFamily="66" charset="0"/>
              </a:rPr>
              <a:t>El día de hoy asistieron 8 alumnos de 10 alumnos registrados a la modalidad presencial.</a:t>
            </a:r>
          </a:p>
          <a:p>
            <a:pPr algn="just">
              <a:lnSpc>
                <a:spcPct val="150000"/>
              </a:lnSpc>
            </a:pPr>
            <a:r>
              <a:rPr lang="es-ES_tradnl" sz="1600" dirty="0">
                <a:latin typeface="Comic Sans MS" panose="030F0902030302020204" pitchFamily="66" charset="0"/>
              </a:rPr>
              <a:t>Continuamos con la situación didáctica de la panaderia, los alumnos han mostrado avances en el reconocimiento de las monedas, son muy pocos los que siguen sin distinguir la moneda de $10.</a:t>
            </a:r>
          </a:p>
          <a:p>
            <a:pPr algn="just">
              <a:lnSpc>
                <a:spcPct val="150000"/>
              </a:lnSpc>
            </a:pPr>
            <a:r>
              <a:rPr lang="es-ES_tradnl" sz="1600" dirty="0">
                <a:latin typeface="Comic Sans MS" panose="030F0902030302020204" pitchFamily="66" charset="0"/>
              </a:rPr>
              <a:t>El que ya lograran reconocer las monedas ayudo a formar equivalencias, primero comenzamos a formarlas con las monedas de $1 para poco a poco ver más equivalencias, esto solo se dificulto para 3 alumnos los demás lo lograron, pero con quien tenia dificultades tenia un acercamiento para poder apoyarlos y que pudieran desarrollar el aprendizaje, sin embargo, durante las siguientes semana seguiré reforzando este aprendizaje para que lo logren desarrollar mejor.</a:t>
            </a:r>
          </a:p>
          <a:p>
            <a:pPr algn="just">
              <a:lnSpc>
                <a:spcPct val="150000"/>
              </a:lnSpc>
            </a:pPr>
            <a:r>
              <a:rPr lang="es-ES_tradnl" sz="1600" dirty="0">
                <a:latin typeface="Comic Sans MS" panose="030F0902030302020204" pitchFamily="66" charset="0"/>
              </a:rPr>
              <a:t>El material fue el adecuado y el tiempo fue suficiente para realizar todas las actividades, solamente necesito medir bien las cantidades de cada ingrediente para que la masa salga bien y no se les pegue en las manos a algunos, de la misma manera mantener un orden en la mesa </a:t>
            </a:r>
            <a:r>
              <a:rPr lang="es-ES_tradnl" sz="1600">
                <a:latin typeface="Comic Sans MS" panose="030F0902030302020204" pitchFamily="66" charset="0"/>
              </a:rPr>
              <a:t>de trabajo.</a:t>
            </a:r>
            <a:endParaRPr lang="es-ES_tradnl" sz="1600" dirty="0">
              <a:latin typeface="Comic Sans MS" panose="030F0902030302020204" pitchFamily="66" charset="0"/>
            </a:endParaRPr>
          </a:p>
        </p:txBody>
      </p:sp>
      <p:sp>
        <p:nvSpPr>
          <p:cNvPr id="6" name="CuadroTexto 5">
            <a:extLst>
              <a:ext uri="{FF2B5EF4-FFF2-40B4-BE49-F238E27FC236}">
                <a16:creationId xmlns:a16="http://schemas.microsoft.com/office/drawing/2014/main" id="{D5C00C22-A6D4-BD4D-A434-B8485D36879B}"/>
              </a:ext>
            </a:extLst>
          </p:cNvPr>
          <p:cNvSpPr txBox="1"/>
          <p:nvPr/>
        </p:nvSpPr>
        <p:spPr>
          <a:xfrm>
            <a:off x="3586163" y="587930"/>
            <a:ext cx="2688272" cy="369332"/>
          </a:xfrm>
          <a:prstGeom prst="rect">
            <a:avLst/>
          </a:prstGeom>
          <a:noFill/>
        </p:spPr>
        <p:txBody>
          <a:bodyPr wrap="square" rtlCol="0">
            <a:spAutoFit/>
          </a:bodyPr>
          <a:lstStyle/>
          <a:p>
            <a:pPr algn="ctr"/>
            <a:r>
              <a:rPr lang="es-ES_tradnl" dirty="0">
                <a:latin typeface="Comic Sans MS" panose="030F0902030302020204" pitchFamily="66" charset="0"/>
              </a:rPr>
              <a:t>28 de febrero de 2022</a:t>
            </a:r>
          </a:p>
        </p:txBody>
      </p:sp>
    </p:spTree>
    <p:extLst>
      <p:ext uri="{BB962C8B-B14F-4D97-AF65-F5344CB8AC3E}">
        <p14:creationId xmlns:p14="http://schemas.microsoft.com/office/powerpoint/2010/main" val="95269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https://i.pinimg.com/564x/3d/a1/0e/3da10e498869d90f117dcd030cd229f5.jpg">
            <a:extLst>
              <a:ext uri="{FF2B5EF4-FFF2-40B4-BE49-F238E27FC236}">
                <a16:creationId xmlns:a16="http://schemas.microsoft.com/office/drawing/2014/main" id="{383872AB-15D6-ED4D-8561-6B0EC498C3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6352" y="0"/>
            <a:ext cx="6858000" cy="9144000"/>
          </a:xfrm>
          <a:prstGeom prst="rect">
            <a:avLst/>
          </a:prstGeom>
          <a:noFill/>
          <a:ln>
            <a:noFill/>
          </a:ln>
        </p:spPr>
      </p:pic>
      <p:sp>
        <p:nvSpPr>
          <p:cNvPr id="4" name="CuadroTexto 3">
            <a:extLst>
              <a:ext uri="{FF2B5EF4-FFF2-40B4-BE49-F238E27FC236}">
                <a16:creationId xmlns:a16="http://schemas.microsoft.com/office/drawing/2014/main" id="{E642DDB6-6E42-EC45-AF51-5F235D3C92AD}"/>
              </a:ext>
            </a:extLst>
          </p:cNvPr>
          <p:cNvSpPr txBox="1"/>
          <p:nvPr/>
        </p:nvSpPr>
        <p:spPr>
          <a:xfrm>
            <a:off x="530860" y="957262"/>
            <a:ext cx="5743575" cy="4852803"/>
          </a:xfrm>
          <a:prstGeom prst="rect">
            <a:avLst/>
          </a:prstGeom>
          <a:noFill/>
        </p:spPr>
        <p:txBody>
          <a:bodyPr wrap="square" rtlCol="0">
            <a:spAutoFit/>
          </a:bodyPr>
          <a:lstStyle/>
          <a:p>
            <a:pPr algn="just">
              <a:lnSpc>
                <a:spcPct val="150000"/>
              </a:lnSpc>
            </a:pPr>
            <a:r>
              <a:rPr lang="es-ES_tradnl" sz="1600" dirty="0">
                <a:latin typeface="Comic Sans MS" panose="030F0902030302020204" pitchFamily="66" charset="0"/>
              </a:rPr>
              <a:t>El día de hoy asistieron 9 alumnos de 10 alumnos registrados a la modalidad presencial, este día hubo un aumento de asistencia  a las semanas anteriores.</a:t>
            </a:r>
          </a:p>
          <a:p>
            <a:pPr algn="just">
              <a:lnSpc>
                <a:spcPct val="150000"/>
              </a:lnSpc>
            </a:pPr>
            <a:r>
              <a:rPr lang="es-ES_tradnl" sz="1600" dirty="0">
                <a:latin typeface="Comic Sans MS" panose="030F0902030302020204" pitchFamily="66" charset="0"/>
              </a:rPr>
              <a:t>En este grupo los alumnos ya lograron reconocer las monedas, solamente 1 alumno mostro más dificultad en la mayoría de las monedas y 2 alumnas siguen confundiendo la moneda de $2 y $5</a:t>
            </a:r>
          </a:p>
          <a:p>
            <a:pPr algn="just">
              <a:lnSpc>
                <a:spcPct val="150000"/>
              </a:lnSpc>
            </a:pPr>
            <a:r>
              <a:rPr lang="es-ES_tradnl" sz="1600" dirty="0">
                <a:latin typeface="Comic Sans MS" panose="030F0902030302020204" pitchFamily="66" charset="0"/>
              </a:rPr>
              <a:t>El día de hoy la clase de educación física y la rutina de inicio la mañana se alargaron más lo cual acorto el tiempo para poder aplicar las actividades, la clase fue regular, pues no se pudieron completar las actividades como el día anterior, es decir las realizamos de manera muy rápida porque el tiempo no fue suficiente.</a:t>
            </a:r>
          </a:p>
        </p:txBody>
      </p:sp>
      <p:sp>
        <p:nvSpPr>
          <p:cNvPr id="6" name="CuadroTexto 5">
            <a:extLst>
              <a:ext uri="{FF2B5EF4-FFF2-40B4-BE49-F238E27FC236}">
                <a16:creationId xmlns:a16="http://schemas.microsoft.com/office/drawing/2014/main" id="{D5C00C22-A6D4-BD4D-A434-B8485D36879B}"/>
              </a:ext>
            </a:extLst>
          </p:cNvPr>
          <p:cNvSpPr txBox="1"/>
          <p:nvPr/>
        </p:nvSpPr>
        <p:spPr>
          <a:xfrm>
            <a:off x="3586163" y="587930"/>
            <a:ext cx="2688272" cy="369332"/>
          </a:xfrm>
          <a:prstGeom prst="rect">
            <a:avLst/>
          </a:prstGeom>
          <a:noFill/>
        </p:spPr>
        <p:txBody>
          <a:bodyPr wrap="square" rtlCol="0">
            <a:spAutoFit/>
          </a:bodyPr>
          <a:lstStyle/>
          <a:p>
            <a:pPr algn="ctr"/>
            <a:r>
              <a:rPr lang="es-ES_tradnl" dirty="0">
                <a:latin typeface="Comic Sans MS" panose="030F0902030302020204" pitchFamily="66" charset="0"/>
              </a:rPr>
              <a:t>01 de marzo de 2022</a:t>
            </a:r>
          </a:p>
        </p:txBody>
      </p:sp>
    </p:spTree>
    <p:extLst>
      <p:ext uri="{BB962C8B-B14F-4D97-AF65-F5344CB8AC3E}">
        <p14:creationId xmlns:p14="http://schemas.microsoft.com/office/powerpoint/2010/main" val="412060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https://i.pinimg.com/564x/3d/a1/0e/3da10e498869d90f117dcd030cd229f5.jpg">
            <a:extLst>
              <a:ext uri="{FF2B5EF4-FFF2-40B4-BE49-F238E27FC236}">
                <a16:creationId xmlns:a16="http://schemas.microsoft.com/office/drawing/2014/main" id="{383872AB-15D6-ED4D-8561-6B0EC498C3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6352" y="0"/>
            <a:ext cx="6858000" cy="9144000"/>
          </a:xfrm>
          <a:prstGeom prst="rect">
            <a:avLst/>
          </a:prstGeom>
          <a:noFill/>
          <a:ln>
            <a:noFill/>
          </a:ln>
        </p:spPr>
      </p:pic>
      <p:sp>
        <p:nvSpPr>
          <p:cNvPr id="4" name="CuadroTexto 3">
            <a:extLst>
              <a:ext uri="{FF2B5EF4-FFF2-40B4-BE49-F238E27FC236}">
                <a16:creationId xmlns:a16="http://schemas.microsoft.com/office/drawing/2014/main" id="{E642DDB6-6E42-EC45-AF51-5F235D3C92AD}"/>
              </a:ext>
            </a:extLst>
          </p:cNvPr>
          <p:cNvSpPr txBox="1"/>
          <p:nvPr/>
        </p:nvSpPr>
        <p:spPr>
          <a:xfrm>
            <a:off x="530860" y="957262"/>
            <a:ext cx="5743575" cy="6694333"/>
          </a:xfrm>
          <a:prstGeom prst="rect">
            <a:avLst/>
          </a:prstGeom>
          <a:noFill/>
        </p:spPr>
        <p:txBody>
          <a:bodyPr wrap="square" rtlCol="0">
            <a:spAutoFit/>
          </a:bodyPr>
          <a:lstStyle/>
          <a:p>
            <a:pPr algn="just">
              <a:lnSpc>
                <a:spcPct val="150000"/>
              </a:lnSpc>
            </a:pPr>
            <a:r>
              <a:rPr lang="es-ES_tradnl" dirty="0">
                <a:latin typeface="Comic Sans MS" panose="030F0902030302020204" pitchFamily="66" charset="0"/>
              </a:rPr>
              <a:t>El día de hoy asistieron 9 alumnos de 10 alumnos registrados a la modalidad presencial, este día hubo un aumento de asistencia  a las semanas anteriores.</a:t>
            </a:r>
          </a:p>
          <a:p>
            <a:pPr algn="just">
              <a:lnSpc>
                <a:spcPct val="150000"/>
              </a:lnSpc>
            </a:pPr>
            <a:r>
              <a:rPr lang="es-ES_tradnl" dirty="0">
                <a:latin typeface="Comic Sans MS" panose="030F0902030302020204" pitchFamily="66" charset="0"/>
              </a:rPr>
              <a:t>Para continuar con el reconocimiento de las monedas, realizamos la actividad de la compra ficticia en la panaderia, los alumnos se mostraron muy interesados y motivados.</a:t>
            </a:r>
          </a:p>
          <a:p>
            <a:pPr algn="just">
              <a:lnSpc>
                <a:spcPct val="150000"/>
              </a:lnSpc>
            </a:pPr>
            <a:r>
              <a:rPr lang="es-ES_tradnl" dirty="0">
                <a:latin typeface="Comic Sans MS" panose="030F0902030302020204" pitchFamily="66" charset="0"/>
              </a:rPr>
              <a:t>La mayoría de los alumnos ya reconocen las monedas, pero requieren apoyo para poder realizar un pago, comprender como utilizamos el dinero, algunos contaban las monedas como si todas fueran de $1, es importante realizar más actividades donde los alumnos puedan comprar y comprender más el uso del dinero.</a:t>
            </a:r>
          </a:p>
          <a:p>
            <a:pPr algn="just">
              <a:lnSpc>
                <a:spcPct val="150000"/>
              </a:lnSpc>
            </a:pPr>
            <a:r>
              <a:rPr lang="es-ES_tradnl" dirty="0">
                <a:latin typeface="Comic Sans MS" panose="030F0902030302020204" pitchFamily="66" charset="0"/>
              </a:rPr>
              <a:t>El tiempo fue suficiente y los materiales los adecuados. </a:t>
            </a:r>
          </a:p>
        </p:txBody>
      </p:sp>
      <p:sp>
        <p:nvSpPr>
          <p:cNvPr id="6" name="CuadroTexto 5">
            <a:extLst>
              <a:ext uri="{FF2B5EF4-FFF2-40B4-BE49-F238E27FC236}">
                <a16:creationId xmlns:a16="http://schemas.microsoft.com/office/drawing/2014/main" id="{D5C00C22-A6D4-BD4D-A434-B8485D36879B}"/>
              </a:ext>
            </a:extLst>
          </p:cNvPr>
          <p:cNvSpPr txBox="1"/>
          <p:nvPr/>
        </p:nvSpPr>
        <p:spPr>
          <a:xfrm>
            <a:off x="3586163" y="587930"/>
            <a:ext cx="2688272" cy="369332"/>
          </a:xfrm>
          <a:prstGeom prst="rect">
            <a:avLst/>
          </a:prstGeom>
          <a:noFill/>
        </p:spPr>
        <p:txBody>
          <a:bodyPr wrap="square" rtlCol="0">
            <a:spAutoFit/>
          </a:bodyPr>
          <a:lstStyle/>
          <a:p>
            <a:pPr algn="ctr"/>
            <a:r>
              <a:rPr lang="es-ES_tradnl" dirty="0">
                <a:latin typeface="Comic Sans MS" panose="030F0902030302020204" pitchFamily="66" charset="0"/>
              </a:rPr>
              <a:t>02 de marzo de 2022</a:t>
            </a:r>
          </a:p>
        </p:txBody>
      </p:sp>
    </p:spTree>
    <p:extLst>
      <p:ext uri="{BB962C8B-B14F-4D97-AF65-F5344CB8AC3E}">
        <p14:creationId xmlns:p14="http://schemas.microsoft.com/office/powerpoint/2010/main" val="147683519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1018</TotalTime>
  <Words>501</Words>
  <Application>Microsoft Macintosh PowerPoint</Application>
  <PresentationFormat>Carta (216 x 279 mm)</PresentationFormat>
  <Paragraphs>25</Paragraphs>
  <Slides>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Arial</vt:lpstr>
      <vt:lpstr>Berlin Sans FB</vt:lpstr>
      <vt:lpstr>Calibri</vt:lpstr>
      <vt:lpstr>Calibri Light</vt:lpstr>
      <vt:lpstr>Comic Sans MS</vt:lpstr>
      <vt:lpstr>Ink Free</vt:lpstr>
      <vt:lpstr>Times New Roman</vt:lpstr>
      <vt:lpstr>Tema de Office</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Microsoft Office User</dc:creator>
  <cp:keywords/>
  <dc:description/>
  <cp:lastModifiedBy>Microsoft Office User</cp:lastModifiedBy>
  <cp:revision>4</cp:revision>
  <dcterms:created xsi:type="dcterms:W3CDTF">2022-02-28T22:49:33Z</dcterms:created>
  <dcterms:modified xsi:type="dcterms:W3CDTF">2022-03-02T20:43:28Z</dcterms:modified>
  <cp:category/>
</cp:coreProperties>
</file>