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9" r:id="rId4"/>
    <p:sldId id="270" r:id="rId5"/>
    <p:sldId id="267" r:id="rId6"/>
    <p:sldId id="268" r:id="rId7"/>
    <p:sldId id="271" r:id="rId8"/>
    <p:sldId id="272" r:id="rId9"/>
    <p:sldId id="273" r:id="rId10"/>
    <p:sldId id="274" r:id="rId11"/>
    <p:sldId id="275" r:id="rId12"/>
    <p:sldId id="276" r:id="rId13"/>
    <p:sldId id="277" r:id="rId14"/>
    <p:sldId id="278" r:id="rId1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54" d="100"/>
          <a:sy n="54" d="100"/>
        </p:scale>
        <p:origin x="245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D32F45-10F6-4A0D-9594-64A43C193705}" type="datetimeFigureOut">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136596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D32F45-10F6-4A0D-9594-64A43C193705}" type="datetimeFigureOut">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233724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D32F45-10F6-4A0D-9594-64A43C193705}" type="datetimeFigureOut">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70469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D32F45-10F6-4A0D-9594-64A43C193705}" type="datetimeFigureOut">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104553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D32F45-10F6-4A0D-9594-64A43C193705}" type="datetimeFigureOut">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243478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D32F45-10F6-4A0D-9594-64A43C193705}" type="datetimeFigureOut">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84033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D32F45-10F6-4A0D-9594-64A43C193705}" type="datetimeFigureOut">
              <a:rPr lang="es-MX" smtClean="0"/>
              <a:t>02/03/2022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15722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D32F45-10F6-4A0D-9594-64A43C193705}" type="datetimeFigureOut">
              <a:rPr lang="es-MX" smtClean="0"/>
              <a:t>02/03/2022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112330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32F45-10F6-4A0D-9594-64A43C193705}" type="datetimeFigureOut">
              <a:rPr lang="es-MX" smtClean="0"/>
              <a:t>02/03/2022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386498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D32F45-10F6-4A0D-9594-64A43C193705}" type="datetimeFigureOut">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381254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D32F45-10F6-4A0D-9594-64A43C193705}" type="datetimeFigureOut">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7ED73C-1469-49AF-984F-90D4D18B0414}" type="slidenum">
              <a:rPr lang="es-MX" smtClean="0"/>
              <a:t>‹Nº›</a:t>
            </a:fld>
            <a:endParaRPr lang="es-MX"/>
          </a:p>
        </p:txBody>
      </p:sp>
    </p:spTree>
    <p:extLst>
      <p:ext uri="{BB962C8B-B14F-4D97-AF65-F5344CB8AC3E}">
        <p14:creationId xmlns:p14="http://schemas.microsoft.com/office/powerpoint/2010/main" val="232894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99D32F45-10F6-4A0D-9594-64A43C193705}" type="datetimeFigureOut">
              <a:rPr lang="es-MX" smtClean="0"/>
              <a:t>02/03/2022</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37ED73C-1469-49AF-984F-90D4D18B0414}" type="slidenum">
              <a:rPr lang="es-MX" smtClean="0"/>
              <a:t>‹Nº›</a:t>
            </a:fld>
            <a:endParaRPr lang="es-MX"/>
          </a:p>
        </p:txBody>
      </p:sp>
    </p:spTree>
    <p:extLst>
      <p:ext uri="{BB962C8B-B14F-4D97-AF65-F5344CB8AC3E}">
        <p14:creationId xmlns:p14="http://schemas.microsoft.com/office/powerpoint/2010/main" val="132918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3BD63-1B59-4CA4-B9E7-3626FDAC7553}"/>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2F8E6279-7284-4F5C-B6B2-F5899C9208D8}"/>
              </a:ext>
            </a:extLst>
          </p:cNvPr>
          <p:cNvSpPr>
            <a:spLocks noGrp="1"/>
          </p:cNvSpPr>
          <p:nvPr>
            <p:ph type="subTitle" idx="1"/>
          </p:nvPr>
        </p:nvSpPr>
        <p:spPr/>
        <p:txBody>
          <a:bodyPr/>
          <a:lstStyle/>
          <a:p>
            <a:endParaRPr lang="es-MX"/>
          </a:p>
        </p:txBody>
      </p:sp>
      <p:pic>
        <p:nvPicPr>
          <p:cNvPr id="1026" name="Picture 2">
            <a:extLst>
              <a:ext uri="{FF2B5EF4-FFF2-40B4-BE49-F238E27FC236}">
                <a16:creationId xmlns:a16="http://schemas.microsoft.com/office/drawing/2014/main" id="{DA8E178B-3FF3-4C03-9548-449E024B7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45"/>
            <a:ext cx="6866631" cy="12207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3AA9CBC4-945B-42D8-9B2F-1C56B808F776}"/>
              </a:ext>
            </a:extLst>
          </p:cNvPr>
          <p:cNvSpPr/>
          <p:nvPr/>
        </p:nvSpPr>
        <p:spPr>
          <a:xfrm>
            <a:off x="3361876" y="5679445"/>
            <a:ext cx="397437" cy="95421"/>
          </a:xfrm>
          <a:prstGeom prst="rect">
            <a:avLst/>
          </a:prstGeom>
          <a:noFill/>
        </p:spPr>
        <p:txBody>
          <a:bodyPr wrap="none" lIns="9154" tIns="4577" rIns="9154" bIns="4577">
            <a:spAutoFit/>
          </a:bodyPr>
          <a:lstStyle/>
          <a:p>
            <a:pPr algn="ctr"/>
            <a:r>
              <a:rPr lang="es-ES" sz="280" b="1" spc="5" dirty="0">
                <a:ln w="19050" cmpd="sng">
                  <a:solidFill>
                    <a:schemeClr val="accent6">
                      <a:lumMod val="60000"/>
                      <a:lumOff val="40000"/>
                    </a:schemeClr>
                  </a:solidFill>
                  <a:prstDash val="solid"/>
                </a:ln>
                <a:solidFill>
                  <a:schemeClr val="accent5">
                    <a:lumMod val="75000"/>
                  </a:schemeClr>
                </a:solidFill>
                <a:effectLst>
                  <a:glow rad="38100">
                    <a:schemeClr val="accent1">
                      <a:alpha val="40000"/>
                    </a:schemeClr>
                  </a:glow>
                </a:effectLst>
                <a:latin typeface="Bahnschrift Light" panose="020B0502040204020203" pitchFamily="34" charset="0"/>
              </a:rPr>
              <a:t>Alumna: </a:t>
            </a:r>
          </a:p>
          <a:p>
            <a:pPr algn="ctr"/>
            <a:r>
              <a:rPr lang="es-ES" sz="280" b="1" spc="5" dirty="0">
                <a:ln w="19050" cmpd="sng">
                  <a:solidFill>
                    <a:schemeClr val="accent6">
                      <a:lumMod val="60000"/>
                      <a:lumOff val="40000"/>
                    </a:schemeClr>
                  </a:solidFill>
                  <a:prstDash val="solid"/>
                </a:ln>
                <a:solidFill>
                  <a:schemeClr val="accent5">
                    <a:lumMod val="75000"/>
                  </a:schemeClr>
                </a:solidFill>
                <a:effectLst>
                  <a:glow rad="38100">
                    <a:schemeClr val="accent1">
                      <a:alpha val="40000"/>
                    </a:schemeClr>
                  </a:glow>
                </a:effectLst>
                <a:latin typeface="Bahnschrift Light" panose="020B0502040204020203" pitchFamily="34" charset="0"/>
              </a:rPr>
              <a:t>Daiva Ramírez Treviño</a:t>
            </a:r>
          </a:p>
        </p:txBody>
      </p:sp>
    </p:spTree>
    <p:extLst>
      <p:ext uri="{BB962C8B-B14F-4D97-AF65-F5344CB8AC3E}">
        <p14:creationId xmlns:p14="http://schemas.microsoft.com/office/powerpoint/2010/main" val="210196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3717693388"/>
              </p:ext>
            </p:extLst>
          </p:nvPr>
        </p:nvGraphicFramePr>
        <p:xfrm>
          <a:off x="245742" y="457200"/>
          <a:ext cx="6366510" cy="965940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2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2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2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En cuestionamientos, mediante preguntas, dentro de los juegos y actividades.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2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effectLst/>
                          <a:latin typeface="Arial" panose="020B0604020202020204" pitchFamily="34" charset="0"/>
                          <a:ea typeface="Calibri" panose="020F0502020204030204" pitchFamily="34" charset="0"/>
                          <a:cs typeface="Arial" panose="020B0604020202020204" pitchFamily="34" charset="0"/>
                        </a:rPr>
                        <a:t>Si, sin embargo los alumnos tardaron en realizar la primera actividad siendo algo compleja para ellos. </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2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Mediante la observación; además del diario de campo.</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2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b="0" dirty="0">
                          <a:latin typeface="Arial" panose="020B0604020202020204" pitchFamily="34" charset="0"/>
                          <a:cs typeface="Arial" panose="020B0604020202020204" pitchFamily="34" charset="0"/>
                        </a:rPr>
                        <a:t>Los talleres son excelente ejercicios reflexivos para ayudar a los alumnos a reconocer y trabajar las causas de su mal comportamiento. Tienen la ventaja de que pueden realizarse antes de que el alumno incurra en una falta de conducta y prevenirla. Los talleres ligados a la detención, un maestro con buenas bases para entender la conducta desde el punto de vista psicológico o un profesional de apoyo pueden llevarlo a cabo, ya sea entre clases, durante el receso o la hora del refrigerio.</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200" b="1" i="1" dirty="0">
                          <a:latin typeface="Arial" panose="020B0604020202020204" pitchFamily="34" charset="0"/>
                          <a:cs typeface="Arial" panose="020B0604020202020204" pitchFamily="34" charset="0"/>
                        </a:rPr>
                        <a:t>Que no debe olvidar al desempeñar mi intervención.</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Paciencia y tolerancia. </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Área de oportunidad:</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Gestión de tiempo y organización de materiales. </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2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Juego simbólico (scouts)</a:t>
                      </a:r>
                    </a:p>
                    <a:p>
                      <a:pPr algn="ctr"/>
                      <a:r>
                        <a:rPr lang="es-MX" sz="1200" dirty="0">
                          <a:latin typeface="Arial" panose="020B0604020202020204" pitchFamily="34" charset="0"/>
                          <a:cs typeface="Arial" panose="020B0604020202020204" pitchFamily="34" charset="0"/>
                        </a:rPr>
                        <a:t>Juego</a:t>
                      </a:r>
                    </a:p>
                    <a:p>
                      <a:pPr algn="ctr"/>
                      <a:r>
                        <a:rPr lang="es-MX" sz="1200" dirty="0">
                          <a:latin typeface="Arial" panose="020B0604020202020204" pitchFamily="34" charset="0"/>
                          <a:cs typeface="Arial" panose="020B0604020202020204" pitchFamily="34" charset="0"/>
                        </a:rPr>
                        <a:t>Técnicas de control de grupo (</a:t>
                      </a:r>
                      <a:r>
                        <a:rPr lang="es-MX" sz="1200" dirty="0" err="1">
                          <a:latin typeface="Arial" panose="020B0604020202020204" pitchFamily="34" charset="0"/>
                          <a:cs typeface="Arial" panose="020B0604020202020204" pitchFamily="34" charset="0"/>
                        </a:rPr>
                        <a:t>sémaforo</a:t>
                      </a:r>
                      <a:r>
                        <a:rPr lang="es-MX" sz="1200" dirty="0">
                          <a:latin typeface="Arial" panose="020B0604020202020204" pitchFamily="34" charset="0"/>
                          <a:cs typeface="Arial" panose="020B0604020202020204" pitchFamily="34" charset="0"/>
                        </a:rPr>
                        <a:t>)</a:t>
                      </a: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423304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92F09-F580-485C-8EFC-9E6CF449E3B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F3C29C4-EE70-4467-9CF9-B7E75018A135}"/>
              </a:ext>
            </a:extLst>
          </p:cNvPr>
          <p:cNvSpPr>
            <a:spLocks noGrp="1"/>
          </p:cNvSpPr>
          <p:nvPr>
            <p:ph idx="1"/>
          </p:nvPr>
        </p:nvSpPr>
        <p:spPr/>
        <p:txBody>
          <a:bodyPr/>
          <a:lstStyle/>
          <a:p>
            <a:endParaRPr lang="es-MX"/>
          </a:p>
        </p:txBody>
      </p:sp>
      <p:pic>
        <p:nvPicPr>
          <p:cNvPr id="1026" name="Picture 2">
            <a:extLst>
              <a:ext uri="{FF2B5EF4-FFF2-40B4-BE49-F238E27FC236}">
                <a16:creationId xmlns:a16="http://schemas.microsoft.com/office/drawing/2014/main" id="{E244D35D-EEB2-4C5B-92D4-2785A7401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96419" cy="12310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ADAA900-F425-4B35-BC6D-231E88BCFEBF}"/>
              </a:ext>
            </a:extLst>
          </p:cNvPr>
          <p:cNvSpPr/>
          <p:nvPr/>
        </p:nvSpPr>
        <p:spPr>
          <a:xfrm>
            <a:off x="2866987" y="2868275"/>
            <a:ext cx="1124026" cy="8217634"/>
          </a:xfrm>
          <a:prstGeom prst="rect">
            <a:avLst/>
          </a:prstGeom>
          <a:noFill/>
        </p:spPr>
        <p:txBody>
          <a:bodyPr wrap="none" lIns="91440" tIns="45720" rIns="91440" bIns="45720">
            <a:spAutoFit/>
          </a:bodyPr>
          <a:lstStyle/>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D</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A</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R</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O</a:t>
            </a:r>
            <a:endParaRPr lang="es-ES" sz="54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endParaRPr>
          </a:p>
        </p:txBody>
      </p:sp>
      <p:sp>
        <p:nvSpPr>
          <p:cNvPr id="5" name="Rectángulo 4">
            <a:extLst>
              <a:ext uri="{FF2B5EF4-FFF2-40B4-BE49-F238E27FC236}">
                <a16:creationId xmlns:a16="http://schemas.microsoft.com/office/drawing/2014/main" id="{4B1B8DAB-D1C4-4547-9B9E-D2DD07EAF759}"/>
              </a:ext>
            </a:extLst>
          </p:cNvPr>
          <p:cNvSpPr/>
          <p:nvPr/>
        </p:nvSpPr>
        <p:spPr>
          <a:xfrm>
            <a:off x="1246354" y="1010390"/>
            <a:ext cx="4365298"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cap="none" spc="0" dirty="0">
                <a:ln w="19050">
                  <a:solidFill>
                    <a:srgbClr val="002060"/>
                  </a:solidFill>
                </a:ln>
                <a:solidFill>
                  <a:schemeClr val="accent4"/>
                </a:solidFill>
                <a:effectLst/>
                <a:latin typeface="Arial Rounded MT Bold" panose="020F0704030504030204" pitchFamily="34" charset="0"/>
              </a:rPr>
              <a:t>MIERCOLES 2</a:t>
            </a:r>
          </a:p>
          <a:p>
            <a:pPr algn="ctr"/>
            <a:r>
              <a:rPr lang="es-ES" sz="4800" b="1" cap="none" spc="0" dirty="0">
                <a:ln w="19050">
                  <a:solidFill>
                    <a:srgbClr val="002060"/>
                  </a:solidFill>
                </a:ln>
                <a:solidFill>
                  <a:schemeClr val="accent4"/>
                </a:solidFill>
                <a:effectLst/>
                <a:latin typeface="Arial Rounded MT Bold" panose="020F0704030504030204" pitchFamily="34" charset="0"/>
              </a:rPr>
              <a:t>DE </a:t>
            </a:r>
            <a:r>
              <a:rPr lang="es-ES" sz="4800" b="1" dirty="0">
                <a:ln w="19050">
                  <a:solidFill>
                    <a:srgbClr val="002060"/>
                  </a:solidFill>
                </a:ln>
                <a:solidFill>
                  <a:schemeClr val="accent4"/>
                </a:solidFill>
                <a:latin typeface="Arial Rounded MT Bold" panose="020F0704030504030204" pitchFamily="34" charset="0"/>
              </a:rPr>
              <a:t>MARZO</a:t>
            </a:r>
            <a:r>
              <a:rPr lang="es-ES" sz="4800" b="1" cap="none" spc="0" dirty="0">
                <a:ln w="19050">
                  <a:solidFill>
                    <a:srgbClr val="002060"/>
                  </a:solidFill>
                </a:ln>
                <a:solidFill>
                  <a:schemeClr val="accent4"/>
                </a:solidFill>
                <a:effectLst/>
                <a:latin typeface="Arial Rounded MT Bold" panose="020F0704030504030204" pitchFamily="34" charset="0"/>
              </a:rPr>
              <a:t> </a:t>
            </a:r>
          </a:p>
        </p:txBody>
      </p:sp>
    </p:spTree>
    <p:extLst>
      <p:ext uri="{BB962C8B-B14F-4D97-AF65-F5344CB8AC3E}">
        <p14:creationId xmlns:p14="http://schemas.microsoft.com/office/powerpoint/2010/main" val="25353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FCD27-E2C8-4EA4-B057-413A051FBE1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1067524-B179-467F-A045-62D1B039A1BC}"/>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115B83F5-AC70-4033-9610-F6F65E8B0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 y="-34290"/>
            <a:ext cx="6938010"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896550-E8F4-4BB3-A2BD-67FC7169AF57}"/>
              </a:ext>
            </a:extLst>
          </p:cNvPr>
          <p:cNvSpPr txBox="1"/>
          <p:nvPr/>
        </p:nvSpPr>
        <p:spPr>
          <a:xfrm>
            <a:off x="182880" y="344505"/>
            <a:ext cx="2057400"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2      03    2022</a:t>
            </a:r>
          </a:p>
        </p:txBody>
      </p:sp>
      <p:sp>
        <p:nvSpPr>
          <p:cNvPr id="5" name="Elipse 4">
            <a:extLst>
              <a:ext uri="{FF2B5EF4-FFF2-40B4-BE49-F238E27FC236}">
                <a16:creationId xmlns:a16="http://schemas.microsoft.com/office/drawing/2014/main" id="{E162AD7C-19ED-4915-9F31-774670F924B6}"/>
              </a:ext>
            </a:extLst>
          </p:cNvPr>
          <p:cNvSpPr/>
          <p:nvPr/>
        </p:nvSpPr>
        <p:spPr>
          <a:xfrm>
            <a:off x="495886" y="796324"/>
            <a:ext cx="288607" cy="369332"/>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2EDC4085-3EE7-442C-B779-0246AA34B42A}"/>
              </a:ext>
            </a:extLst>
          </p:cNvPr>
          <p:cNvSpPr txBox="1"/>
          <p:nvPr/>
        </p:nvSpPr>
        <p:spPr>
          <a:xfrm>
            <a:off x="1931670" y="1312664"/>
            <a:ext cx="3634740" cy="646331"/>
          </a:xfrm>
          <a:prstGeom prst="rect">
            <a:avLst/>
          </a:prstGeom>
          <a:noFill/>
        </p:spPr>
        <p:txBody>
          <a:bodyPr wrap="square" rtlCol="0">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“La fogata de los scouts”</a:t>
            </a:r>
          </a:p>
          <a:p>
            <a:endParaRPr lang="es-MX" dirty="0"/>
          </a:p>
        </p:txBody>
      </p:sp>
      <p:sp>
        <p:nvSpPr>
          <p:cNvPr id="7" name="Signo de multiplicación 6">
            <a:extLst>
              <a:ext uri="{FF2B5EF4-FFF2-40B4-BE49-F238E27FC236}">
                <a16:creationId xmlns:a16="http://schemas.microsoft.com/office/drawing/2014/main" id="{27F40C82-13B4-482C-9B61-D5D416E7C112}"/>
              </a:ext>
            </a:extLst>
          </p:cNvPr>
          <p:cNvSpPr/>
          <p:nvPr/>
        </p:nvSpPr>
        <p:spPr>
          <a:xfrm>
            <a:off x="1147098" y="2263604"/>
            <a:ext cx="1086329" cy="56539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Signo de multiplicación 9">
            <a:extLst>
              <a:ext uri="{FF2B5EF4-FFF2-40B4-BE49-F238E27FC236}">
                <a16:creationId xmlns:a16="http://schemas.microsoft.com/office/drawing/2014/main" id="{0048B700-37BE-45B2-8108-BB90AB1764CB}"/>
              </a:ext>
            </a:extLst>
          </p:cNvPr>
          <p:cNvSpPr/>
          <p:nvPr/>
        </p:nvSpPr>
        <p:spPr>
          <a:xfrm>
            <a:off x="3843868" y="3039921"/>
            <a:ext cx="631456" cy="37389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31186FFB-B8D3-4ED0-95B3-7DFEFCBE5DBC}"/>
              </a:ext>
            </a:extLst>
          </p:cNvPr>
          <p:cNvSpPr/>
          <p:nvPr/>
        </p:nvSpPr>
        <p:spPr>
          <a:xfrm>
            <a:off x="70392" y="45726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F3F5AFDB-8109-4FE1-9657-F4EDF3235F77}"/>
              </a:ext>
            </a:extLst>
          </p:cNvPr>
          <p:cNvSpPr txBox="1"/>
          <p:nvPr/>
        </p:nvSpPr>
        <p:spPr>
          <a:xfrm>
            <a:off x="3761354" y="4301721"/>
            <a:ext cx="2958887" cy="2031325"/>
          </a:xfrm>
          <a:prstGeom prst="rect">
            <a:avLst/>
          </a:prstGeom>
          <a:noFill/>
        </p:spPr>
        <p:txBody>
          <a:bodyPr wrap="square" rtlCol="0">
            <a:spAutoFit/>
          </a:bodyPr>
          <a:lstStyle/>
          <a:p>
            <a:r>
              <a:rPr lang="es-MX" sz="1400" dirty="0"/>
              <a:t>El día de ayer hubo un retraso con las actividades sin embrago se recorrieron algunas actividades para hoy miércoles y se realizaron en tiempo y forma. Terminando en tiempo y forma. Los alumnos fueron capaces de realizar actividades donde requerían de contar para resolver las situaciones.  </a:t>
            </a:r>
          </a:p>
        </p:txBody>
      </p:sp>
      <p:sp>
        <p:nvSpPr>
          <p:cNvPr id="16" name="Elipse 15">
            <a:extLst>
              <a:ext uri="{FF2B5EF4-FFF2-40B4-BE49-F238E27FC236}">
                <a16:creationId xmlns:a16="http://schemas.microsoft.com/office/drawing/2014/main" id="{9D55C1EF-28B2-420D-823C-875454770132}"/>
              </a:ext>
            </a:extLst>
          </p:cNvPr>
          <p:cNvSpPr/>
          <p:nvPr/>
        </p:nvSpPr>
        <p:spPr>
          <a:xfrm>
            <a:off x="3803377" y="669668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a:extLst>
              <a:ext uri="{FF2B5EF4-FFF2-40B4-BE49-F238E27FC236}">
                <a16:creationId xmlns:a16="http://schemas.microsoft.com/office/drawing/2014/main" id="{CD91C771-0999-4AED-98C1-ACC7D3671454}"/>
              </a:ext>
            </a:extLst>
          </p:cNvPr>
          <p:cNvSpPr/>
          <p:nvPr/>
        </p:nvSpPr>
        <p:spPr>
          <a:xfrm>
            <a:off x="3803377" y="701314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643695EB-C585-48FF-8EA8-6E56A7B2A6CF}"/>
              </a:ext>
            </a:extLst>
          </p:cNvPr>
          <p:cNvSpPr/>
          <p:nvPr/>
        </p:nvSpPr>
        <p:spPr>
          <a:xfrm>
            <a:off x="3832102" y="7338517"/>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extLst>
              <a:ext uri="{FF2B5EF4-FFF2-40B4-BE49-F238E27FC236}">
                <a16:creationId xmlns:a16="http://schemas.microsoft.com/office/drawing/2014/main" id="{3906264A-C58D-4220-869C-B771E26B1B1A}"/>
              </a:ext>
            </a:extLst>
          </p:cNvPr>
          <p:cNvSpPr/>
          <p:nvPr/>
        </p:nvSpPr>
        <p:spPr>
          <a:xfrm>
            <a:off x="3832103" y="7628669"/>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70504F86-33DF-4682-B276-1DE25207466E}"/>
              </a:ext>
            </a:extLst>
          </p:cNvPr>
          <p:cNvSpPr/>
          <p:nvPr/>
        </p:nvSpPr>
        <p:spPr>
          <a:xfrm>
            <a:off x="5236148" y="877171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B5D144C9-9D94-4F70-BF21-AF18493F450A}"/>
              </a:ext>
            </a:extLst>
          </p:cNvPr>
          <p:cNvSpPr/>
          <p:nvPr/>
        </p:nvSpPr>
        <p:spPr>
          <a:xfrm>
            <a:off x="6045993" y="903587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id="{3667818A-C5EB-4560-8768-6FF5FC9AE636}"/>
              </a:ext>
            </a:extLst>
          </p:cNvPr>
          <p:cNvSpPr/>
          <p:nvPr/>
        </p:nvSpPr>
        <p:spPr>
          <a:xfrm>
            <a:off x="5258674" y="942257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F13EF572-C040-4674-91F4-FAA619BDA3B7}"/>
              </a:ext>
            </a:extLst>
          </p:cNvPr>
          <p:cNvSpPr/>
          <p:nvPr/>
        </p:nvSpPr>
        <p:spPr>
          <a:xfrm>
            <a:off x="5258671" y="9710342"/>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B9D63ECF-F28F-4FD3-B90C-4AD5EF4105FC}"/>
              </a:ext>
            </a:extLst>
          </p:cNvPr>
          <p:cNvSpPr/>
          <p:nvPr/>
        </p:nvSpPr>
        <p:spPr>
          <a:xfrm>
            <a:off x="5258673" y="1000371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96DC83B1-4AE8-40D3-A41E-B5FE370F1C5B}"/>
              </a:ext>
            </a:extLst>
          </p:cNvPr>
          <p:cNvSpPr/>
          <p:nvPr/>
        </p:nvSpPr>
        <p:spPr>
          <a:xfrm>
            <a:off x="5258672" y="10324721"/>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7D674BEB-8123-4825-8994-8B639F0FC1C4}"/>
              </a:ext>
            </a:extLst>
          </p:cNvPr>
          <p:cNvSpPr txBox="1"/>
          <p:nvPr/>
        </p:nvSpPr>
        <p:spPr>
          <a:xfrm>
            <a:off x="155696" y="10978934"/>
            <a:ext cx="3069135" cy="1077218"/>
          </a:xfrm>
          <a:prstGeom prst="rect">
            <a:avLst/>
          </a:prstGeom>
          <a:noFill/>
        </p:spPr>
        <p:txBody>
          <a:bodyPr wrap="square" rtlCol="0">
            <a:spAutoFit/>
          </a:bodyPr>
          <a:lstStyle/>
          <a:p>
            <a:r>
              <a:rPr lang="es-MX" sz="1600" dirty="0"/>
              <a:t>Eddy se porto mejor el día de hoy, hubo mayor atención y agilidad. La actividad fue d </a:t>
            </a:r>
            <a:r>
              <a:rPr lang="es-MX" sz="1600" dirty="0" err="1"/>
              <a:t>einteres</a:t>
            </a:r>
            <a:r>
              <a:rPr lang="es-MX" sz="1600" dirty="0"/>
              <a:t> para los alumnos... </a:t>
            </a:r>
          </a:p>
        </p:txBody>
      </p:sp>
      <p:sp>
        <p:nvSpPr>
          <p:cNvPr id="27" name="CuadroTexto 26">
            <a:extLst>
              <a:ext uri="{FF2B5EF4-FFF2-40B4-BE49-F238E27FC236}">
                <a16:creationId xmlns:a16="http://schemas.microsoft.com/office/drawing/2014/main" id="{0693D2E3-AA51-468A-865A-78831EF04D4D}"/>
              </a:ext>
            </a:extLst>
          </p:cNvPr>
          <p:cNvSpPr txBox="1"/>
          <p:nvPr/>
        </p:nvSpPr>
        <p:spPr>
          <a:xfrm>
            <a:off x="3460538" y="10930800"/>
            <a:ext cx="3259704" cy="1200329"/>
          </a:xfrm>
          <a:prstGeom prst="rect">
            <a:avLst/>
          </a:prstGeom>
          <a:noFill/>
        </p:spPr>
        <p:txBody>
          <a:bodyPr wrap="square" rtlCol="0">
            <a:spAutoFit/>
          </a:bodyPr>
          <a:lstStyle/>
          <a:p>
            <a:r>
              <a:rPr lang="es-MX" sz="1200" dirty="0"/>
              <a:t>Evelyn lloró porque quería atención, ve debilidad en mi y </a:t>
            </a:r>
            <a:r>
              <a:rPr lang="es-MX" sz="1200" dirty="0" err="1"/>
              <a:t>acesso</a:t>
            </a:r>
            <a:r>
              <a:rPr lang="es-MX" sz="1200" dirty="0"/>
              <a:t>. Sin embargo con la docente titular no realiza dichos actos. Los alumnos batallan en colecciones mayores a 20 elementos tanto contándolos como escribiéndolos. Escriben correctamente hasta el 9.</a:t>
            </a:r>
          </a:p>
        </p:txBody>
      </p:sp>
      <p:sp>
        <p:nvSpPr>
          <p:cNvPr id="26" name="Elipse 25">
            <a:extLst>
              <a:ext uri="{FF2B5EF4-FFF2-40B4-BE49-F238E27FC236}">
                <a16:creationId xmlns:a16="http://schemas.microsoft.com/office/drawing/2014/main" id="{7277D6A3-3F0C-4816-81FC-51F491A07A10}"/>
              </a:ext>
            </a:extLst>
          </p:cNvPr>
          <p:cNvSpPr/>
          <p:nvPr/>
        </p:nvSpPr>
        <p:spPr>
          <a:xfrm>
            <a:off x="74703" y="42671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11FFD2E5-87AC-4E96-8F8B-23E11CDCA4D3}"/>
              </a:ext>
            </a:extLst>
          </p:cNvPr>
          <p:cNvSpPr/>
          <p:nvPr/>
        </p:nvSpPr>
        <p:spPr>
          <a:xfrm>
            <a:off x="57679" y="39616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Elipse 28">
            <a:extLst>
              <a:ext uri="{FF2B5EF4-FFF2-40B4-BE49-F238E27FC236}">
                <a16:creationId xmlns:a16="http://schemas.microsoft.com/office/drawing/2014/main" id="{AB065F62-8083-42D3-A583-C3A8873045E7}"/>
              </a:ext>
            </a:extLst>
          </p:cNvPr>
          <p:cNvSpPr/>
          <p:nvPr/>
        </p:nvSpPr>
        <p:spPr>
          <a:xfrm>
            <a:off x="55786" y="487223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F32ACF0E-BC75-451F-BE9C-F9D863813400}"/>
              </a:ext>
            </a:extLst>
          </p:cNvPr>
          <p:cNvSpPr/>
          <p:nvPr/>
        </p:nvSpPr>
        <p:spPr>
          <a:xfrm>
            <a:off x="75567" y="5165181"/>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3046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676113537"/>
              </p:ext>
            </p:extLst>
          </p:nvPr>
        </p:nvGraphicFramePr>
        <p:xfrm>
          <a:off x="245742" y="457200"/>
          <a:ext cx="6520818" cy="9140527"/>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440558">
                  <a:extLst>
                    <a:ext uri="{9D8B030D-6E8A-4147-A177-3AD203B41FA5}">
                      <a16:colId xmlns:a16="http://schemas.microsoft.com/office/drawing/2014/main" val="766548758"/>
                    </a:ext>
                  </a:extLst>
                </a:gridCol>
              </a:tblGrid>
              <a:tr h="602737">
                <a:tc>
                  <a:txBody>
                    <a:bodyPr/>
                    <a:lstStyle/>
                    <a:p>
                      <a:pPr algn="ctr"/>
                      <a:r>
                        <a:rPr lang="es-MX" sz="16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6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La planeación abarco nuevamente los tres estilos de aprendizaje. Se realizaron actividades con material concreto y de interés. </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0" indent="0" algn="ctr">
                        <a:lnSpc>
                          <a:spcPct val="107000"/>
                        </a:lnSpc>
                        <a:spcAft>
                          <a:spcPts val="0"/>
                        </a:spcAft>
                        <a:buFont typeface="Arial" panose="020B0604020202020204" pitchFamily="34" charset="0"/>
                        <a:buNone/>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Repasamos la información vista de los scouts, retomamos la actividad de fogata la cual no se había terminado a tiempo un día antes. Se dieron las consignas para realizar la actividad, posteriormente se observaba y guiaba a los alumnos para llegar al resultado. </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Siendo firme y elevando la voz cuando sea necesario.</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SI sin embargo en la actividad de los bombones, se dieron consignas individuales en vez de grupales.</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3106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Los materiales empleados fueron</a:t>
                      </a:r>
                    </a:p>
                    <a:p>
                      <a:pPr algn="ctr"/>
                      <a:endParaRPr lang="es-MX" sz="16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600" dirty="0">
                          <a:solidFill>
                            <a:schemeClr val="tx1"/>
                          </a:solidFill>
                          <a:latin typeface="Arial" panose="020B0604020202020204" pitchFamily="34" charset="0"/>
                          <a:cs typeface="Arial" panose="020B0604020202020204" pitchFamily="34" charset="0"/>
                        </a:rPr>
                        <a:t>Palos de madera</a:t>
                      </a:r>
                    </a:p>
                    <a:p>
                      <a:pPr algn="ctr"/>
                      <a:r>
                        <a:rPr lang="es-MX" sz="1600" dirty="0">
                          <a:solidFill>
                            <a:schemeClr val="tx1"/>
                          </a:solidFill>
                          <a:latin typeface="Arial" panose="020B0604020202020204" pitchFamily="34" charset="0"/>
                          <a:cs typeface="Arial" panose="020B0604020202020204" pitchFamily="34" charset="0"/>
                        </a:rPr>
                        <a:t>Bombones chicos</a:t>
                      </a:r>
                    </a:p>
                    <a:p>
                      <a:pPr algn="ctr"/>
                      <a:r>
                        <a:rPr lang="es-MX" sz="1600" dirty="0">
                          <a:solidFill>
                            <a:schemeClr val="tx1"/>
                          </a:solidFill>
                          <a:latin typeface="Arial" panose="020B0604020202020204" pitchFamily="34" charset="0"/>
                          <a:cs typeface="Arial" panose="020B0604020202020204" pitchFamily="34" charset="0"/>
                        </a:rPr>
                        <a:t>Bombones grandes</a:t>
                      </a:r>
                    </a:p>
                    <a:p>
                      <a:pPr algn="ctr"/>
                      <a:r>
                        <a:rPr lang="es-MX" sz="1600" dirty="0">
                          <a:solidFill>
                            <a:schemeClr val="tx1"/>
                          </a:solidFill>
                          <a:latin typeface="Arial" panose="020B0604020202020204" pitchFamily="34" charset="0"/>
                          <a:cs typeface="Arial" panose="020B0604020202020204" pitchFamily="34" charset="0"/>
                        </a:rPr>
                        <a:t>Bolsa de celofán</a:t>
                      </a:r>
                    </a:p>
                    <a:p>
                      <a:pPr algn="ctr"/>
                      <a:r>
                        <a:rPr lang="es-MX" sz="1600" dirty="0">
                          <a:solidFill>
                            <a:schemeClr val="tx1"/>
                          </a:solidFill>
                          <a:latin typeface="Arial" panose="020B0604020202020204" pitchFamily="34" charset="0"/>
                          <a:cs typeface="Arial" panose="020B0604020202020204" pitchFamily="34" charset="0"/>
                        </a:rPr>
                        <a:t>Lápices</a:t>
                      </a:r>
                    </a:p>
                    <a:p>
                      <a:pPr algn="ctr"/>
                      <a:r>
                        <a:rPr lang="es-MX" sz="1600" dirty="0">
                          <a:solidFill>
                            <a:schemeClr val="tx1"/>
                          </a:solidFill>
                          <a:latin typeface="Arial" panose="020B0604020202020204" pitchFamily="34" charset="0"/>
                          <a:cs typeface="Arial" panose="020B0604020202020204" pitchFamily="34" charset="0"/>
                        </a:rPr>
                        <a:t>Cuaderno</a:t>
                      </a:r>
                    </a:p>
                    <a:p>
                      <a:pPr algn="ctr"/>
                      <a:r>
                        <a:rPr lang="es-MX" sz="1600" dirty="0">
                          <a:solidFill>
                            <a:schemeClr val="tx1"/>
                          </a:solidFill>
                          <a:latin typeface="Arial" panose="020B0604020202020204" pitchFamily="34" charset="0"/>
                          <a:cs typeface="Arial" panose="020B0604020202020204" pitchFamily="34" charset="0"/>
                        </a:rPr>
                        <a:t>Dado grande </a:t>
                      </a:r>
                    </a:p>
                    <a:p>
                      <a:pPr algn="ctr"/>
                      <a:endParaRPr lang="es-MX" sz="16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200104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147294006"/>
              </p:ext>
            </p:extLst>
          </p:nvPr>
        </p:nvGraphicFramePr>
        <p:xfrm>
          <a:off x="245742" y="457200"/>
          <a:ext cx="6366510" cy="984228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2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2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2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Fueron scouts colocaron los números solicitados en la fogata y realizaron sus brochetas de bombones para asar.</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2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effectLst/>
                          <a:latin typeface="Arial" panose="020B0604020202020204" pitchFamily="34" charset="0"/>
                          <a:ea typeface="Calibri" panose="020F0502020204030204" pitchFamily="34" charset="0"/>
                          <a:cs typeface="Arial" panose="020B0604020202020204" pitchFamily="34" charset="0"/>
                        </a:rPr>
                        <a:t>Si estuvieron atentos sin embargo al realizar la actividad del dado se desesperaron y Evelyn lloro. Mientras en la actividad de bombones trabajaron ordenadamente y se concentraron. </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2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Mediante la observación; diario de campo y rúbrica.</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2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b="0" dirty="0">
                          <a:latin typeface="Arial" panose="020B0604020202020204" pitchFamily="34" charset="0"/>
                          <a:cs typeface="Arial" panose="020B0604020202020204" pitchFamily="34" charset="0"/>
                        </a:rPr>
                        <a:t>Elogiar al niño por no llorar hasta que sea el momento y el lugar adecuados. </a:t>
                      </a:r>
                      <a:r>
                        <a:rPr lang="es-MX" sz="1200" b="0" dirty="0" err="1">
                          <a:latin typeface="Arial" panose="020B0604020202020204" pitchFamily="34" charset="0"/>
                          <a:cs typeface="Arial" panose="020B0604020202020204" pitchFamily="34" charset="0"/>
                        </a:rPr>
                        <a:t>Enséñar</a:t>
                      </a:r>
                      <a:r>
                        <a:rPr lang="es-MX" sz="1200" b="0" dirty="0">
                          <a:latin typeface="Arial" panose="020B0604020202020204" pitchFamily="34" charset="0"/>
                          <a:cs typeface="Arial" panose="020B0604020202020204" pitchFamily="34" charset="0"/>
                        </a:rPr>
                        <a:t> otras respuestas ante situaciones angustiantes. Anime a los niños a "utilizar sus palabras" para explicar lo que les molesta.</a:t>
                      </a:r>
                    </a:p>
                    <a:p>
                      <a:pPr algn="ctr"/>
                      <a:endParaRPr lang="es-MX" sz="1200" b="0" dirty="0">
                        <a:latin typeface="Arial" panose="020B0604020202020204" pitchFamily="34" charset="0"/>
                        <a:cs typeface="Arial" panose="020B0604020202020204" pitchFamily="34" charset="0"/>
                      </a:endParaRPr>
                    </a:p>
                    <a:p>
                      <a:pPr algn="ctr"/>
                      <a:r>
                        <a:rPr lang="es-MX" sz="1200" b="0" dirty="0">
                          <a:latin typeface="Arial" panose="020B0604020202020204" pitchFamily="34" charset="0"/>
                          <a:cs typeface="Arial" panose="020B0604020202020204" pitchFamily="34" charset="0"/>
                        </a:rPr>
                        <a:t>A medida que los niños desarrollan más destrezas para resolver y enfrentar problemas, lloran con menos frecuencia. A medida que van madurando, los niños tienden a llorar menos que las niñas. Muchos creen que esta diferencia entre los niños y las niñas es un comportamiento aprendido.</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200" b="1" i="1" dirty="0">
                          <a:latin typeface="Arial" panose="020B0604020202020204" pitchFamily="34" charset="0"/>
                          <a:cs typeface="Arial" panose="020B0604020202020204" pitchFamily="34" charset="0"/>
                        </a:rPr>
                        <a:t>Que no debe olvidar al desempeñar mi intervención.</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Corrección positiva, consignas generales y claras.</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Área de oportunidad:</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Resolución de problemas.</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2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Material concreto.</a:t>
                      </a:r>
                    </a:p>
                    <a:p>
                      <a:pPr algn="ctr"/>
                      <a:r>
                        <a:rPr lang="es-MX" sz="1200" dirty="0">
                          <a:latin typeface="Arial" panose="020B0604020202020204" pitchFamily="34" charset="0"/>
                          <a:cs typeface="Arial" panose="020B0604020202020204" pitchFamily="34" charset="0"/>
                        </a:rPr>
                        <a:t>Juego simbólico</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341659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39214-DAD9-4D0E-B092-1AB996344E2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5D95CFE-A116-4D22-87D7-F4850F01E0B3}"/>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F6E0C4A4-1B7A-4D9C-BC38-84D14F8D2528}"/>
              </a:ext>
            </a:extLst>
          </p:cNvPr>
          <p:cNvPicPr>
            <a:picLocks noChangeAspect="1"/>
          </p:cNvPicPr>
          <p:nvPr/>
        </p:nvPicPr>
        <p:blipFill rotWithShape="1">
          <a:blip r:embed="rId2"/>
          <a:srcRect l="16500" t="20916" r="44167" b="10833"/>
          <a:stretch/>
        </p:blipFill>
        <p:spPr>
          <a:xfrm>
            <a:off x="-1" y="16652"/>
            <a:ext cx="6872577" cy="12186778"/>
          </a:xfrm>
          <a:prstGeom prst="rect">
            <a:avLst/>
          </a:prstGeom>
        </p:spPr>
      </p:pic>
    </p:spTree>
    <p:extLst>
      <p:ext uri="{BB962C8B-B14F-4D97-AF65-F5344CB8AC3E}">
        <p14:creationId xmlns:p14="http://schemas.microsoft.com/office/powerpoint/2010/main" val="44506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92F09-F580-485C-8EFC-9E6CF449E3B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F3C29C4-EE70-4467-9CF9-B7E75018A135}"/>
              </a:ext>
            </a:extLst>
          </p:cNvPr>
          <p:cNvSpPr>
            <a:spLocks noGrp="1"/>
          </p:cNvSpPr>
          <p:nvPr>
            <p:ph idx="1"/>
          </p:nvPr>
        </p:nvSpPr>
        <p:spPr/>
        <p:txBody>
          <a:bodyPr/>
          <a:lstStyle/>
          <a:p>
            <a:endParaRPr lang="es-MX"/>
          </a:p>
        </p:txBody>
      </p:sp>
      <p:pic>
        <p:nvPicPr>
          <p:cNvPr id="1026" name="Picture 2">
            <a:extLst>
              <a:ext uri="{FF2B5EF4-FFF2-40B4-BE49-F238E27FC236}">
                <a16:creationId xmlns:a16="http://schemas.microsoft.com/office/drawing/2014/main" id="{E244D35D-EEB2-4C5B-92D4-2785A7401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96419" cy="12310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ADAA900-F425-4B35-BC6D-231E88BCFEBF}"/>
              </a:ext>
            </a:extLst>
          </p:cNvPr>
          <p:cNvSpPr/>
          <p:nvPr/>
        </p:nvSpPr>
        <p:spPr>
          <a:xfrm>
            <a:off x="2866987" y="2868275"/>
            <a:ext cx="1124026" cy="8217634"/>
          </a:xfrm>
          <a:prstGeom prst="rect">
            <a:avLst/>
          </a:prstGeom>
          <a:noFill/>
        </p:spPr>
        <p:txBody>
          <a:bodyPr wrap="none" lIns="91440" tIns="45720" rIns="91440" bIns="45720">
            <a:spAutoFit/>
          </a:bodyPr>
          <a:lstStyle/>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D</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A</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R</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O</a:t>
            </a:r>
            <a:endParaRPr lang="es-ES" sz="54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endParaRPr>
          </a:p>
        </p:txBody>
      </p:sp>
      <p:sp>
        <p:nvSpPr>
          <p:cNvPr id="5" name="Rectángulo 4">
            <a:extLst>
              <a:ext uri="{FF2B5EF4-FFF2-40B4-BE49-F238E27FC236}">
                <a16:creationId xmlns:a16="http://schemas.microsoft.com/office/drawing/2014/main" id="{4B1B8DAB-D1C4-4547-9B9E-D2DD07EAF759}"/>
              </a:ext>
            </a:extLst>
          </p:cNvPr>
          <p:cNvSpPr/>
          <p:nvPr/>
        </p:nvSpPr>
        <p:spPr>
          <a:xfrm>
            <a:off x="1246354" y="1010390"/>
            <a:ext cx="4365298"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cap="none" spc="0" dirty="0">
                <a:ln w="19050">
                  <a:solidFill>
                    <a:srgbClr val="002060"/>
                  </a:solidFill>
                </a:ln>
                <a:solidFill>
                  <a:schemeClr val="accent4"/>
                </a:solidFill>
                <a:effectLst/>
                <a:latin typeface="Arial Rounded MT Bold" panose="020F0704030504030204" pitchFamily="34" charset="0"/>
              </a:rPr>
              <a:t>LUNES </a:t>
            </a:r>
            <a:r>
              <a:rPr lang="es-ES" sz="4800" b="1" dirty="0">
                <a:ln w="19050">
                  <a:solidFill>
                    <a:srgbClr val="002060"/>
                  </a:solidFill>
                </a:ln>
                <a:solidFill>
                  <a:schemeClr val="accent4"/>
                </a:solidFill>
                <a:latin typeface="Arial Rounded MT Bold" panose="020F0704030504030204" pitchFamily="34" charset="0"/>
              </a:rPr>
              <a:t>28</a:t>
            </a:r>
            <a:r>
              <a:rPr lang="es-ES" sz="4800" b="1" cap="none" spc="0" dirty="0">
                <a:ln w="19050">
                  <a:solidFill>
                    <a:srgbClr val="002060"/>
                  </a:solidFill>
                </a:ln>
                <a:solidFill>
                  <a:schemeClr val="accent4"/>
                </a:solidFill>
                <a:effectLst/>
                <a:latin typeface="Arial Rounded MT Bold" panose="020F0704030504030204" pitchFamily="34" charset="0"/>
              </a:rPr>
              <a:t> </a:t>
            </a:r>
          </a:p>
          <a:p>
            <a:pPr algn="ctr"/>
            <a:r>
              <a:rPr lang="es-ES" sz="4800" b="1" cap="none" spc="0" dirty="0">
                <a:ln w="19050">
                  <a:solidFill>
                    <a:srgbClr val="002060"/>
                  </a:solidFill>
                </a:ln>
                <a:solidFill>
                  <a:schemeClr val="accent4"/>
                </a:solidFill>
                <a:effectLst/>
                <a:latin typeface="Arial Rounded MT Bold" panose="020F0704030504030204" pitchFamily="34" charset="0"/>
              </a:rPr>
              <a:t>DE </a:t>
            </a:r>
            <a:r>
              <a:rPr lang="es-ES" sz="4800" b="1" dirty="0">
                <a:ln w="19050">
                  <a:solidFill>
                    <a:srgbClr val="002060"/>
                  </a:solidFill>
                </a:ln>
                <a:solidFill>
                  <a:schemeClr val="accent4"/>
                </a:solidFill>
                <a:latin typeface="Arial Rounded MT Bold" panose="020F0704030504030204" pitchFamily="34" charset="0"/>
              </a:rPr>
              <a:t>FEBRERO</a:t>
            </a:r>
            <a:r>
              <a:rPr lang="es-ES" sz="4800" b="1" cap="none" spc="0" dirty="0">
                <a:ln w="19050">
                  <a:solidFill>
                    <a:srgbClr val="002060"/>
                  </a:solidFill>
                </a:ln>
                <a:solidFill>
                  <a:schemeClr val="accent4"/>
                </a:solidFill>
                <a:effectLst/>
                <a:latin typeface="Arial Rounded MT Bold" panose="020F0704030504030204" pitchFamily="34" charset="0"/>
              </a:rPr>
              <a:t> </a:t>
            </a:r>
          </a:p>
        </p:txBody>
      </p:sp>
    </p:spTree>
    <p:extLst>
      <p:ext uri="{BB962C8B-B14F-4D97-AF65-F5344CB8AC3E}">
        <p14:creationId xmlns:p14="http://schemas.microsoft.com/office/powerpoint/2010/main" val="48252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FCD27-E2C8-4EA4-B057-413A051FBE1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1067524-B179-467F-A045-62D1B039A1BC}"/>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115B83F5-AC70-4033-9610-F6F65E8B0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 y="-34290"/>
            <a:ext cx="6938010"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896550-E8F4-4BB3-A2BD-67FC7169AF57}"/>
              </a:ext>
            </a:extLst>
          </p:cNvPr>
          <p:cNvSpPr txBox="1"/>
          <p:nvPr/>
        </p:nvSpPr>
        <p:spPr>
          <a:xfrm>
            <a:off x="182880" y="344505"/>
            <a:ext cx="2057400"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28       02    2022</a:t>
            </a:r>
          </a:p>
        </p:txBody>
      </p:sp>
      <p:sp>
        <p:nvSpPr>
          <p:cNvPr id="5" name="Elipse 4">
            <a:extLst>
              <a:ext uri="{FF2B5EF4-FFF2-40B4-BE49-F238E27FC236}">
                <a16:creationId xmlns:a16="http://schemas.microsoft.com/office/drawing/2014/main" id="{E162AD7C-19ED-4915-9F31-774670F924B6}"/>
              </a:ext>
            </a:extLst>
          </p:cNvPr>
          <p:cNvSpPr/>
          <p:nvPr/>
        </p:nvSpPr>
        <p:spPr>
          <a:xfrm>
            <a:off x="78692" y="858637"/>
            <a:ext cx="288607" cy="369332"/>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2EDC4085-3EE7-442C-B779-0246AA34B42A}"/>
              </a:ext>
            </a:extLst>
          </p:cNvPr>
          <p:cNvSpPr txBox="1"/>
          <p:nvPr/>
        </p:nvSpPr>
        <p:spPr>
          <a:xfrm>
            <a:off x="1931670" y="1312664"/>
            <a:ext cx="3634740" cy="646331"/>
          </a:xfrm>
          <a:prstGeom prst="rect">
            <a:avLst/>
          </a:prstGeom>
          <a:noFill/>
        </p:spPr>
        <p:txBody>
          <a:bodyPr wrap="square" rtlCol="0">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“La fogata de los scouts”</a:t>
            </a:r>
          </a:p>
          <a:p>
            <a:endParaRPr lang="es-MX" dirty="0"/>
          </a:p>
        </p:txBody>
      </p:sp>
      <p:sp>
        <p:nvSpPr>
          <p:cNvPr id="7" name="Signo de multiplicación 6">
            <a:extLst>
              <a:ext uri="{FF2B5EF4-FFF2-40B4-BE49-F238E27FC236}">
                <a16:creationId xmlns:a16="http://schemas.microsoft.com/office/drawing/2014/main" id="{27F40C82-13B4-482C-9B61-D5D416E7C112}"/>
              </a:ext>
            </a:extLst>
          </p:cNvPr>
          <p:cNvSpPr/>
          <p:nvPr/>
        </p:nvSpPr>
        <p:spPr>
          <a:xfrm>
            <a:off x="1147098" y="2263604"/>
            <a:ext cx="1086329" cy="56539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Signo de multiplicación 9">
            <a:extLst>
              <a:ext uri="{FF2B5EF4-FFF2-40B4-BE49-F238E27FC236}">
                <a16:creationId xmlns:a16="http://schemas.microsoft.com/office/drawing/2014/main" id="{0048B700-37BE-45B2-8108-BB90AB1764CB}"/>
              </a:ext>
            </a:extLst>
          </p:cNvPr>
          <p:cNvSpPr/>
          <p:nvPr/>
        </p:nvSpPr>
        <p:spPr>
          <a:xfrm>
            <a:off x="3843868" y="3039921"/>
            <a:ext cx="631456" cy="37389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31186FFB-B8D3-4ED0-95B3-7DFEFCBE5DBC}"/>
              </a:ext>
            </a:extLst>
          </p:cNvPr>
          <p:cNvSpPr/>
          <p:nvPr/>
        </p:nvSpPr>
        <p:spPr>
          <a:xfrm>
            <a:off x="70392" y="45726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F3F5AFDB-8109-4FE1-9657-F4EDF3235F77}"/>
              </a:ext>
            </a:extLst>
          </p:cNvPr>
          <p:cNvSpPr txBox="1"/>
          <p:nvPr/>
        </p:nvSpPr>
        <p:spPr>
          <a:xfrm>
            <a:off x="3761354" y="4301721"/>
            <a:ext cx="2958887" cy="1384995"/>
          </a:xfrm>
          <a:prstGeom prst="rect">
            <a:avLst/>
          </a:prstGeom>
          <a:noFill/>
        </p:spPr>
        <p:txBody>
          <a:bodyPr wrap="square" rtlCol="0">
            <a:spAutoFit/>
          </a:bodyPr>
          <a:lstStyle/>
          <a:p>
            <a:r>
              <a:rPr lang="es-MX" sz="1400" dirty="0"/>
              <a:t>El día de hoy la docente titular llevo a cabo la clase, sin embargo al tener entrevista con una madre de familia ingreso tarde al salón y debido a una emergencia familiar se retiro antes de la hora de salida.</a:t>
            </a:r>
          </a:p>
        </p:txBody>
      </p:sp>
      <p:sp>
        <p:nvSpPr>
          <p:cNvPr id="16" name="Elipse 15">
            <a:extLst>
              <a:ext uri="{FF2B5EF4-FFF2-40B4-BE49-F238E27FC236}">
                <a16:creationId xmlns:a16="http://schemas.microsoft.com/office/drawing/2014/main" id="{9D55C1EF-28B2-420D-823C-875454770132}"/>
              </a:ext>
            </a:extLst>
          </p:cNvPr>
          <p:cNvSpPr/>
          <p:nvPr/>
        </p:nvSpPr>
        <p:spPr>
          <a:xfrm>
            <a:off x="4651498" y="6672042"/>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a:extLst>
              <a:ext uri="{FF2B5EF4-FFF2-40B4-BE49-F238E27FC236}">
                <a16:creationId xmlns:a16="http://schemas.microsoft.com/office/drawing/2014/main" id="{CD91C771-0999-4AED-98C1-ACC7D3671454}"/>
              </a:ext>
            </a:extLst>
          </p:cNvPr>
          <p:cNvSpPr/>
          <p:nvPr/>
        </p:nvSpPr>
        <p:spPr>
          <a:xfrm>
            <a:off x="4651498" y="6987769"/>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643695EB-C585-48FF-8EA8-6E56A7B2A6CF}"/>
              </a:ext>
            </a:extLst>
          </p:cNvPr>
          <p:cNvSpPr/>
          <p:nvPr/>
        </p:nvSpPr>
        <p:spPr>
          <a:xfrm>
            <a:off x="3832102" y="7338517"/>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extLst>
              <a:ext uri="{FF2B5EF4-FFF2-40B4-BE49-F238E27FC236}">
                <a16:creationId xmlns:a16="http://schemas.microsoft.com/office/drawing/2014/main" id="{3906264A-C58D-4220-869C-B771E26B1B1A}"/>
              </a:ext>
            </a:extLst>
          </p:cNvPr>
          <p:cNvSpPr/>
          <p:nvPr/>
        </p:nvSpPr>
        <p:spPr>
          <a:xfrm>
            <a:off x="3832103" y="7628669"/>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70504F86-33DF-4682-B276-1DE25207466E}"/>
              </a:ext>
            </a:extLst>
          </p:cNvPr>
          <p:cNvSpPr/>
          <p:nvPr/>
        </p:nvSpPr>
        <p:spPr>
          <a:xfrm>
            <a:off x="5236148" y="877171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B5D144C9-9D94-4F70-BF21-AF18493F450A}"/>
              </a:ext>
            </a:extLst>
          </p:cNvPr>
          <p:cNvSpPr/>
          <p:nvPr/>
        </p:nvSpPr>
        <p:spPr>
          <a:xfrm>
            <a:off x="6045993" y="903587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id="{3667818A-C5EB-4560-8768-6FF5FC9AE636}"/>
              </a:ext>
            </a:extLst>
          </p:cNvPr>
          <p:cNvSpPr/>
          <p:nvPr/>
        </p:nvSpPr>
        <p:spPr>
          <a:xfrm>
            <a:off x="5258674" y="942257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F13EF572-C040-4674-91F4-FAA619BDA3B7}"/>
              </a:ext>
            </a:extLst>
          </p:cNvPr>
          <p:cNvSpPr/>
          <p:nvPr/>
        </p:nvSpPr>
        <p:spPr>
          <a:xfrm>
            <a:off x="5258671" y="9710342"/>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B9D63ECF-F28F-4FD3-B90C-4AD5EF4105FC}"/>
              </a:ext>
            </a:extLst>
          </p:cNvPr>
          <p:cNvSpPr/>
          <p:nvPr/>
        </p:nvSpPr>
        <p:spPr>
          <a:xfrm>
            <a:off x="5258673" y="1000371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96DC83B1-4AE8-40D3-A41E-B5FE370F1C5B}"/>
              </a:ext>
            </a:extLst>
          </p:cNvPr>
          <p:cNvSpPr/>
          <p:nvPr/>
        </p:nvSpPr>
        <p:spPr>
          <a:xfrm>
            <a:off x="5258672" y="10324721"/>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7D674BEB-8123-4825-8994-8B639F0FC1C4}"/>
              </a:ext>
            </a:extLst>
          </p:cNvPr>
          <p:cNvSpPr txBox="1"/>
          <p:nvPr/>
        </p:nvSpPr>
        <p:spPr>
          <a:xfrm>
            <a:off x="155696" y="10978934"/>
            <a:ext cx="3069135" cy="338554"/>
          </a:xfrm>
          <a:prstGeom prst="rect">
            <a:avLst/>
          </a:prstGeom>
          <a:noFill/>
        </p:spPr>
        <p:txBody>
          <a:bodyPr wrap="square" rtlCol="0">
            <a:spAutoFit/>
          </a:bodyPr>
          <a:lstStyle/>
          <a:p>
            <a:r>
              <a:rPr lang="es-MX" sz="1600" dirty="0"/>
              <a:t>Identificar la secuencia del 1 al 10.</a:t>
            </a:r>
          </a:p>
        </p:txBody>
      </p:sp>
      <p:sp>
        <p:nvSpPr>
          <p:cNvPr id="27" name="CuadroTexto 26">
            <a:extLst>
              <a:ext uri="{FF2B5EF4-FFF2-40B4-BE49-F238E27FC236}">
                <a16:creationId xmlns:a16="http://schemas.microsoft.com/office/drawing/2014/main" id="{0693D2E3-AA51-468A-865A-78831EF04D4D}"/>
              </a:ext>
            </a:extLst>
          </p:cNvPr>
          <p:cNvSpPr txBox="1"/>
          <p:nvPr/>
        </p:nvSpPr>
        <p:spPr>
          <a:xfrm>
            <a:off x="3530010" y="10930800"/>
            <a:ext cx="3069135" cy="830997"/>
          </a:xfrm>
          <a:prstGeom prst="rect">
            <a:avLst/>
          </a:prstGeom>
          <a:noFill/>
        </p:spPr>
        <p:txBody>
          <a:bodyPr wrap="square" rtlCol="0">
            <a:spAutoFit/>
          </a:bodyPr>
          <a:lstStyle/>
          <a:p>
            <a:r>
              <a:rPr lang="es-MX" sz="1600" dirty="0"/>
              <a:t>Orden y organización, debido a la falta de conocimiento de modo de trabajo. </a:t>
            </a:r>
          </a:p>
        </p:txBody>
      </p:sp>
    </p:spTree>
    <p:extLst>
      <p:ext uri="{BB962C8B-B14F-4D97-AF65-F5344CB8AC3E}">
        <p14:creationId xmlns:p14="http://schemas.microsoft.com/office/powerpoint/2010/main" val="256881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1021929608"/>
              </p:ext>
            </p:extLst>
          </p:nvPr>
        </p:nvGraphicFramePr>
        <p:xfrm>
          <a:off x="245742" y="457200"/>
          <a:ext cx="6520818" cy="8409031"/>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440558">
                  <a:extLst>
                    <a:ext uri="{9D8B030D-6E8A-4147-A177-3AD203B41FA5}">
                      <a16:colId xmlns:a16="http://schemas.microsoft.com/office/drawing/2014/main" val="766548758"/>
                    </a:ext>
                  </a:extLst>
                </a:gridCol>
              </a:tblGrid>
              <a:tr h="602737">
                <a:tc>
                  <a:txBody>
                    <a:bodyPr/>
                    <a:lstStyle/>
                    <a:p>
                      <a:pPr algn="ctr"/>
                      <a:r>
                        <a:rPr lang="es-MX" sz="16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6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La planeación es buena sin embargo hay dos tipos predominantes de estilos de aprendizaje visual y kinestésico. </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0" indent="0" algn="ctr">
                        <a:lnSpc>
                          <a:spcPct val="107000"/>
                        </a:lnSpc>
                        <a:spcAft>
                          <a:spcPts val="0"/>
                        </a:spcAft>
                        <a:buFont typeface="Arial" panose="020B0604020202020204" pitchFamily="34" charset="0"/>
                        <a:buNone/>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Fui ayudante de la docente, Empecé con los buenos días, orden del salón, recorte ciertas imágenes y apoye  ala docente titular. </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Mediante la aplicación de actividades.</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Las consignas fueron entendibles, pero no tenía indicaciones para llevarlas a cabo.</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3106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Los materiales empleados fueron</a:t>
                      </a:r>
                    </a:p>
                    <a:p>
                      <a:pPr algn="ctr"/>
                      <a:endParaRPr lang="es-MX" sz="16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600" dirty="0">
                          <a:solidFill>
                            <a:schemeClr val="tx1"/>
                          </a:solidFill>
                          <a:latin typeface="Arial" panose="020B0604020202020204" pitchFamily="34" charset="0"/>
                          <a:cs typeface="Arial" panose="020B0604020202020204" pitchFamily="34" charset="0"/>
                        </a:rPr>
                        <a:t>Cuento de Comilón</a:t>
                      </a:r>
                    </a:p>
                    <a:p>
                      <a:pPr algn="ctr"/>
                      <a:r>
                        <a:rPr lang="es-MX" sz="1600" dirty="0">
                          <a:solidFill>
                            <a:schemeClr val="tx1"/>
                          </a:solidFill>
                          <a:latin typeface="Arial" panose="020B0604020202020204" pitchFamily="34" charset="0"/>
                          <a:cs typeface="Arial" panose="020B0604020202020204" pitchFamily="34" charset="0"/>
                        </a:rPr>
                        <a:t>Hojas de trabajo</a:t>
                      </a:r>
                    </a:p>
                    <a:p>
                      <a:pPr algn="ctr"/>
                      <a:r>
                        <a:rPr lang="es-MX" sz="1600" dirty="0">
                          <a:solidFill>
                            <a:schemeClr val="tx1"/>
                          </a:solidFill>
                          <a:latin typeface="Arial" panose="020B0604020202020204" pitchFamily="34" charset="0"/>
                          <a:cs typeface="Arial" panose="020B0604020202020204" pitchFamily="34" charset="0"/>
                        </a:rPr>
                        <a:t>Cajitas con lápices y colores.</a:t>
                      </a:r>
                    </a:p>
                    <a:p>
                      <a:pPr algn="ctr"/>
                      <a:endParaRPr lang="es-MX" sz="1600" dirty="0">
                        <a:solidFill>
                          <a:schemeClr val="tx1"/>
                        </a:solidFill>
                        <a:latin typeface="Arial" panose="020B0604020202020204" pitchFamily="34" charset="0"/>
                        <a:cs typeface="Arial" panose="020B0604020202020204" pitchFamily="34" charset="0"/>
                      </a:endParaRPr>
                    </a:p>
                    <a:p>
                      <a:pPr algn="ctr"/>
                      <a:endParaRPr lang="es-MX" sz="16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426164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4073505731"/>
              </p:ext>
            </p:extLst>
          </p:nvPr>
        </p:nvGraphicFramePr>
        <p:xfrm>
          <a:off x="245742" y="457200"/>
          <a:ext cx="6366510" cy="907385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702575229"/>
                    </a:ext>
                  </a:extLst>
                </a:gridCol>
                <a:gridCol w="4423410">
                  <a:extLst>
                    <a:ext uri="{9D8B030D-6E8A-4147-A177-3AD203B41FA5}">
                      <a16:colId xmlns:a16="http://schemas.microsoft.com/office/drawing/2014/main" val="766548758"/>
                    </a:ext>
                  </a:extLst>
                </a:gridCol>
              </a:tblGrid>
              <a:tr h="602737">
                <a:tc>
                  <a:txBody>
                    <a:bodyPr/>
                    <a:lstStyle/>
                    <a:p>
                      <a:pPr algn="ctr"/>
                      <a:r>
                        <a:rPr lang="es-MX" sz="12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2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1557533">
                <a:tc>
                  <a:txBody>
                    <a:bodyPr/>
                    <a:lstStyle/>
                    <a:p>
                      <a:pPr marL="0" indent="0">
                        <a:buNone/>
                      </a:pPr>
                      <a:r>
                        <a:rPr lang="es-MX" sz="1200" b="1" i="1" dirty="0">
                          <a:latin typeface="Arial" panose="020B0604020202020204" pitchFamily="34" charset="0"/>
                          <a:cs typeface="Arial" panose="020B0604020202020204" pitchFamily="34" charset="0"/>
                        </a:rPr>
                        <a:t>De qué manera involucre a los alumnos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Mediante cuestionamientos y actividades dinámicas.</a:t>
                      </a:r>
                    </a:p>
                  </a:txBody>
                  <a:tcPr anchor="ctr">
                    <a:solidFill>
                      <a:schemeClr val="accent5">
                        <a:lumMod val="20000"/>
                        <a:lumOff val="80000"/>
                      </a:schemeClr>
                    </a:solidFill>
                  </a:tcPr>
                </a:tc>
                <a:extLst>
                  <a:ext uri="{0D108BD9-81ED-4DB2-BD59-A6C34878D82A}">
                    <a16:rowId xmlns:a16="http://schemas.microsoft.com/office/drawing/2014/main" val="2348804410"/>
                  </a:ext>
                </a:extLst>
              </a:tr>
              <a:tr h="1062990">
                <a:tc>
                  <a:txBody>
                    <a:bodyPr/>
                    <a:lstStyle/>
                    <a:p>
                      <a:pPr marL="0" indent="0">
                        <a:buNone/>
                      </a:pPr>
                      <a:r>
                        <a:rPr lang="es-MX" sz="1200" b="1" i="1" dirty="0">
                          <a:latin typeface="Arial" panose="020B0604020202020204" pitchFamily="34" charset="0"/>
                          <a:cs typeface="Arial" panose="020B0604020202020204" pitchFamily="34" charset="0"/>
                        </a:rPr>
                        <a:t>Se interesaron en las actividades</a:t>
                      </a:r>
                    </a:p>
                  </a:txBody>
                  <a:tcPr anchor="ctr">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effectLst/>
                          <a:latin typeface="Arial" panose="020B0604020202020204" pitchFamily="34" charset="0"/>
                          <a:ea typeface="Calibri" panose="020F0502020204030204" pitchFamily="34" charset="0"/>
                          <a:cs typeface="Arial" panose="020B0604020202020204" pitchFamily="34" charset="0"/>
                        </a:rPr>
                        <a:t>Si, sin embargo el material no fue el adecuado.</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indent="0">
                        <a:buNone/>
                      </a:pPr>
                      <a:r>
                        <a:rPr lang="es-MX" sz="1200" b="1" i="1" dirty="0">
                          <a:latin typeface="Arial" panose="020B0604020202020204" pitchFamily="34" charset="0"/>
                          <a:cs typeface="Arial" panose="020B0604020202020204" pitchFamily="34" charset="0"/>
                        </a:rPr>
                        <a:t>Como realice o rescate la evaluación del aprendizaje esperado</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Mediante la observación; además del diario de campo.</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i="1" dirty="0">
                          <a:latin typeface="Arial" panose="020B0604020202020204" pitchFamily="34" charset="0"/>
                          <a:cs typeface="Arial" panose="020B0604020202020204" pitchFamily="34" charset="0"/>
                        </a:rPr>
                        <a:t>De qué manera puedo mejorar mi intervención (darle fundamentación teórica)</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200" b="1"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b="0" dirty="0">
                          <a:latin typeface="Arial" panose="020B0604020202020204" pitchFamily="34" charset="0"/>
                          <a:cs typeface="Arial" panose="020B0604020202020204" pitchFamily="34" charset="0"/>
                        </a:rPr>
                        <a:t>Una buena organización empresarial siempre permite a corto o largo plazo, unas mejoras en los resultados con los recursos disponibles, disminuyendo los costes y mejorando los plazos de ejecución de los proyectos o el timeline.</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293793">
                <a:tc>
                  <a:txBody>
                    <a:bodyPr/>
                    <a:lstStyle/>
                    <a:p>
                      <a:pPr marL="0" indent="0">
                        <a:buNone/>
                      </a:pPr>
                      <a:r>
                        <a:rPr lang="es-MX" sz="1200" b="1" i="1" dirty="0">
                          <a:latin typeface="Arial" panose="020B0604020202020204" pitchFamily="34" charset="0"/>
                          <a:cs typeface="Arial" panose="020B0604020202020204" pitchFamily="34" charset="0"/>
                        </a:rPr>
                        <a:t>Que no debe olvidar al desempeñar mi intervención.</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Evaluar lo antes posible las evidencias.</a:t>
                      </a:r>
                    </a:p>
                  </a:txBody>
                  <a:tcPr anchor="ctr">
                    <a:solidFill>
                      <a:schemeClr val="accent5">
                        <a:lumMod val="20000"/>
                        <a:lumOff val="80000"/>
                      </a:schemeClr>
                    </a:solidFill>
                  </a:tcPr>
                </a:tc>
                <a:extLst>
                  <a:ext uri="{0D108BD9-81ED-4DB2-BD59-A6C34878D82A}">
                    <a16:rowId xmlns:a16="http://schemas.microsoft.com/office/drawing/2014/main" val="902755351"/>
                  </a:ext>
                </a:extLst>
              </a:tr>
              <a:tr h="12937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Área de oportunidad:</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Organización y material.</a:t>
                      </a:r>
                    </a:p>
                  </a:txBody>
                  <a:tcPr anchor="ctr">
                    <a:solidFill>
                      <a:schemeClr val="accent5">
                        <a:lumMod val="20000"/>
                        <a:lumOff val="80000"/>
                      </a:schemeClr>
                    </a:solidFill>
                  </a:tcPr>
                </a:tc>
                <a:extLst>
                  <a:ext uri="{0D108BD9-81ED-4DB2-BD59-A6C34878D82A}">
                    <a16:rowId xmlns:a16="http://schemas.microsoft.com/office/drawing/2014/main" val="3617191733"/>
                  </a:ext>
                </a:extLst>
              </a:tr>
              <a:tr h="1293793">
                <a:tc>
                  <a:txBody>
                    <a:bodyPr/>
                    <a:lstStyle/>
                    <a:p>
                      <a:pPr algn="ctr"/>
                      <a:r>
                        <a:rPr lang="es-MX" sz="1200" b="1" dirty="0">
                          <a:latin typeface="Arial" panose="020B0604020202020204" pitchFamily="34" charset="0"/>
                          <a:cs typeface="Arial" panose="020B0604020202020204" pitchFamily="34" charset="0"/>
                        </a:rPr>
                        <a:t>Estrategias:</a:t>
                      </a:r>
                    </a:p>
                  </a:txBody>
                  <a:tcPr anchor="ctr">
                    <a:solidFill>
                      <a:schemeClr val="accent5">
                        <a:lumMod val="20000"/>
                        <a:lumOff val="80000"/>
                      </a:schemeClr>
                    </a:solidFill>
                  </a:tcPr>
                </a:tc>
                <a:tc>
                  <a:txBody>
                    <a:bodyPr/>
                    <a:lstStyle/>
                    <a:p>
                      <a:pPr algn="ctr"/>
                      <a:r>
                        <a:rPr lang="es-MX" sz="1200" dirty="0">
                          <a:latin typeface="Arial" panose="020B0604020202020204" pitchFamily="34" charset="0"/>
                          <a:cs typeface="Arial" panose="020B0604020202020204" pitchFamily="34" charset="0"/>
                        </a:rPr>
                        <a:t>Conteo</a:t>
                      </a:r>
                    </a:p>
                    <a:p>
                      <a:pPr algn="ctr"/>
                      <a:r>
                        <a:rPr lang="es-MX" sz="1200" dirty="0">
                          <a:latin typeface="Arial" panose="020B0604020202020204" pitchFamily="34" charset="0"/>
                          <a:cs typeface="Arial" panose="020B0604020202020204" pitchFamily="34" charset="0"/>
                        </a:rPr>
                        <a:t>Juego</a:t>
                      </a:r>
                    </a:p>
                    <a:p>
                      <a:pPr algn="ctr"/>
                      <a:endParaRPr lang="es-MX" sz="1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208874950"/>
                  </a:ext>
                </a:extLst>
              </a:tr>
            </a:tbl>
          </a:graphicData>
        </a:graphic>
      </p:graphicFrame>
    </p:spTree>
    <p:extLst>
      <p:ext uri="{BB962C8B-B14F-4D97-AF65-F5344CB8AC3E}">
        <p14:creationId xmlns:p14="http://schemas.microsoft.com/office/powerpoint/2010/main" val="188191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92F09-F580-485C-8EFC-9E6CF449E3B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F3C29C4-EE70-4467-9CF9-B7E75018A135}"/>
              </a:ext>
            </a:extLst>
          </p:cNvPr>
          <p:cNvSpPr>
            <a:spLocks noGrp="1"/>
          </p:cNvSpPr>
          <p:nvPr>
            <p:ph idx="1"/>
          </p:nvPr>
        </p:nvSpPr>
        <p:spPr/>
        <p:txBody>
          <a:bodyPr/>
          <a:lstStyle/>
          <a:p>
            <a:endParaRPr lang="es-MX"/>
          </a:p>
        </p:txBody>
      </p:sp>
      <p:pic>
        <p:nvPicPr>
          <p:cNvPr id="1026" name="Picture 2">
            <a:extLst>
              <a:ext uri="{FF2B5EF4-FFF2-40B4-BE49-F238E27FC236}">
                <a16:creationId xmlns:a16="http://schemas.microsoft.com/office/drawing/2014/main" id="{E244D35D-EEB2-4C5B-92D4-2785A7401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96419" cy="12310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ADAA900-F425-4B35-BC6D-231E88BCFEBF}"/>
              </a:ext>
            </a:extLst>
          </p:cNvPr>
          <p:cNvSpPr/>
          <p:nvPr/>
        </p:nvSpPr>
        <p:spPr>
          <a:xfrm>
            <a:off x="2866987" y="2868275"/>
            <a:ext cx="1124026" cy="8217634"/>
          </a:xfrm>
          <a:prstGeom prst="rect">
            <a:avLst/>
          </a:prstGeom>
          <a:noFill/>
        </p:spPr>
        <p:txBody>
          <a:bodyPr wrap="none" lIns="91440" tIns="45720" rIns="91440" bIns="45720">
            <a:spAutoFit/>
          </a:bodyPr>
          <a:lstStyle/>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D</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A</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R</a:t>
            </a:r>
          </a:p>
          <a:p>
            <a:pPr algn="ctr"/>
            <a:r>
              <a:rPr lang="es-ES" sz="88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I</a:t>
            </a:r>
          </a:p>
          <a:p>
            <a:pPr algn="ctr"/>
            <a:r>
              <a:rPr lang="es-ES" sz="8800" b="1"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rPr>
              <a:t>O</a:t>
            </a:r>
            <a:endParaRPr lang="es-ES" sz="5400" b="1" cap="none" spc="0" dirty="0">
              <a:ln w="57150">
                <a:solidFill>
                  <a:srgbClr val="92D050"/>
                </a:solidFill>
                <a:prstDash val="solid"/>
              </a:ln>
              <a:solidFill>
                <a:schemeClr val="accent5">
                  <a:lumMod val="75000"/>
                </a:schemeClr>
              </a:solidFill>
              <a:effectLst>
                <a:outerShdw dist="38100" dir="2700000" algn="tl" rotWithShape="0">
                  <a:schemeClr val="accent2"/>
                </a:outerShdw>
              </a:effectLst>
              <a:latin typeface="Arial Black" panose="020B0A04020102020204" pitchFamily="34" charset="0"/>
            </a:endParaRPr>
          </a:p>
        </p:txBody>
      </p:sp>
      <p:sp>
        <p:nvSpPr>
          <p:cNvPr id="5" name="Rectángulo 4">
            <a:extLst>
              <a:ext uri="{FF2B5EF4-FFF2-40B4-BE49-F238E27FC236}">
                <a16:creationId xmlns:a16="http://schemas.microsoft.com/office/drawing/2014/main" id="{4B1B8DAB-D1C4-4547-9B9E-D2DD07EAF759}"/>
              </a:ext>
            </a:extLst>
          </p:cNvPr>
          <p:cNvSpPr/>
          <p:nvPr/>
        </p:nvSpPr>
        <p:spPr>
          <a:xfrm>
            <a:off x="1685577" y="1010390"/>
            <a:ext cx="348685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a:ln w="19050">
                  <a:solidFill>
                    <a:srgbClr val="002060"/>
                  </a:solidFill>
                </a:ln>
                <a:solidFill>
                  <a:schemeClr val="accent4"/>
                </a:solidFill>
                <a:latin typeface="Arial Rounded MT Bold" panose="020F0704030504030204" pitchFamily="34" charset="0"/>
              </a:rPr>
              <a:t>MATTES 1</a:t>
            </a:r>
            <a:endParaRPr lang="es-ES" sz="4800" b="1" cap="none" spc="0" dirty="0">
              <a:ln w="19050">
                <a:solidFill>
                  <a:srgbClr val="002060"/>
                </a:solidFill>
              </a:ln>
              <a:solidFill>
                <a:schemeClr val="accent4"/>
              </a:solidFill>
              <a:effectLst/>
              <a:latin typeface="Arial Rounded MT Bold" panose="020F0704030504030204" pitchFamily="34" charset="0"/>
            </a:endParaRPr>
          </a:p>
          <a:p>
            <a:pPr algn="ctr"/>
            <a:r>
              <a:rPr lang="es-ES" sz="4800" b="1" cap="none" spc="0">
                <a:ln w="19050">
                  <a:solidFill>
                    <a:srgbClr val="002060"/>
                  </a:solidFill>
                </a:ln>
                <a:solidFill>
                  <a:schemeClr val="accent4"/>
                </a:solidFill>
                <a:effectLst/>
                <a:latin typeface="Arial Rounded MT Bold" panose="020F0704030504030204" pitchFamily="34" charset="0"/>
              </a:rPr>
              <a:t>DE MARZO</a:t>
            </a:r>
            <a:endParaRPr lang="es-ES" sz="4800" b="1" cap="none" spc="0" dirty="0">
              <a:ln w="19050">
                <a:solidFill>
                  <a:srgbClr val="002060"/>
                </a:solidFill>
              </a:ln>
              <a:solidFill>
                <a:schemeClr val="accent4"/>
              </a:solidFill>
              <a:effectLst/>
              <a:latin typeface="Arial Rounded MT Bold" panose="020F0704030504030204" pitchFamily="34" charset="0"/>
            </a:endParaRPr>
          </a:p>
        </p:txBody>
      </p:sp>
    </p:spTree>
    <p:extLst>
      <p:ext uri="{BB962C8B-B14F-4D97-AF65-F5344CB8AC3E}">
        <p14:creationId xmlns:p14="http://schemas.microsoft.com/office/powerpoint/2010/main" val="28625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FCD27-E2C8-4EA4-B057-413A051FBE1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1067524-B179-467F-A045-62D1B039A1BC}"/>
              </a:ext>
            </a:extLst>
          </p:cNvPr>
          <p:cNvSpPr>
            <a:spLocks noGrp="1"/>
          </p:cNvSpPr>
          <p:nvPr>
            <p:ph idx="1"/>
          </p:nvPr>
        </p:nvSpPr>
        <p:spPr/>
        <p:txBody>
          <a:bodyPr/>
          <a:lstStyle/>
          <a:p>
            <a:endParaRPr lang="es-MX"/>
          </a:p>
        </p:txBody>
      </p:sp>
      <p:pic>
        <p:nvPicPr>
          <p:cNvPr id="2050" name="Picture 2">
            <a:extLst>
              <a:ext uri="{FF2B5EF4-FFF2-40B4-BE49-F238E27FC236}">
                <a16:creationId xmlns:a16="http://schemas.microsoft.com/office/drawing/2014/main" id="{115B83F5-AC70-4033-9610-F6F65E8B0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 y="-34290"/>
            <a:ext cx="6938010"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896550-E8F4-4BB3-A2BD-67FC7169AF57}"/>
              </a:ext>
            </a:extLst>
          </p:cNvPr>
          <p:cNvSpPr txBox="1"/>
          <p:nvPr/>
        </p:nvSpPr>
        <p:spPr>
          <a:xfrm>
            <a:off x="182880" y="344505"/>
            <a:ext cx="2057400"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1       03    2022</a:t>
            </a:r>
          </a:p>
        </p:txBody>
      </p:sp>
      <p:sp>
        <p:nvSpPr>
          <p:cNvPr id="5" name="Elipse 4">
            <a:extLst>
              <a:ext uri="{FF2B5EF4-FFF2-40B4-BE49-F238E27FC236}">
                <a16:creationId xmlns:a16="http://schemas.microsoft.com/office/drawing/2014/main" id="{E162AD7C-19ED-4915-9F31-774670F924B6}"/>
              </a:ext>
            </a:extLst>
          </p:cNvPr>
          <p:cNvSpPr/>
          <p:nvPr/>
        </p:nvSpPr>
        <p:spPr>
          <a:xfrm>
            <a:off x="495886" y="796324"/>
            <a:ext cx="288607" cy="369332"/>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2EDC4085-3EE7-442C-B779-0246AA34B42A}"/>
              </a:ext>
            </a:extLst>
          </p:cNvPr>
          <p:cNvSpPr txBox="1"/>
          <p:nvPr/>
        </p:nvSpPr>
        <p:spPr>
          <a:xfrm>
            <a:off x="1931670" y="1312664"/>
            <a:ext cx="3634740" cy="646331"/>
          </a:xfrm>
          <a:prstGeom prst="rect">
            <a:avLst/>
          </a:prstGeom>
          <a:noFill/>
        </p:spPr>
        <p:txBody>
          <a:bodyPr wrap="square" rtlCol="0">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“La fogata de los scouts”</a:t>
            </a:r>
          </a:p>
          <a:p>
            <a:endParaRPr lang="es-MX" dirty="0"/>
          </a:p>
        </p:txBody>
      </p:sp>
      <p:sp>
        <p:nvSpPr>
          <p:cNvPr id="7" name="Signo de multiplicación 6">
            <a:extLst>
              <a:ext uri="{FF2B5EF4-FFF2-40B4-BE49-F238E27FC236}">
                <a16:creationId xmlns:a16="http://schemas.microsoft.com/office/drawing/2014/main" id="{27F40C82-13B4-482C-9B61-D5D416E7C112}"/>
              </a:ext>
            </a:extLst>
          </p:cNvPr>
          <p:cNvSpPr/>
          <p:nvPr/>
        </p:nvSpPr>
        <p:spPr>
          <a:xfrm>
            <a:off x="1147098" y="2263604"/>
            <a:ext cx="1086329" cy="56539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Signo de multiplicación 9">
            <a:extLst>
              <a:ext uri="{FF2B5EF4-FFF2-40B4-BE49-F238E27FC236}">
                <a16:creationId xmlns:a16="http://schemas.microsoft.com/office/drawing/2014/main" id="{0048B700-37BE-45B2-8108-BB90AB1764CB}"/>
              </a:ext>
            </a:extLst>
          </p:cNvPr>
          <p:cNvSpPr/>
          <p:nvPr/>
        </p:nvSpPr>
        <p:spPr>
          <a:xfrm>
            <a:off x="3843868" y="3039921"/>
            <a:ext cx="631456" cy="37389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31186FFB-B8D3-4ED0-95B3-7DFEFCBE5DBC}"/>
              </a:ext>
            </a:extLst>
          </p:cNvPr>
          <p:cNvSpPr/>
          <p:nvPr/>
        </p:nvSpPr>
        <p:spPr>
          <a:xfrm>
            <a:off x="70392" y="45726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F3F5AFDB-8109-4FE1-9657-F4EDF3235F77}"/>
              </a:ext>
            </a:extLst>
          </p:cNvPr>
          <p:cNvSpPr txBox="1"/>
          <p:nvPr/>
        </p:nvSpPr>
        <p:spPr>
          <a:xfrm>
            <a:off x="3761354" y="4301721"/>
            <a:ext cx="2958887" cy="1815882"/>
          </a:xfrm>
          <a:prstGeom prst="rect">
            <a:avLst/>
          </a:prstGeom>
          <a:noFill/>
        </p:spPr>
        <p:txBody>
          <a:bodyPr wrap="square" rtlCol="0">
            <a:spAutoFit/>
          </a:bodyPr>
          <a:lstStyle/>
          <a:p>
            <a:r>
              <a:rPr lang="es-MX" sz="1400" dirty="0"/>
              <a:t>Un gran área de oportunidad del grupo es el conteo, me percate que 3-4 alumnos no saben escribir el número 10 y batallan en reconocer números mayores a 10. Se lograron implementar dos de cuatro actividades. Al finalizar la clase Evelyn </a:t>
            </a:r>
            <a:r>
              <a:rPr lang="es-MX" sz="1400" dirty="0" err="1"/>
              <a:t>llorró</a:t>
            </a:r>
            <a:r>
              <a:rPr lang="es-MX" sz="1400" dirty="0"/>
              <a:t>.</a:t>
            </a:r>
          </a:p>
        </p:txBody>
      </p:sp>
      <p:sp>
        <p:nvSpPr>
          <p:cNvPr id="16" name="Elipse 15">
            <a:extLst>
              <a:ext uri="{FF2B5EF4-FFF2-40B4-BE49-F238E27FC236}">
                <a16:creationId xmlns:a16="http://schemas.microsoft.com/office/drawing/2014/main" id="{9D55C1EF-28B2-420D-823C-875454770132}"/>
              </a:ext>
            </a:extLst>
          </p:cNvPr>
          <p:cNvSpPr/>
          <p:nvPr/>
        </p:nvSpPr>
        <p:spPr>
          <a:xfrm>
            <a:off x="3803377" y="669668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a:extLst>
              <a:ext uri="{FF2B5EF4-FFF2-40B4-BE49-F238E27FC236}">
                <a16:creationId xmlns:a16="http://schemas.microsoft.com/office/drawing/2014/main" id="{CD91C771-0999-4AED-98C1-ACC7D3671454}"/>
              </a:ext>
            </a:extLst>
          </p:cNvPr>
          <p:cNvSpPr/>
          <p:nvPr/>
        </p:nvSpPr>
        <p:spPr>
          <a:xfrm>
            <a:off x="3803377" y="701314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643695EB-C585-48FF-8EA8-6E56A7B2A6CF}"/>
              </a:ext>
            </a:extLst>
          </p:cNvPr>
          <p:cNvSpPr/>
          <p:nvPr/>
        </p:nvSpPr>
        <p:spPr>
          <a:xfrm>
            <a:off x="3832102" y="7338517"/>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extLst>
              <a:ext uri="{FF2B5EF4-FFF2-40B4-BE49-F238E27FC236}">
                <a16:creationId xmlns:a16="http://schemas.microsoft.com/office/drawing/2014/main" id="{3906264A-C58D-4220-869C-B771E26B1B1A}"/>
              </a:ext>
            </a:extLst>
          </p:cNvPr>
          <p:cNvSpPr/>
          <p:nvPr/>
        </p:nvSpPr>
        <p:spPr>
          <a:xfrm>
            <a:off x="3832103" y="7628669"/>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70504F86-33DF-4682-B276-1DE25207466E}"/>
              </a:ext>
            </a:extLst>
          </p:cNvPr>
          <p:cNvSpPr/>
          <p:nvPr/>
        </p:nvSpPr>
        <p:spPr>
          <a:xfrm>
            <a:off x="5236148" y="877171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B5D144C9-9D94-4F70-BF21-AF18493F450A}"/>
              </a:ext>
            </a:extLst>
          </p:cNvPr>
          <p:cNvSpPr/>
          <p:nvPr/>
        </p:nvSpPr>
        <p:spPr>
          <a:xfrm>
            <a:off x="6045993" y="9035870"/>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id="{3667818A-C5EB-4560-8768-6FF5FC9AE636}"/>
              </a:ext>
            </a:extLst>
          </p:cNvPr>
          <p:cNvSpPr/>
          <p:nvPr/>
        </p:nvSpPr>
        <p:spPr>
          <a:xfrm>
            <a:off x="5258674" y="942257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F13EF572-C040-4674-91F4-FAA619BDA3B7}"/>
              </a:ext>
            </a:extLst>
          </p:cNvPr>
          <p:cNvSpPr/>
          <p:nvPr/>
        </p:nvSpPr>
        <p:spPr>
          <a:xfrm>
            <a:off x="5258671" y="9710342"/>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B9D63ECF-F28F-4FD3-B90C-4AD5EF4105FC}"/>
              </a:ext>
            </a:extLst>
          </p:cNvPr>
          <p:cNvSpPr/>
          <p:nvPr/>
        </p:nvSpPr>
        <p:spPr>
          <a:xfrm>
            <a:off x="5258673" y="10003713"/>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96DC83B1-4AE8-40D3-A41E-B5FE370F1C5B}"/>
              </a:ext>
            </a:extLst>
          </p:cNvPr>
          <p:cNvSpPr/>
          <p:nvPr/>
        </p:nvSpPr>
        <p:spPr>
          <a:xfrm>
            <a:off x="5258672" y="10324721"/>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7D674BEB-8123-4825-8994-8B639F0FC1C4}"/>
              </a:ext>
            </a:extLst>
          </p:cNvPr>
          <p:cNvSpPr txBox="1"/>
          <p:nvPr/>
        </p:nvSpPr>
        <p:spPr>
          <a:xfrm>
            <a:off x="155696" y="10978934"/>
            <a:ext cx="3069135" cy="830997"/>
          </a:xfrm>
          <a:prstGeom prst="rect">
            <a:avLst/>
          </a:prstGeom>
          <a:noFill/>
        </p:spPr>
        <p:txBody>
          <a:bodyPr wrap="square" rtlCol="0">
            <a:spAutoFit/>
          </a:bodyPr>
          <a:lstStyle/>
          <a:p>
            <a:r>
              <a:rPr lang="es-MX" sz="1600" dirty="0" err="1"/>
              <a:t>Interes</a:t>
            </a:r>
            <a:r>
              <a:rPr lang="es-MX" sz="1600" dirty="0"/>
              <a:t> en las actividades, </a:t>
            </a:r>
            <a:r>
              <a:rPr lang="es-MX" sz="1600" dirty="0" err="1"/>
              <a:t>segimiento</a:t>
            </a:r>
            <a:r>
              <a:rPr lang="es-MX" sz="1600" dirty="0"/>
              <a:t> de reglas y participación activa. </a:t>
            </a:r>
          </a:p>
        </p:txBody>
      </p:sp>
      <p:sp>
        <p:nvSpPr>
          <p:cNvPr id="27" name="CuadroTexto 26">
            <a:extLst>
              <a:ext uri="{FF2B5EF4-FFF2-40B4-BE49-F238E27FC236}">
                <a16:creationId xmlns:a16="http://schemas.microsoft.com/office/drawing/2014/main" id="{0693D2E3-AA51-468A-865A-78831EF04D4D}"/>
              </a:ext>
            </a:extLst>
          </p:cNvPr>
          <p:cNvSpPr txBox="1"/>
          <p:nvPr/>
        </p:nvSpPr>
        <p:spPr>
          <a:xfrm>
            <a:off x="3530010" y="10930800"/>
            <a:ext cx="3069135" cy="584775"/>
          </a:xfrm>
          <a:prstGeom prst="rect">
            <a:avLst/>
          </a:prstGeom>
          <a:noFill/>
        </p:spPr>
        <p:txBody>
          <a:bodyPr wrap="square" rtlCol="0">
            <a:spAutoFit/>
          </a:bodyPr>
          <a:lstStyle/>
          <a:p>
            <a:r>
              <a:rPr lang="es-MX" sz="1600" dirty="0"/>
              <a:t>Tiempo , atención y control del alumno Eddy y Evelyn. </a:t>
            </a:r>
          </a:p>
        </p:txBody>
      </p:sp>
      <p:sp>
        <p:nvSpPr>
          <p:cNvPr id="26" name="Elipse 25">
            <a:extLst>
              <a:ext uri="{FF2B5EF4-FFF2-40B4-BE49-F238E27FC236}">
                <a16:creationId xmlns:a16="http://schemas.microsoft.com/office/drawing/2014/main" id="{7277D6A3-3F0C-4816-81FC-51F491A07A10}"/>
              </a:ext>
            </a:extLst>
          </p:cNvPr>
          <p:cNvSpPr/>
          <p:nvPr/>
        </p:nvSpPr>
        <p:spPr>
          <a:xfrm>
            <a:off x="74703" y="4267198"/>
            <a:ext cx="170609" cy="251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8827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F836128-211B-4248-B1FE-E416F0C2F4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09" b="96676" l="887" r="98759">
                        <a14:foregroundMark x1="4078" y1="89894" x2="4787" y2="55585"/>
                        <a14:foregroundMark x1="4787" y1="55585" x2="10106" y2="48803"/>
                        <a14:foregroundMark x1="10106" y1="48803" x2="17021" y2="48005"/>
                        <a14:foregroundMark x1="12943" y1="94681" x2="48759" y2="92952"/>
                        <a14:foregroundMark x1="48759" y1="92952" x2="59929" y2="95479"/>
                        <a14:foregroundMark x1="59929" y1="95479" x2="84929" y2="93617"/>
                        <a14:foregroundMark x1="84929" y1="93617" x2="99113" y2="93617"/>
                        <a14:foregroundMark x1="48050" y1="76862" x2="52837" y2="84840"/>
                        <a14:foregroundMark x1="52837" y1="84840" x2="45035" y2="80319"/>
                        <a14:foregroundMark x1="45035" y1="80319" x2="40071" y2="69814"/>
                        <a14:foregroundMark x1="40071" y1="69814" x2="46277" y2="85372"/>
                        <a14:foregroundMark x1="46277" y1="85372" x2="38298" y2="90293"/>
                        <a14:foregroundMark x1="38298" y1="90293" x2="26064" y2="87500"/>
                        <a14:foregroundMark x1="26064" y1="87500" x2="15957" y2="78989"/>
                        <a14:foregroundMark x1="15957" y1="78989" x2="23227" y2="68617"/>
                        <a14:foregroundMark x1="23227" y1="68617" x2="35461" y2="67819"/>
                        <a14:foregroundMark x1="35461" y1="67819" x2="47163" y2="79521"/>
                        <a14:foregroundMark x1="47163" y1="79521" x2="50709" y2="91755"/>
                        <a14:foregroundMark x1="50709" y1="91755" x2="38652" y2="93218"/>
                        <a14:foregroundMark x1="38652" y1="93218" x2="29078" y2="83112"/>
                        <a14:foregroundMark x1="29078" y1="83112" x2="28901" y2="75798"/>
                        <a14:foregroundMark x1="28901" y1="75798" x2="37057" y2="82846"/>
                        <a14:foregroundMark x1="37057" y1="82846" x2="32801" y2="88830"/>
                        <a14:foregroundMark x1="32801" y1="88830" x2="16844" y2="85239"/>
                        <a14:foregroundMark x1="16844" y1="85239" x2="12234" y2="79388"/>
                        <a14:foregroundMark x1="12234" y1="79388" x2="12766" y2="90824"/>
                        <a14:foregroundMark x1="12766" y1="90824" x2="17021" y2="97739"/>
                        <a14:foregroundMark x1="17021" y1="97739" x2="42376" y2="99734"/>
                        <a14:foregroundMark x1="42376" y1="99734" x2="85461" y2="96676"/>
                        <a14:foregroundMark x1="85461" y1="96676" x2="93794" y2="92287"/>
                        <a14:foregroundMark x1="93794" y1="92287" x2="90957" y2="85904"/>
                        <a14:foregroundMark x1="90957" y1="85904" x2="86879" y2="84043"/>
                        <a14:foregroundMark x1="58511" y1="78989" x2="58511" y2="78989"/>
                        <a14:foregroundMark x1="54965" y1="68484" x2="55319" y2="79388"/>
                        <a14:foregroundMark x1="55319" y1="79388" x2="50355" y2="58777"/>
                        <a14:foregroundMark x1="50355" y1="58777" x2="61702" y2="79255"/>
                        <a14:foregroundMark x1="61702" y1="79255" x2="56206" y2="63431"/>
                        <a14:foregroundMark x1="56206" y1="63431" x2="58333" y2="91223"/>
                        <a14:foregroundMark x1="1950" y1="55319" x2="11525" y2="51596"/>
                        <a14:foregroundMark x1="11525" y1="51596" x2="2660" y2="51330"/>
                        <a14:foregroundMark x1="2660" y1="51330" x2="7801" y2="45479"/>
                        <a14:foregroundMark x1="7801" y1="45479" x2="3901" y2="52394"/>
                        <a14:foregroundMark x1="3901" y1="52394" x2="6206" y2="50532"/>
                        <a14:foregroundMark x1="1773" y1="49335" x2="24468" y2="47739"/>
                        <a14:foregroundMark x1="24468" y1="47739" x2="44504" y2="51729"/>
                        <a14:foregroundMark x1="44504" y1="51729" x2="50355" y2="57979"/>
                        <a14:foregroundMark x1="50355" y1="57979" x2="59397" y2="75798"/>
                        <a14:foregroundMark x1="80496" y1="99601" x2="90780" y2="98670"/>
                        <a14:foregroundMark x1="90780" y1="98670" x2="26596" y2="90691"/>
                        <a14:foregroundMark x1="26596" y1="90691" x2="42908" y2="87766"/>
                        <a14:foregroundMark x1="42908" y1="87766" x2="55142" y2="90160"/>
                        <a14:foregroundMark x1="55142" y1="90160" x2="41489" y2="95745"/>
                        <a14:foregroundMark x1="41489" y1="95745" x2="26773" y2="93484"/>
                        <a14:foregroundMark x1="26773" y1="93484" x2="46454" y2="87633"/>
                        <a14:foregroundMark x1="46454" y1="87633" x2="56383" y2="89362"/>
                        <a14:foregroundMark x1="56383" y1="89362" x2="38652" y2="85505"/>
                        <a14:foregroundMark x1="38652" y1="85505" x2="35993" y2="79122"/>
                        <a14:foregroundMark x1="35993" y1="79122" x2="50177" y2="86037"/>
                        <a14:foregroundMark x1="50177" y1="86037" x2="64894" y2="85239"/>
                        <a14:foregroundMark x1="64894" y1="85239" x2="50532" y2="85239"/>
                        <a14:foregroundMark x1="50532" y1="85239" x2="70035" y2="88165"/>
                        <a14:foregroundMark x1="70035" y1="88165" x2="52128" y2="87633"/>
                        <a14:foregroundMark x1="52128" y1="87633" x2="65603" y2="86968"/>
                        <a14:foregroundMark x1="65603" y1="86968" x2="78723" y2="91223"/>
                        <a14:foregroundMark x1="78723" y1="91223" x2="82624" y2="97207"/>
                        <a14:foregroundMark x1="82624" y1="97207" x2="92730" y2="95878"/>
                        <a14:foregroundMark x1="92730" y1="95878" x2="74468" y2="98138"/>
                        <a14:foregroundMark x1="74468" y1="98138" x2="66667" y2="94947"/>
                        <a14:foregroundMark x1="66667" y1="94947" x2="80674" y2="94149"/>
                        <a14:foregroundMark x1="80674" y1="94149" x2="70922" y2="98138"/>
                        <a14:foregroundMark x1="70922" y1="98138" x2="887" y2="89495"/>
                        <a14:foregroundMark x1="887" y1="89495" x2="20035" y2="88165"/>
                        <a14:foregroundMark x1="20035" y1="88165" x2="42199" y2="94548"/>
                        <a14:foregroundMark x1="42199" y1="94548" x2="28546" y2="97207"/>
                        <a14:foregroundMark x1="28546" y1="97207" x2="39894" y2="96543"/>
                        <a14:foregroundMark x1="39894" y1="96543" x2="19504" y2="90293"/>
                        <a14:foregroundMark x1="19504" y1="90293" x2="1241" y2="79255"/>
                        <a14:foregroundMark x1="1241" y1="79255" x2="887" y2="41223"/>
                        <a14:foregroundMark x1="887" y1="41223" x2="10638" y2="46543"/>
                        <a14:foregroundMark x1="10638" y1="46543" x2="29433" y2="48271"/>
                        <a14:foregroundMark x1="29433" y1="48271" x2="32979" y2="51197"/>
                        <a14:foregroundMark x1="8865" y1="46410" x2="18085" y2="44016"/>
                        <a14:foregroundMark x1="18085" y1="44016" x2="36702" y2="46410"/>
                        <a14:foregroundMark x1="36702" y1="46410" x2="38298" y2="47074"/>
                        <a14:foregroundMark x1="24291" y1="44681" x2="24291" y2="44681"/>
                        <a14:foregroundMark x1="92199" y1="83777" x2="92199" y2="83777"/>
                      </a14:backgroundRemoval>
                    </a14:imgEffect>
                  </a14:imgLayer>
                </a14:imgProps>
              </a:ext>
              <a:ext uri="{28A0092B-C50C-407E-A947-70E740481C1C}">
                <a14:useLocalDpi xmlns:a14="http://schemas.microsoft.com/office/drawing/2010/main" val="0"/>
              </a:ext>
            </a:extLst>
          </a:blip>
          <a:srcRect/>
          <a:stretch>
            <a:fillRect/>
          </a:stretch>
        </p:blipFill>
        <p:spPr bwMode="auto">
          <a:xfrm>
            <a:off x="0" y="6096000"/>
            <a:ext cx="685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9D4269D-D534-4F95-ADEA-D6D19B464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3" b="94894"/>
          <a:stretch/>
        </p:blipFill>
        <p:spPr bwMode="auto">
          <a:xfrm>
            <a:off x="-2" y="22859"/>
            <a:ext cx="6857999" cy="43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B4FFD1CA-7788-4BA0-BAD7-BDDB7F6B406B}"/>
              </a:ext>
            </a:extLst>
          </p:cNvPr>
          <p:cNvGraphicFramePr>
            <a:graphicFrameLocks noGrp="1"/>
          </p:cNvGraphicFramePr>
          <p:nvPr>
            <p:extLst>
              <p:ext uri="{D42A27DB-BD31-4B8C-83A1-F6EECF244321}">
                <p14:modId xmlns:p14="http://schemas.microsoft.com/office/powerpoint/2010/main" val="2612340727"/>
              </p:ext>
            </p:extLst>
          </p:nvPr>
        </p:nvGraphicFramePr>
        <p:xfrm>
          <a:off x="245742" y="457200"/>
          <a:ext cx="6520818" cy="9872047"/>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1702575229"/>
                    </a:ext>
                  </a:extLst>
                </a:gridCol>
                <a:gridCol w="4440558">
                  <a:extLst>
                    <a:ext uri="{9D8B030D-6E8A-4147-A177-3AD203B41FA5}">
                      <a16:colId xmlns:a16="http://schemas.microsoft.com/office/drawing/2014/main" val="766548758"/>
                    </a:ext>
                  </a:extLst>
                </a:gridCol>
              </a:tblGrid>
              <a:tr h="602737">
                <a:tc>
                  <a:txBody>
                    <a:bodyPr/>
                    <a:lstStyle/>
                    <a:p>
                      <a:pPr algn="ctr"/>
                      <a:r>
                        <a:rPr lang="es-MX" sz="1600" dirty="0">
                          <a:latin typeface="Arial" panose="020B0604020202020204" pitchFamily="34" charset="0"/>
                          <a:cs typeface="Arial" panose="020B0604020202020204" pitchFamily="34" charset="0"/>
                        </a:rPr>
                        <a:t>INDICADORES</a:t>
                      </a:r>
                    </a:p>
                  </a:txBody>
                  <a:tcPr anchor="ctr">
                    <a:solidFill>
                      <a:srgbClr val="89CFE6"/>
                    </a:solidFill>
                  </a:tcPr>
                </a:tc>
                <a:tc>
                  <a:txBody>
                    <a:bodyPr/>
                    <a:lstStyle/>
                    <a:p>
                      <a:pPr algn="ctr"/>
                      <a:r>
                        <a:rPr lang="es-MX" sz="1600" dirty="0">
                          <a:latin typeface="Arial" panose="020B0604020202020204" pitchFamily="34" charset="0"/>
                          <a:cs typeface="Arial" panose="020B0604020202020204" pitchFamily="34" charset="0"/>
                        </a:rPr>
                        <a:t>RESULTADOS</a:t>
                      </a:r>
                    </a:p>
                  </a:txBody>
                  <a:tcPr anchor="ctr">
                    <a:solidFill>
                      <a:srgbClr val="89CFE6"/>
                    </a:solidFill>
                  </a:tcPr>
                </a:tc>
                <a:extLst>
                  <a:ext uri="{0D108BD9-81ED-4DB2-BD59-A6C34878D82A}">
                    <a16:rowId xmlns:a16="http://schemas.microsoft.com/office/drawing/2014/main" val="4136008793"/>
                  </a:ext>
                </a:extLst>
              </a:tr>
              <a:tr h="2297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 planeación fue adecuada a las necesidades y características del grupo y favoreció los aprendizajes esperados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La planeación busca abarcar los tres estilos de aprendizaje: visual, kinestésico y auditivo. Siendo de interés para el alumno. </a:t>
                      </a:r>
                    </a:p>
                  </a:txBody>
                  <a:tcPr anchor="ctr">
                    <a:solidFill>
                      <a:schemeClr val="accent5">
                        <a:lumMod val="20000"/>
                        <a:lumOff val="80000"/>
                      </a:schemeClr>
                    </a:solidFill>
                  </a:tcPr>
                </a:tc>
                <a:extLst>
                  <a:ext uri="{0D108BD9-81ED-4DB2-BD59-A6C34878D82A}">
                    <a16:rowId xmlns:a16="http://schemas.microsoft.com/office/drawing/2014/main" val="2348804410"/>
                  </a:ext>
                </a:extLst>
              </a:tr>
              <a:tr h="22288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Como fue mi intervención docente</a:t>
                      </a:r>
                    </a:p>
                  </a:txBody>
                  <a:tcPr anchor="ctr">
                    <a:solidFill>
                      <a:schemeClr val="accent5">
                        <a:lumMod val="20000"/>
                        <a:lumOff val="80000"/>
                      </a:schemeClr>
                    </a:solidFill>
                  </a:tcPr>
                </a:tc>
                <a:tc>
                  <a:txBody>
                    <a:bodyPr/>
                    <a:lstStyle/>
                    <a:p>
                      <a:pPr marL="0" indent="0" algn="ctr">
                        <a:lnSpc>
                          <a:spcPct val="107000"/>
                        </a:lnSpc>
                        <a:spcAft>
                          <a:spcPts val="0"/>
                        </a:spcAft>
                        <a:buFont typeface="Arial" panose="020B0604020202020204" pitchFamily="34" charset="0"/>
                        <a:buNone/>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Comencé la jornada con los buenos días, realice una lluvia de ideas acerca de la función de los scouts, explique con una presentación la función de los scouts, di las consignas e instrucciones para las actividades. </a:t>
                      </a:r>
                    </a:p>
                  </a:txBody>
                  <a:tcPr anchor="ctr">
                    <a:solidFill>
                      <a:schemeClr val="accent5">
                        <a:lumMod val="20000"/>
                        <a:lumOff val="80000"/>
                      </a:schemeClr>
                    </a:solidFill>
                  </a:tcPr>
                </a:tc>
                <a:extLst>
                  <a:ext uri="{0D108BD9-81ED-4DB2-BD59-A6C34878D82A}">
                    <a16:rowId xmlns:a16="http://schemas.microsoft.com/office/drawing/2014/main" val="702819036"/>
                  </a:ext>
                </a:extLst>
              </a:tr>
              <a:tr h="817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De que otra manera podría intervenir</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Llamando la atención de ser necesario, creando mayor orden. </a:t>
                      </a:r>
                    </a:p>
                  </a:txBody>
                  <a:tcPr anchor="ctr">
                    <a:solidFill>
                      <a:schemeClr val="accent5">
                        <a:lumMod val="20000"/>
                        <a:lumOff val="80000"/>
                      </a:schemeClr>
                    </a:solidFill>
                  </a:tcPr>
                </a:tc>
                <a:extLst>
                  <a:ext uri="{0D108BD9-81ED-4DB2-BD59-A6C34878D82A}">
                    <a16:rowId xmlns:a16="http://schemas.microsoft.com/office/drawing/2014/main" val="2940261233"/>
                  </a:ext>
                </a:extLst>
              </a:tr>
              <a:tr h="11518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Las consignas o indicaciones fueron claras.</a:t>
                      </a:r>
                    </a:p>
                  </a:txBody>
                  <a:tcPr anchor="ctr">
                    <a:solidFill>
                      <a:schemeClr val="accent5">
                        <a:lumMod val="20000"/>
                        <a:lumOff val="80000"/>
                      </a:schemeClr>
                    </a:solidFill>
                  </a:tcPr>
                </a:tc>
                <a:tc>
                  <a:txBody>
                    <a:bodyPr/>
                    <a:lstStyle/>
                    <a:p>
                      <a:pPr algn="ctr"/>
                      <a:r>
                        <a:rPr lang="es-MX" sz="1600" dirty="0">
                          <a:latin typeface="Arial" panose="020B0604020202020204" pitchFamily="34" charset="0"/>
                          <a:cs typeface="Arial" panose="020B0604020202020204" pitchFamily="34" charset="0"/>
                        </a:rPr>
                        <a:t>Las consignas fueron entendibles, pero algunos alumnos batallaron en realizarla. </a:t>
                      </a:r>
                    </a:p>
                  </a:txBody>
                  <a:tcPr anchor="ctr">
                    <a:solidFill>
                      <a:schemeClr val="accent5">
                        <a:lumMod val="20000"/>
                        <a:lumOff val="80000"/>
                      </a:schemeClr>
                    </a:solidFill>
                  </a:tcPr>
                </a:tc>
                <a:extLst>
                  <a:ext uri="{0D108BD9-81ED-4DB2-BD59-A6C34878D82A}">
                    <a16:rowId xmlns:a16="http://schemas.microsoft.com/office/drawing/2014/main" val="2055904052"/>
                  </a:ext>
                </a:extLst>
              </a:tr>
              <a:tr h="13106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b="1" i="1" dirty="0">
                          <a:latin typeface="Arial" panose="020B0604020202020204" pitchFamily="34" charset="0"/>
                          <a:cs typeface="Arial" panose="020B0604020202020204" pitchFamily="34" charset="0"/>
                        </a:rPr>
                        <a:t>Los materiales empleados fueron</a:t>
                      </a:r>
                    </a:p>
                    <a:p>
                      <a:pPr algn="ctr"/>
                      <a:endParaRPr lang="es-MX" sz="16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es-MX" sz="1600" dirty="0">
                          <a:solidFill>
                            <a:schemeClr val="tx1"/>
                          </a:solidFill>
                          <a:latin typeface="Arial" panose="020B0604020202020204" pitchFamily="34" charset="0"/>
                          <a:cs typeface="Arial" panose="020B0604020202020204" pitchFamily="34" charset="0"/>
                        </a:rPr>
                        <a:t>Gises</a:t>
                      </a:r>
                    </a:p>
                    <a:p>
                      <a:pPr algn="ctr"/>
                      <a:r>
                        <a:rPr lang="es-MX" sz="1600" dirty="0">
                          <a:solidFill>
                            <a:schemeClr val="tx1"/>
                          </a:solidFill>
                          <a:latin typeface="Arial" panose="020B0604020202020204" pitchFamily="34" charset="0"/>
                          <a:cs typeface="Arial" panose="020B0604020202020204" pitchFamily="34" charset="0"/>
                        </a:rPr>
                        <a:t>Leña</a:t>
                      </a:r>
                    </a:p>
                    <a:p>
                      <a:pPr algn="ctr"/>
                      <a:r>
                        <a:rPr lang="es-MX" sz="1600" dirty="0">
                          <a:solidFill>
                            <a:schemeClr val="tx1"/>
                          </a:solidFill>
                          <a:latin typeface="Arial" panose="020B0604020202020204" pitchFamily="34" charset="0"/>
                          <a:cs typeface="Arial" panose="020B0604020202020204" pitchFamily="34" charset="0"/>
                        </a:rPr>
                        <a:t>Dado grande</a:t>
                      </a:r>
                    </a:p>
                    <a:p>
                      <a:pPr algn="ctr"/>
                      <a:r>
                        <a:rPr lang="es-MX" sz="1600" dirty="0">
                          <a:solidFill>
                            <a:schemeClr val="tx1"/>
                          </a:solidFill>
                          <a:latin typeface="Arial" panose="020B0604020202020204" pitchFamily="34" charset="0"/>
                          <a:cs typeface="Arial" panose="020B0604020202020204" pitchFamily="34" charset="0"/>
                        </a:rPr>
                        <a:t>Anexo 1</a:t>
                      </a:r>
                    </a:p>
                    <a:p>
                      <a:pPr algn="ctr"/>
                      <a:r>
                        <a:rPr lang="es-MX" sz="1600" dirty="0">
                          <a:solidFill>
                            <a:schemeClr val="tx1"/>
                          </a:solidFill>
                          <a:latin typeface="Arial" panose="020B0604020202020204" pitchFamily="34" charset="0"/>
                          <a:cs typeface="Arial" panose="020B0604020202020204" pitchFamily="34" charset="0"/>
                        </a:rPr>
                        <a:t>15 palitos de madera (delgados y aprox. de 5 cm., puede ser abatelenguas a la mitad)</a:t>
                      </a:r>
                    </a:p>
                    <a:p>
                      <a:pPr algn="ctr"/>
                      <a:r>
                        <a:rPr lang="es-MX" sz="1600" dirty="0">
                          <a:solidFill>
                            <a:schemeClr val="tx1"/>
                          </a:solidFill>
                          <a:latin typeface="Arial" panose="020B0604020202020204" pitchFamily="34" charset="0"/>
                          <a:cs typeface="Arial" panose="020B0604020202020204" pitchFamily="34" charset="0"/>
                        </a:rPr>
                        <a:t>Aproximadamente 15 cuadritos de color naranja y 15 de color amarillo</a:t>
                      </a:r>
                    </a:p>
                    <a:p>
                      <a:pPr algn="ctr"/>
                      <a:r>
                        <a:rPr lang="es-MX" sz="1600" dirty="0">
                          <a:solidFill>
                            <a:schemeClr val="tx1"/>
                          </a:solidFill>
                          <a:latin typeface="Arial" panose="020B0604020202020204" pitchFamily="34" charset="0"/>
                          <a:cs typeface="Arial" panose="020B0604020202020204" pitchFamily="34" charset="0"/>
                        </a:rPr>
                        <a:t>Resistol o </a:t>
                      </a:r>
                      <a:r>
                        <a:rPr lang="es-MX" sz="1600" dirty="0" err="1">
                          <a:solidFill>
                            <a:schemeClr val="tx1"/>
                          </a:solidFill>
                          <a:latin typeface="Arial" panose="020B0604020202020204" pitchFamily="34" charset="0"/>
                          <a:cs typeface="Arial" panose="020B0604020202020204" pitchFamily="34" charset="0"/>
                        </a:rPr>
                        <a:t>pritt</a:t>
                      </a:r>
                      <a:endParaRPr lang="es-MX" sz="1600" dirty="0">
                        <a:solidFill>
                          <a:schemeClr val="tx1"/>
                        </a:solidFill>
                        <a:latin typeface="Arial" panose="020B0604020202020204" pitchFamily="34" charset="0"/>
                        <a:cs typeface="Arial" panose="020B0604020202020204" pitchFamily="34" charset="0"/>
                      </a:endParaRPr>
                    </a:p>
                    <a:p>
                      <a:pPr algn="ctr"/>
                      <a:endParaRPr lang="es-MX" sz="1600" dirty="0">
                        <a:solidFill>
                          <a:schemeClr val="tx1"/>
                        </a:solidFill>
                        <a:latin typeface="Arial" panose="020B0604020202020204" pitchFamily="34" charset="0"/>
                        <a:cs typeface="Arial" panose="020B0604020202020204" pitchFamily="34" charset="0"/>
                      </a:endParaRPr>
                    </a:p>
                    <a:p>
                      <a:pPr algn="ctr"/>
                      <a:endParaRPr lang="es-MX" sz="16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902755351"/>
                  </a:ext>
                </a:extLst>
              </a:tr>
            </a:tbl>
          </a:graphicData>
        </a:graphic>
      </p:graphicFrame>
    </p:spTree>
    <p:extLst>
      <p:ext uri="{BB962C8B-B14F-4D97-AF65-F5344CB8AC3E}">
        <p14:creationId xmlns:p14="http://schemas.microsoft.com/office/powerpoint/2010/main" val="206289778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1745</TotalTime>
  <Words>1296</Words>
  <Application>Microsoft Office PowerPoint</Application>
  <PresentationFormat>Panorámica</PresentationFormat>
  <Paragraphs>145</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Arial Black</vt:lpstr>
      <vt:lpstr>Arial Rounded MT Bold</vt:lpstr>
      <vt:lpstr>Bahnschrift Light</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daiva ramirez treviño</dc:creator>
  <cp:lastModifiedBy>daiva ramirez treviño</cp:lastModifiedBy>
  <cp:revision>5</cp:revision>
  <dcterms:created xsi:type="dcterms:W3CDTF">2022-02-21T21:41:15Z</dcterms:created>
  <dcterms:modified xsi:type="dcterms:W3CDTF">2022-03-03T00:34:14Z</dcterms:modified>
</cp:coreProperties>
</file>