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59" r:id="rId4"/>
  </p:sldIdLst>
  <p:sldSz cx="6858000" cy="9144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0" d="100"/>
          <a:sy n="80" d="100"/>
        </p:scale>
        <p:origin x="162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3375"/>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57250" y="4802718"/>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44CE4BD4-B8ED-4DFA-8CF4-3CE1B1278FEC}" type="datetimeFigureOut">
              <a:rPr kumimoji="0" lang="es-MX" sz="675"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02/03/2022</a:t>
            </a:fld>
            <a:endParaRPr kumimoji="0" lang="es-MX" sz="675"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MX" sz="675"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536A94E-07C7-4A7D-9AE7-288269ADC627}" type="slidenum">
              <a:rPr kumimoji="0" lang="es-MX" sz="675"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‹Nº›</a:t>
            </a:fld>
            <a:endParaRPr kumimoji="0" lang="es-MX" sz="675"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2794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44CE4BD4-B8ED-4DFA-8CF4-3CE1B1278FEC}" type="datetimeFigureOut">
              <a:rPr kumimoji="0" lang="es-MX" sz="675"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02/03/2022</a:t>
            </a:fld>
            <a:endParaRPr kumimoji="0" lang="es-MX" sz="675"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MX" sz="675"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536A94E-07C7-4A7D-9AE7-288269ADC627}" type="slidenum">
              <a:rPr kumimoji="0" lang="es-MX" sz="675"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‹Nº›</a:t>
            </a:fld>
            <a:endParaRPr kumimoji="0" lang="es-MX" sz="675"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6246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3"/>
            <a:ext cx="1478756" cy="7749117"/>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71488" y="486833"/>
            <a:ext cx="4350544" cy="77491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44CE4BD4-B8ED-4DFA-8CF4-3CE1B1278FEC}" type="datetimeFigureOut">
              <a:rPr kumimoji="0" lang="es-MX" sz="675"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02/03/2022</a:t>
            </a:fld>
            <a:endParaRPr kumimoji="0" lang="es-MX" sz="675"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MX" sz="675"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536A94E-07C7-4A7D-9AE7-288269ADC627}" type="slidenum">
              <a:rPr kumimoji="0" lang="es-MX" sz="675"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‹Nº›</a:t>
            </a:fld>
            <a:endParaRPr kumimoji="0" lang="es-MX" sz="675"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840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44CE4BD4-B8ED-4DFA-8CF4-3CE1B1278FEC}" type="datetimeFigureOut">
              <a:rPr kumimoji="0" lang="es-MX" sz="675"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02/03/2022</a:t>
            </a:fld>
            <a:endParaRPr kumimoji="0" lang="es-MX" sz="675"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MX" sz="675"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536A94E-07C7-4A7D-9AE7-288269ADC627}" type="slidenum">
              <a:rPr kumimoji="0" lang="es-MX" sz="675"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‹Nº›</a:t>
            </a:fld>
            <a:endParaRPr kumimoji="0" lang="es-MX" sz="675"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0607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7" y="2279653"/>
            <a:ext cx="5915025" cy="3803649"/>
          </a:xfrm>
        </p:spPr>
        <p:txBody>
          <a:bodyPr anchor="b"/>
          <a:lstStyle>
            <a:lvl1pPr>
              <a:defRPr sz="3375"/>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67917" y="6119287"/>
            <a:ext cx="5915025" cy="2000249"/>
          </a:xfrm>
        </p:spPr>
        <p:txBody>
          <a:bodyPr/>
          <a:lstStyle>
            <a:lvl1pPr marL="0" indent="0">
              <a:buNone/>
              <a:defRPr sz="1350">
                <a:solidFill>
                  <a:schemeClr val="tx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44CE4BD4-B8ED-4DFA-8CF4-3CE1B1278FEC}" type="datetimeFigureOut">
              <a:rPr kumimoji="0" lang="es-MX" sz="675"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02/03/2022</a:t>
            </a:fld>
            <a:endParaRPr kumimoji="0" lang="es-MX" sz="675"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MX" sz="675"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536A94E-07C7-4A7D-9AE7-288269ADC627}" type="slidenum">
              <a:rPr kumimoji="0" lang="es-MX" sz="675"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‹Nº›</a:t>
            </a:fld>
            <a:endParaRPr kumimoji="0" lang="es-MX" sz="675"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4427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44CE4BD4-B8ED-4DFA-8CF4-3CE1B1278FEC}" type="datetimeFigureOut">
              <a:rPr kumimoji="0" lang="es-MX" sz="675"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02/03/2022</a:t>
            </a:fld>
            <a:endParaRPr kumimoji="0" lang="es-MX" sz="675"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MX" sz="675"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536A94E-07C7-4A7D-9AE7-288269ADC627}" type="slidenum">
              <a:rPr kumimoji="0" lang="es-MX" sz="675"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‹Nº›</a:t>
            </a:fld>
            <a:endParaRPr kumimoji="0" lang="es-MX" sz="675"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9621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2" y="486836"/>
            <a:ext cx="5915025" cy="176741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s-ES" smtClean="0"/>
              <a:t>Editar el estilo de texto del patrón</a:t>
            </a:r>
          </a:p>
        </p:txBody>
      </p:sp>
      <p:sp>
        <p:nvSpPr>
          <p:cNvPr id="4" name="Content Placeholder 3"/>
          <p:cNvSpPr>
            <a:spLocks noGrp="1"/>
          </p:cNvSpPr>
          <p:nvPr>
            <p:ph sz="half" idx="2"/>
          </p:nvPr>
        </p:nvSpPr>
        <p:spPr>
          <a:xfrm>
            <a:off x="472381" y="3340101"/>
            <a:ext cx="2901255" cy="4912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471864"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s-ES" smtClean="0"/>
              <a:t>Editar el estilo de texto del patrón</a:t>
            </a:r>
          </a:p>
        </p:txBody>
      </p:sp>
      <p:sp>
        <p:nvSpPr>
          <p:cNvPr id="6" name="Content Placeholder 5"/>
          <p:cNvSpPr>
            <a:spLocks noGrp="1"/>
          </p:cNvSpPr>
          <p:nvPr>
            <p:ph sz="quarter" idx="4"/>
          </p:nvPr>
        </p:nvSpPr>
        <p:spPr>
          <a:xfrm>
            <a:off x="3471864" y="3340101"/>
            <a:ext cx="2915543" cy="4912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44CE4BD4-B8ED-4DFA-8CF4-3CE1B1278FEC}" type="datetimeFigureOut">
              <a:rPr kumimoji="0" lang="es-MX" sz="675"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02/03/2022</a:t>
            </a:fld>
            <a:endParaRPr kumimoji="0" lang="es-MX" sz="675"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MX" sz="675"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536A94E-07C7-4A7D-9AE7-288269ADC627}" type="slidenum">
              <a:rPr kumimoji="0" lang="es-MX" sz="675"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‹Nº›</a:t>
            </a:fld>
            <a:endParaRPr kumimoji="0" lang="es-MX" sz="675"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9560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44CE4BD4-B8ED-4DFA-8CF4-3CE1B1278FEC}" type="datetimeFigureOut">
              <a:rPr kumimoji="0" lang="es-MX" sz="675"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02/03/2022</a:t>
            </a:fld>
            <a:endParaRPr kumimoji="0" lang="es-MX" sz="675"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MX" sz="675"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536A94E-07C7-4A7D-9AE7-288269ADC627}" type="slidenum">
              <a:rPr kumimoji="0" lang="es-MX" sz="675"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‹Nº›</a:t>
            </a:fld>
            <a:endParaRPr kumimoji="0" lang="es-MX" sz="675"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6301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44CE4BD4-B8ED-4DFA-8CF4-3CE1B1278FEC}" type="datetimeFigureOut">
              <a:rPr kumimoji="0" lang="es-MX" sz="675"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02/03/2022</a:t>
            </a:fld>
            <a:endParaRPr kumimoji="0" lang="es-MX" sz="675"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MX" sz="675"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536A94E-07C7-4A7D-9AE7-288269ADC627}" type="slidenum">
              <a:rPr kumimoji="0" lang="es-MX" sz="675"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‹Nº›</a:t>
            </a:fld>
            <a:endParaRPr kumimoji="0" lang="es-MX" sz="675"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4373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18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15544" y="1316569"/>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44CE4BD4-B8ED-4DFA-8CF4-3CE1B1278FEC}" type="datetimeFigureOut">
              <a:rPr kumimoji="0" lang="es-MX" sz="675"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02/03/2022</a:t>
            </a:fld>
            <a:endParaRPr kumimoji="0" lang="es-MX" sz="675"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MX" sz="675"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536A94E-07C7-4A7D-9AE7-288269ADC627}" type="slidenum">
              <a:rPr kumimoji="0" lang="es-MX" sz="675"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‹Nº›</a:t>
            </a:fld>
            <a:endParaRPr kumimoji="0" lang="es-MX" sz="675"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9170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18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915544" y="1316569"/>
            <a:ext cx="3471863" cy="6498167"/>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44CE4BD4-B8ED-4DFA-8CF4-3CE1B1278FEC}" type="datetimeFigureOut">
              <a:rPr kumimoji="0" lang="es-MX" sz="675"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02/03/2022</a:t>
            </a:fld>
            <a:endParaRPr kumimoji="0" lang="es-MX" sz="675"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MX" sz="675"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536A94E-07C7-4A7D-9AE7-288269ADC627}" type="slidenum">
              <a:rPr kumimoji="0" lang="es-MX" sz="675"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‹Nº›</a:t>
            </a:fld>
            <a:endParaRPr kumimoji="0" lang="es-MX" sz="675"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4201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8000" r="-1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9" y="486836"/>
            <a:ext cx="5915025" cy="176741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1489" y="2434167"/>
            <a:ext cx="5915025" cy="5801784"/>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44CE4BD4-B8ED-4DFA-8CF4-3CE1B1278FEC}" type="datetimeFigureOut">
              <a:rPr kumimoji="0" lang="es-MX" sz="675"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02/03/2022</a:t>
            </a:fld>
            <a:endParaRPr kumimoji="0" lang="es-MX" sz="675"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2271714" y="8475136"/>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MX" sz="675"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2536A94E-07C7-4A7D-9AE7-288269ADC627}" type="slidenum">
              <a:rPr kumimoji="0" lang="es-MX" sz="675"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‹Nº›</a:t>
            </a:fld>
            <a:endParaRPr kumimoji="0" lang="es-MX" sz="675"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87590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repositorio.uahurtado.cl/bitstream/handle/11242/7873/MGDEFloresL.pdf?sequence=1&amp;isAllowed=y"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325479" y="199022"/>
            <a:ext cx="4150895" cy="122341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s-MX" sz="6000" b="0" i="0" u="none" strike="noStrike" kern="1200" cap="none" spc="0" normalizeH="0" baseline="0" noProof="0" dirty="0">
                <a:ln>
                  <a:noFill/>
                </a:ln>
                <a:solidFill>
                  <a:prstClr val="black"/>
                </a:solidFill>
                <a:effectLst/>
                <a:uLnTx/>
                <a:uFillTx/>
                <a:latin typeface="Broadway" panose="04040905080B02020502" pitchFamily="82" charset="0"/>
                <a:ea typeface="+mn-ea"/>
                <a:cs typeface="+mn-cs"/>
              </a:rPr>
              <a:t>Diario</a:t>
            </a:r>
            <a:endParaRPr kumimoji="0" lang="es-MX" sz="4050" b="0" i="0" u="none" strike="noStrike" kern="1200" cap="none" spc="0" normalizeH="0" baseline="0" noProof="0" dirty="0">
              <a:ln>
                <a:noFill/>
              </a:ln>
              <a:solidFill>
                <a:prstClr val="black"/>
              </a:solidFill>
              <a:effectLst/>
              <a:uLnTx/>
              <a:uFillTx/>
              <a:latin typeface="Broadway" panose="04040905080B02020502" pitchFamily="82" charset="0"/>
              <a:ea typeface="+mn-ea"/>
              <a:cs typeface="+mn-cs"/>
            </a:endParaRP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s-MX" sz="1400" dirty="0">
                <a:solidFill>
                  <a:prstClr val="black"/>
                </a:solidFill>
                <a:latin typeface="Arial" panose="020B0604020202020204" pitchFamily="34" charset="0"/>
                <a:cs typeface="Arial" panose="020B0604020202020204" pitchFamily="34" charset="0"/>
              </a:rPr>
              <a:t>2</a:t>
            </a:r>
            <a:r>
              <a:rPr kumimoji="0" lang="es-MX"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de marzo </a:t>
            </a: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 </a:t>
            </a:r>
            <a:r>
              <a:rPr kumimoji="0" lang="es-MX"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2022 </a:t>
            </a: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ángulo 5"/>
          <p:cNvSpPr/>
          <p:nvPr/>
        </p:nvSpPr>
        <p:spPr>
          <a:xfrm>
            <a:off x="256032" y="1636760"/>
            <a:ext cx="6071615" cy="6340197"/>
          </a:xfrm>
          <a:prstGeom prst="rect">
            <a:avLst/>
          </a:prstGeom>
        </p:spPr>
        <p:txBody>
          <a:bodyPr wrap="square">
            <a:spAutoFit/>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La </a:t>
            </a:r>
            <a:r>
              <a:rPr kumimoji="0" lang="es-MX"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planeación fue adecuada a las necesidades y características del grupo y favoreció los aprendizajes </a:t>
            </a:r>
            <a:r>
              <a:rPr kumimoji="0" lang="es-MX"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esperado</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s-MX" sz="140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Debido</a:t>
            </a:r>
            <a:r>
              <a:rPr kumimoji="0" lang="es-MX" sz="140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 las actividades que se presentaron el lunes, no se había tenido la oportunidad de trabajar con el grupo en el tema solo se le había dado una pequeña introducción por lo que el día de hoy se estuvieron aplicando actividades tanto del lunes como del día</a:t>
            </a:r>
            <a:r>
              <a:rPr lang="es-MX" sz="1400" dirty="0" smtClean="0">
                <a:solidFill>
                  <a:prstClr val="black"/>
                </a:solidFill>
                <a:latin typeface="Arial" panose="020B0604020202020204" pitchFamily="34" charset="0"/>
                <a:cs typeface="Arial" panose="020B0604020202020204" pitchFamily="34" charset="0"/>
              </a:rPr>
              <a:t> correspondiente, como no es un grupo numeroso facilita en gran medida la aplicación y comprensión de actividades, la participación por parte de los alumnos es muy activa además de que comprenden los temas que se presentan y llevan a cabo las actividades de acuerdo a lo solicitado además de facilitar la atención mas personalizada</a:t>
            </a:r>
            <a:endParaRPr kumimoji="0" lang="es-MX" sz="140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MX"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Como </a:t>
            </a:r>
            <a:r>
              <a:rPr kumimoji="0" lang="es-MX"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fue mi intervención docente</a:t>
            </a:r>
          </a:p>
          <a:p>
            <a:pPr marL="0" marR="0" lvl="0" indent="0" algn="l" defTabSz="685800" rtl="0" eaLnBrk="1" fontAlgn="auto" latinLnBrk="0" hangingPunct="1">
              <a:lnSpc>
                <a:spcPct val="100000"/>
              </a:lnSpc>
              <a:spcBef>
                <a:spcPts val="0"/>
              </a:spcBef>
              <a:spcAft>
                <a:spcPts val="0"/>
              </a:spcAft>
              <a:buClrTx/>
              <a:buSzTx/>
              <a:buFontTx/>
              <a:buNone/>
              <a:tabLst/>
              <a:defRPr/>
            </a:pPr>
            <a:r>
              <a:rPr lang="es-MX" sz="1400" dirty="0" smtClean="0">
                <a:solidFill>
                  <a:prstClr val="black"/>
                </a:solidFill>
                <a:latin typeface="Arial" panose="020B0604020202020204" pitchFamily="34" charset="0"/>
                <a:cs typeface="Arial" panose="020B0604020202020204" pitchFamily="34" charset="0"/>
              </a:rPr>
              <a:t>Como había personas en el salón conservando al inicio estaba nerviosa y se me pasaron realizar algunas cosas como la canción de inicio, la fecha del día y me trababa en algunas palabras aunado a que una parte de la mañana no estuvo presente el maestro titular por situaciones externas pero mantuve un buen control de grupo en lo que el maestro estuvo fuera no se presento ninguna situación, buen manejo del tema y motivar a los alumnos a participar en las actividades </a:t>
            </a:r>
            <a:endParaRPr lang="es-MX" sz="1400" dirty="0">
              <a:solidFill>
                <a:prstClr val="black"/>
              </a:solidFill>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De </a:t>
            </a:r>
            <a:r>
              <a:rPr kumimoji="0" lang="es-MX"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que otra manera podría </a:t>
            </a:r>
            <a:r>
              <a:rPr kumimoji="0" lang="es-MX"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intervenir</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s-MX" sz="140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Mejor</a:t>
            </a:r>
            <a:r>
              <a:rPr kumimoji="0" lang="es-MX" sz="140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conocimiento del grupo para colocar a los alumnos en lugares adecuados para evitar que estén jugando o no atiendan indicaciones</a:t>
            </a:r>
            <a:r>
              <a:rPr lang="es-MX" sz="1400" dirty="0" smtClean="0">
                <a:solidFill>
                  <a:prstClr val="black"/>
                </a:solidFill>
                <a:latin typeface="Arial" panose="020B0604020202020204" pitchFamily="34" charset="0"/>
                <a:cs typeface="Arial" panose="020B0604020202020204" pitchFamily="34" charset="0"/>
              </a:rPr>
              <a:t>, agregar cantos al iniciar la mañana o terminar, mejor manejo de las participaciones de los alumnos </a:t>
            </a:r>
            <a:endParaRPr kumimoji="0" lang="es-MX" sz="140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MX"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Como </a:t>
            </a:r>
            <a:r>
              <a:rPr kumimoji="0" lang="es-MX"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realice o rescate la evaluación del aprendizaje esperado</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Con cuestionamientos al grupo en general e individual y con evidencias </a:t>
            </a:r>
          </a:p>
        </p:txBody>
      </p:sp>
    </p:spTree>
    <p:extLst>
      <p:ext uri="{BB962C8B-B14F-4D97-AF65-F5344CB8AC3E}">
        <p14:creationId xmlns:p14="http://schemas.microsoft.com/office/powerpoint/2010/main" val="1306055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97713" y="287079"/>
            <a:ext cx="6088802" cy="7948872"/>
          </a:xfrm>
        </p:spPr>
        <p:txBody>
          <a:bodyPr/>
          <a:lstStyle/>
          <a:p>
            <a:r>
              <a:rPr lang="es-MX" sz="1400" b="1" dirty="0">
                <a:latin typeface="Arial" panose="020B0604020202020204" pitchFamily="34" charset="0"/>
                <a:cs typeface="Arial" panose="020B0604020202020204" pitchFamily="34" charset="0"/>
              </a:rPr>
              <a:t>De qué manera puedo mejorar mi intervención (darle fundamentación </a:t>
            </a:r>
            <a:r>
              <a:rPr lang="es-MX" sz="1400" b="1" dirty="0" smtClean="0">
                <a:latin typeface="Arial" panose="020B0604020202020204" pitchFamily="34" charset="0"/>
                <a:cs typeface="Arial" panose="020B0604020202020204" pitchFamily="34" charset="0"/>
              </a:rPr>
              <a:t>teórica)</a:t>
            </a:r>
          </a:p>
          <a:p>
            <a:pPr marL="0" indent="0">
              <a:buNone/>
            </a:pPr>
            <a:r>
              <a:rPr lang="es-MX" sz="1400" dirty="0" smtClean="0">
                <a:latin typeface="Arial" panose="020B0604020202020204" pitchFamily="34" charset="0"/>
                <a:cs typeface="Arial" panose="020B0604020202020204" pitchFamily="34" charset="0"/>
              </a:rPr>
              <a:t>“ Se ha olvidado que la calidad educativa esta indisoluble mente vinculada a la calidad de la formación de los estudiantes como personas integras, autónomas y responsables de sus procesos formativos y consiguiente emancipación , lo que implica promover su activa participación”</a:t>
            </a:r>
          </a:p>
          <a:p>
            <a:pPr marL="0" indent="0">
              <a:buNone/>
            </a:pPr>
            <a:r>
              <a:rPr lang="es-MX" sz="1400" dirty="0" smtClean="0">
                <a:latin typeface="Arial" panose="020B0604020202020204" pitchFamily="34" charset="0"/>
                <a:cs typeface="Arial" panose="020B0604020202020204" pitchFamily="34" charset="0"/>
              </a:rPr>
              <a:t>Lo que el autor señala es que es importante mantener activa la participación de los alumnos motivarlos a participar ya que es prueba de que se esta llevando a cabo de manera correcta el proceso de enseñanza-aprendizaje. </a:t>
            </a:r>
          </a:p>
          <a:p>
            <a:pPr marL="0" indent="0">
              <a:buNone/>
            </a:pPr>
            <a:endParaRPr lang="es-MX" sz="1400" dirty="0">
              <a:latin typeface="Arial" panose="020B0604020202020204" pitchFamily="34" charset="0"/>
              <a:cs typeface="Arial" panose="020B0604020202020204" pitchFamily="34" charset="0"/>
            </a:endParaRPr>
          </a:p>
          <a:p>
            <a:r>
              <a:rPr lang="es-MX" sz="1400" b="1" dirty="0" smtClean="0">
                <a:latin typeface="Arial" panose="020B0604020202020204" pitchFamily="34" charset="0"/>
                <a:cs typeface="Arial" panose="020B0604020202020204" pitchFamily="34" charset="0"/>
              </a:rPr>
              <a:t>Que </a:t>
            </a:r>
            <a:r>
              <a:rPr lang="es-MX" sz="1400" b="1" dirty="0">
                <a:latin typeface="Arial" panose="020B0604020202020204" pitchFamily="34" charset="0"/>
                <a:cs typeface="Arial" panose="020B0604020202020204" pitchFamily="34" charset="0"/>
              </a:rPr>
              <a:t>no debe olvidar al desempeñar mi </a:t>
            </a:r>
            <a:r>
              <a:rPr lang="es-MX" sz="1400" b="1" dirty="0" smtClean="0">
                <a:latin typeface="Arial" panose="020B0604020202020204" pitchFamily="34" charset="0"/>
                <a:cs typeface="Arial" panose="020B0604020202020204" pitchFamily="34" charset="0"/>
              </a:rPr>
              <a:t>intervención </a:t>
            </a:r>
            <a:endParaRPr lang="es-MX" sz="1400" b="1" dirty="0" smtClean="0">
              <a:latin typeface="Arial" panose="020B0604020202020204" pitchFamily="34" charset="0"/>
              <a:cs typeface="Arial" panose="020B0604020202020204" pitchFamily="34" charset="0"/>
            </a:endParaRPr>
          </a:p>
          <a:p>
            <a:pPr marL="0" indent="0">
              <a:buNone/>
            </a:pPr>
            <a:r>
              <a:rPr lang="es-MX" sz="1400" dirty="0" smtClean="0">
                <a:latin typeface="Arial" panose="020B0604020202020204" pitchFamily="34" charset="0"/>
                <a:cs typeface="Arial" panose="020B0604020202020204" pitchFamily="34" charset="0"/>
              </a:rPr>
              <a:t>Estrategias para un mejor manejo de participaciones </a:t>
            </a:r>
            <a:endParaRPr lang="es-MX" sz="1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451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41823" y="6785027"/>
            <a:ext cx="6339952" cy="3631763"/>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Bibliografía</a:t>
            </a:r>
          </a:p>
          <a:p>
            <a:pPr marL="360000" lvl="0" indent="-457200" defTabSz="685800">
              <a:defRPr/>
            </a:pPr>
            <a:r>
              <a:rPr lang="es-MX" sz="1200" dirty="0">
                <a:solidFill>
                  <a:prstClr val="black"/>
                </a:solidFill>
                <a:latin typeface="Arial" panose="020B0604020202020204" pitchFamily="34" charset="0"/>
                <a:cs typeface="Arial" panose="020B0604020202020204" pitchFamily="34" charset="0"/>
              </a:rPr>
              <a:t>Flores, O. (enero de 2015). la participación de los estudiantes en el aula como factor determinante para mejorar la calidad de los </a:t>
            </a:r>
            <a:r>
              <a:rPr lang="es-MX" sz="1200" dirty="0" smtClean="0">
                <a:solidFill>
                  <a:prstClr val="black"/>
                </a:solidFill>
                <a:latin typeface="Arial" panose="020B0604020202020204" pitchFamily="34" charset="0"/>
                <a:cs typeface="Arial" panose="020B0604020202020204" pitchFamily="34" charset="0"/>
              </a:rPr>
              <a:t>aprendizajes. </a:t>
            </a:r>
            <a:r>
              <a:rPr lang="es-MX" sz="1200" dirty="0">
                <a:solidFill>
                  <a:prstClr val="black"/>
                </a:solidFill>
                <a:latin typeface="Arial" panose="020B0604020202020204" pitchFamily="34" charset="0"/>
                <a:cs typeface="Arial" panose="020B0604020202020204" pitchFamily="34" charset="0"/>
              </a:rPr>
              <a:t>Obtenido de </a:t>
            </a:r>
            <a:r>
              <a:rPr lang="es-MX" sz="1200" dirty="0">
                <a:solidFill>
                  <a:prstClr val="black"/>
                </a:solidFill>
                <a:latin typeface="Arial" panose="020B0604020202020204" pitchFamily="34" charset="0"/>
                <a:cs typeface="Arial" panose="020B0604020202020204" pitchFamily="34" charset="0"/>
                <a:hlinkClick r:id="rId2"/>
              </a:rPr>
              <a:t>https://</a:t>
            </a:r>
            <a:r>
              <a:rPr lang="es-MX" sz="1200" dirty="0" smtClean="0">
                <a:solidFill>
                  <a:prstClr val="black"/>
                </a:solidFill>
                <a:latin typeface="Arial" panose="020B0604020202020204" pitchFamily="34" charset="0"/>
                <a:cs typeface="Arial" panose="020B0604020202020204" pitchFamily="34" charset="0"/>
                <a:hlinkClick r:id="rId2"/>
              </a:rPr>
              <a:t>repositorio.uahurtado.cl/bitstream/handle/11242/7873/MGDEFloresL.pdf?sequence=1&amp;isAllowed=y</a:t>
            </a:r>
            <a:endParaRPr lang="es-MX" sz="1200" dirty="0" smtClean="0">
              <a:solidFill>
                <a:prstClr val="black"/>
              </a:solidFill>
              <a:latin typeface="Arial" panose="020B0604020202020204" pitchFamily="34" charset="0"/>
              <a:cs typeface="Arial" panose="020B0604020202020204" pitchFamily="34" charset="0"/>
            </a:endParaRPr>
          </a:p>
          <a:p>
            <a:pPr marL="360000" lvl="0" indent="-457200" defTabSz="685800">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457200" algn="l" defTabSz="6858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457200" algn="l" defTabSz="6858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457200" algn="l" defTabSz="6858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457200" algn="l" defTabSz="6858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457200" algn="l" defTabSz="6858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457200" algn="l" defTabSz="685800" rtl="0" eaLnBrk="1" fontAlgn="auto" latinLnBrk="0" hangingPunct="1">
              <a:lnSpc>
                <a:spcPct val="100000"/>
              </a:lnSpc>
              <a:spcBef>
                <a:spcPts val="0"/>
              </a:spcBef>
              <a:spcAft>
                <a:spcPts val="0"/>
              </a:spcAft>
              <a:buClrTx/>
              <a:buSzTx/>
              <a:buFontTx/>
              <a:buNone/>
              <a:tabLst/>
              <a:defRPr/>
            </a:pPr>
            <a:endParaRPr kumimoji="0" lang="es-MX"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MX"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MX"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MX"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MX"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 name="Imagen 1"/>
          <p:cNvPicPr>
            <a:picLocks noChangeAspect="1"/>
          </p:cNvPicPr>
          <p:nvPr/>
        </p:nvPicPr>
        <p:blipFill>
          <a:blip r:embed="rId3"/>
          <a:stretch>
            <a:fillRect/>
          </a:stretch>
        </p:blipFill>
        <p:spPr>
          <a:xfrm rot="5400000">
            <a:off x="682336" y="-34868"/>
            <a:ext cx="2648452" cy="3529478"/>
          </a:xfrm>
          <a:prstGeom prst="rect">
            <a:avLst/>
          </a:prstGeom>
        </p:spPr>
      </p:pic>
      <p:pic>
        <p:nvPicPr>
          <p:cNvPr id="5" name="Imagen 4"/>
          <p:cNvPicPr>
            <a:picLocks noChangeAspect="1"/>
          </p:cNvPicPr>
          <p:nvPr/>
        </p:nvPicPr>
        <p:blipFill>
          <a:blip r:embed="rId4"/>
          <a:stretch>
            <a:fillRect/>
          </a:stretch>
        </p:blipFill>
        <p:spPr>
          <a:xfrm>
            <a:off x="2836544" y="3694176"/>
            <a:ext cx="3600831" cy="2700624"/>
          </a:xfrm>
          <a:prstGeom prst="rect">
            <a:avLst/>
          </a:prstGeom>
        </p:spPr>
      </p:pic>
    </p:spTree>
    <p:extLst>
      <p:ext uri="{BB962C8B-B14F-4D97-AF65-F5344CB8AC3E}">
        <p14:creationId xmlns:p14="http://schemas.microsoft.com/office/powerpoint/2010/main" val="300921391"/>
      </p:ext>
    </p:extLst>
  </p:cSld>
  <p:clrMapOvr>
    <a:masterClrMapping/>
  </p:clrMapOvr>
</p:sld>
</file>

<file path=ppt/theme/theme1.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TotalTime>
  <Words>426</Words>
  <Application>Microsoft Office PowerPoint</Application>
  <PresentationFormat>Presentación en pantalla (4:3)</PresentationFormat>
  <Paragraphs>33</Paragraphs>
  <Slides>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vt:i4>
      </vt:variant>
    </vt:vector>
  </HeadingPairs>
  <TitlesOfParts>
    <vt:vector size="8" baseType="lpstr">
      <vt:lpstr>Arial</vt:lpstr>
      <vt:lpstr>Broadway</vt:lpstr>
      <vt:lpstr>Calibri</vt:lpstr>
      <vt:lpstr>Calibri Light</vt:lpstr>
      <vt:lpstr>1_Tema de Office</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Jose</dc:creator>
  <cp:lastModifiedBy>Maria Jose</cp:lastModifiedBy>
  <cp:revision>4</cp:revision>
  <dcterms:created xsi:type="dcterms:W3CDTF">2022-03-03T05:16:55Z</dcterms:created>
  <dcterms:modified xsi:type="dcterms:W3CDTF">2022-03-03T05:52:15Z</dcterms:modified>
</cp:coreProperties>
</file>