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162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E070117F-A1C6-4300-A81D-63B81660134B}" type="datetimeFigureOut">
              <a:rPr lang="es-MX" smtClean="0"/>
              <a:t>02/03/2022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0F34E35-BD2A-4BB6-97D2-0497766E957F}" type="slidenum">
              <a:rPr lang="es-MX" smtClean="0"/>
              <a:t>‹Nº›</a:t>
            </a:fld>
            <a:endParaRPr lang="es-MX"/>
          </a:p>
        </p:txBody>
      </p:sp>
    </p:spTree>
    <p:extLst>
      <p:ext uri="{BB962C8B-B14F-4D97-AF65-F5344CB8AC3E}">
        <p14:creationId xmlns:p14="http://schemas.microsoft.com/office/powerpoint/2010/main" val="103417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070117F-A1C6-4300-A81D-63B81660134B}" type="datetimeFigureOut">
              <a:rPr lang="es-MX" smtClean="0"/>
              <a:t>02/03/2022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0F34E35-BD2A-4BB6-97D2-0497766E957F}" type="slidenum">
              <a:rPr lang="es-MX" smtClean="0"/>
              <a:t>‹Nº›</a:t>
            </a:fld>
            <a:endParaRPr lang="es-MX"/>
          </a:p>
        </p:txBody>
      </p:sp>
    </p:spTree>
    <p:extLst>
      <p:ext uri="{BB962C8B-B14F-4D97-AF65-F5344CB8AC3E}">
        <p14:creationId xmlns:p14="http://schemas.microsoft.com/office/powerpoint/2010/main" val="250064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070117F-A1C6-4300-A81D-63B81660134B}" type="datetimeFigureOut">
              <a:rPr lang="es-MX" smtClean="0"/>
              <a:t>02/03/2022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0F34E35-BD2A-4BB6-97D2-0497766E957F}" type="slidenum">
              <a:rPr lang="es-MX" smtClean="0"/>
              <a:t>‹Nº›</a:t>
            </a:fld>
            <a:endParaRPr lang="es-MX"/>
          </a:p>
        </p:txBody>
      </p:sp>
    </p:spTree>
    <p:extLst>
      <p:ext uri="{BB962C8B-B14F-4D97-AF65-F5344CB8AC3E}">
        <p14:creationId xmlns:p14="http://schemas.microsoft.com/office/powerpoint/2010/main" val="395096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070117F-A1C6-4300-A81D-63B81660134B}" type="datetimeFigureOut">
              <a:rPr lang="es-MX" smtClean="0"/>
              <a:t>02/03/2022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0F34E35-BD2A-4BB6-97D2-0497766E957F}" type="slidenum">
              <a:rPr lang="es-MX" smtClean="0"/>
              <a:t>‹Nº›</a:t>
            </a:fld>
            <a:endParaRPr lang="es-MX"/>
          </a:p>
        </p:txBody>
      </p:sp>
    </p:spTree>
    <p:extLst>
      <p:ext uri="{BB962C8B-B14F-4D97-AF65-F5344CB8AC3E}">
        <p14:creationId xmlns:p14="http://schemas.microsoft.com/office/powerpoint/2010/main" val="3064808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070117F-A1C6-4300-A81D-63B81660134B}" type="datetimeFigureOut">
              <a:rPr lang="es-MX" smtClean="0"/>
              <a:t>02/03/2022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0F34E35-BD2A-4BB6-97D2-0497766E957F}" type="slidenum">
              <a:rPr lang="es-MX" smtClean="0"/>
              <a:t>‹Nº›</a:t>
            </a:fld>
            <a:endParaRPr lang="es-MX"/>
          </a:p>
        </p:txBody>
      </p:sp>
    </p:spTree>
    <p:extLst>
      <p:ext uri="{BB962C8B-B14F-4D97-AF65-F5344CB8AC3E}">
        <p14:creationId xmlns:p14="http://schemas.microsoft.com/office/powerpoint/2010/main" val="1034673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070117F-A1C6-4300-A81D-63B81660134B}" type="datetimeFigureOut">
              <a:rPr lang="es-MX" smtClean="0"/>
              <a:t>02/03/2022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0F34E35-BD2A-4BB6-97D2-0497766E957F}" type="slidenum">
              <a:rPr lang="es-MX" smtClean="0"/>
              <a:t>‹Nº›</a:t>
            </a:fld>
            <a:endParaRPr lang="es-MX"/>
          </a:p>
        </p:txBody>
      </p:sp>
    </p:spTree>
    <p:extLst>
      <p:ext uri="{BB962C8B-B14F-4D97-AF65-F5344CB8AC3E}">
        <p14:creationId xmlns:p14="http://schemas.microsoft.com/office/powerpoint/2010/main" val="1322382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070117F-A1C6-4300-A81D-63B81660134B}" type="datetimeFigureOut">
              <a:rPr lang="es-MX" smtClean="0"/>
              <a:t>02/03/2022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0F34E35-BD2A-4BB6-97D2-0497766E957F}" type="slidenum">
              <a:rPr lang="es-MX" smtClean="0"/>
              <a:t>‹Nº›</a:t>
            </a:fld>
            <a:endParaRPr lang="es-MX"/>
          </a:p>
        </p:txBody>
      </p:sp>
    </p:spTree>
    <p:extLst>
      <p:ext uri="{BB962C8B-B14F-4D97-AF65-F5344CB8AC3E}">
        <p14:creationId xmlns:p14="http://schemas.microsoft.com/office/powerpoint/2010/main" val="1988905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070117F-A1C6-4300-A81D-63B81660134B}" type="datetimeFigureOut">
              <a:rPr lang="es-MX" smtClean="0"/>
              <a:t>02/03/2022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0F34E35-BD2A-4BB6-97D2-0497766E957F}" type="slidenum">
              <a:rPr lang="es-MX" smtClean="0"/>
              <a:t>‹Nº›</a:t>
            </a:fld>
            <a:endParaRPr lang="es-MX"/>
          </a:p>
        </p:txBody>
      </p:sp>
    </p:spTree>
    <p:extLst>
      <p:ext uri="{BB962C8B-B14F-4D97-AF65-F5344CB8AC3E}">
        <p14:creationId xmlns:p14="http://schemas.microsoft.com/office/powerpoint/2010/main" val="722150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70117F-A1C6-4300-A81D-63B81660134B}" type="datetimeFigureOut">
              <a:rPr lang="es-MX" smtClean="0"/>
              <a:t>02/03/2022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0F34E35-BD2A-4BB6-97D2-0497766E957F}" type="slidenum">
              <a:rPr lang="es-MX" smtClean="0"/>
              <a:t>‹Nº›</a:t>
            </a:fld>
            <a:endParaRPr lang="es-MX"/>
          </a:p>
        </p:txBody>
      </p:sp>
    </p:spTree>
    <p:extLst>
      <p:ext uri="{BB962C8B-B14F-4D97-AF65-F5344CB8AC3E}">
        <p14:creationId xmlns:p14="http://schemas.microsoft.com/office/powerpoint/2010/main" val="3759845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070117F-A1C6-4300-A81D-63B81660134B}" type="datetimeFigureOut">
              <a:rPr lang="es-MX" smtClean="0"/>
              <a:t>02/03/2022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0F34E35-BD2A-4BB6-97D2-0497766E957F}" type="slidenum">
              <a:rPr lang="es-MX" smtClean="0"/>
              <a:t>‹Nº›</a:t>
            </a:fld>
            <a:endParaRPr lang="es-MX"/>
          </a:p>
        </p:txBody>
      </p:sp>
    </p:spTree>
    <p:extLst>
      <p:ext uri="{BB962C8B-B14F-4D97-AF65-F5344CB8AC3E}">
        <p14:creationId xmlns:p14="http://schemas.microsoft.com/office/powerpoint/2010/main" val="3898836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070117F-A1C6-4300-A81D-63B81660134B}" type="datetimeFigureOut">
              <a:rPr lang="es-MX" smtClean="0"/>
              <a:t>02/03/2022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0F34E35-BD2A-4BB6-97D2-0497766E957F}" type="slidenum">
              <a:rPr lang="es-MX" smtClean="0"/>
              <a:t>‹Nº›</a:t>
            </a:fld>
            <a:endParaRPr lang="es-MX"/>
          </a:p>
        </p:txBody>
      </p:sp>
    </p:spTree>
    <p:extLst>
      <p:ext uri="{BB962C8B-B14F-4D97-AF65-F5344CB8AC3E}">
        <p14:creationId xmlns:p14="http://schemas.microsoft.com/office/powerpoint/2010/main" val="1067719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070117F-A1C6-4300-A81D-63B81660134B}" type="datetimeFigureOut">
              <a:rPr lang="es-MX" smtClean="0"/>
              <a:t>02/03/2022</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0F34E35-BD2A-4BB6-97D2-0497766E957F}" type="slidenum">
              <a:rPr lang="es-MX" smtClean="0"/>
              <a:t>‹Nº›</a:t>
            </a:fld>
            <a:endParaRPr lang="es-MX"/>
          </a:p>
        </p:txBody>
      </p:sp>
    </p:spTree>
    <p:extLst>
      <p:ext uri="{BB962C8B-B14F-4D97-AF65-F5344CB8AC3E}">
        <p14:creationId xmlns:p14="http://schemas.microsoft.com/office/powerpoint/2010/main" val="2734526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3762023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1764" b="1" dirty="0">
                <a:solidFill>
                  <a:prstClr val="black"/>
                </a:solidFill>
                <a:latin typeface="Arial" panose="020B0604020202020204" pitchFamily="34" charset="0"/>
                <a:cs typeface="Arial" panose="020B0604020202020204" pitchFamily="34" charset="0"/>
              </a:rPr>
              <a:t>Escuela Normal de Educación Preescolar</a:t>
            </a:r>
            <a:br>
              <a:rPr lang="es-MX" sz="1764" b="1" dirty="0">
                <a:solidFill>
                  <a:prstClr val="black"/>
                </a:solidFill>
                <a:latin typeface="Arial" panose="020B0604020202020204" pitchFamily="34" charset="0"/>
                <a:cs typeface="Arial" panose="020B0604020202020204" pitchFamily="34" charset="0"/>
              </a:rPr>
            </a:br>
            <a:r>
              <a:rPr lang="es-MX" sz="1764" b="1" dirty="0">
                <a:solidFill>
                  <a:prstClr val="black"/>
                </a:solidFill>
                <a:latin typeface="Arial" panose="020B0604020202020204" pitchFamily="34" charset="0"/>
                <a:cs typeface="Arial" panose="020B0604020202020204" pitchFamily="34" charset="0"/>
              </a:rPr>
              <a:t>ciclo escolar 2020 – 2021</a:t>
            </a:r>
            <a:br>
              <a:rPr lang="es-MX" sz="1764" b="1" dirty="0">
                <a:solidFill>
                  <a:prstClr val="black"/>
                </a:solidFill>
                <a:latin typeface="Arial" panose="020B0604020202020204" pitchFamily="34" charset="0"/>
                <a:cs typeface="Arial" panose="020B0604020202020204" pitchFamily="34" charset="0"/>
              </a:rPr>
            </a:br>
            <a:r>
              <a:rPr lang="es-MX" sz="2469" b="1" dirty="0">
                <a:solidFill>
                  <a:prstClr val="black"/>
                </a:solidFill>
                <a:latin typeface="Arial" panose="020B0604020202020204" pitchFamily="34" charset="0"/>
                <a:cs typeface="Arial" panose="020B0604020202020204" pitchFamily="34" charset="0"/>
              </a:rPr>
              <a:t/>
            </a:r>
            <a:br>
              <a:rPr lang="es-MX" sz="2469" b="1" dirty="0">
                <a:solidFill>
                  <a:prstClr val="black"/>
                </a:solidFill>
                <a:latin typeface="Arial" panose="020B0604020202020204" pitchFamily="34" charset="0"/>
                <a:cs typeface="Arial" panose="020B0604020202020204" pitchFamily="34" charset="0"/>
              </a:rPr>
            </a:br>
            <a:endParaRPr lang="es-MX" dirty="0"/>
          </a:p>
        </p:txBody>
      </p:sp>
      <p:sp>
        <p:nvSpPr>
          <p:cNvPr id="3" name="Marcador de contenido 2"/>
          <p:cNvSpPr>
            <a:spLocks noGrp="1"/>
          </p:cNvSpPr>
          <p:nvPr>
            <p:ph idx="1"/>
          </p:nvPr>
        </p:nvSpPr>
        <p:spPr>
          <a:xfrm>
            <a:off x="471486" y="2786508"/>
            <a:ext cx="5915025" cy="5620589"/>
          </a:xfrm>
        </p:spPr>
        <p:txBody>
          <a:bodyPr>
            <a:normAutofit lnSpcReduction="10000"/>
          </a:bodyPr>
          <a:lstStyle/>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Docente: </a:t>
            </a:r>
            <a:r>
              <a:rPr lang="es-MX" sz="1411" dirty="0" smtClean="0">
                <a:solidFill>
                  <a:prstClr val="black"/>
                </a:solidFill>
                <a:latin typeface="Arial" panose="020B0604020202020204" pitchFamily="34" charset="0"/>
                <a:cs typeface="Arial" panose="020B0604020202020204" pitchFamily="34" charset="0"/>
              </a:rPr>
              <a:t>Sonia </a:t>
            </a:r>
            <a:r>
              <a:rPr lang="es-MX" sz="1411" dirty="0" err="1" smtClean="0">
                <a:solidFill>
                  <a:prstClr val="black"/>
                </a:solidFill>
                <a:latin typeface="Arial" panose="020B0604020202020204" pitchFamily="34" charset="0"/>
                <a:cs typeface="Arial" panose="020B0604020202020204" pitchFamily="34" charset="0"/>
              </a:rPr>
              <a:t>Yvonne</a:t>
            </a:r>
            <a:r>
              <a:rPr lang="es-MX" sz="1411" dirty="0" smtClean="0">
                <a:solidFill>
                  <a:prstClr val="black"/>
                </a:solidFill>
                <a:latin typeface="Arial" panose="020B0604020202020204" pitchFamily="34" charset="0"/>
                <a:cs typeface="Arial" panose="020B0604020202020204" pitchFamily="34" charset="0"/>
              </a:rPr>
              <a:t> Garza Flores. </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Asignatura: </a:t>
            </a:r>
            <a:r>
              <a:rPr lang="es-MX" sz="1411" dirty="0" smtClean="0">
                <a:solidFill>
                  <a:prstClr val="black"/>
                </a:solidFill>
                <a:latin typeface="Arial" panose="020B0604020202020204" pitchFamily="34" charset="0"/>
                <a:cs typeface="Arial" panose="020B0604020202020204" pitchFamily="34" charset="0"/>
              </a:rPr>
              <a:t>Aprendizaje en el servicio.</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smtClean="0">
                <a:solidFill>
                  <a:prstClr val="black"/>
                </a:solidFill>
                <a:latin typeface="Arial" panose="020B0604020202020204" pitchFamily="34" charset="0"/>
                <a:cs typeface="Arial" panose="020B0604020202020204" pitchFamily="34" charset="0"/>
              </a:rPr>
              <a:t>Diario de campo, 4 febrero </a:t>
            </a:r>
            <a:endParaRPr lang="es-MX" sz="1411" b="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Competencias: </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Detecta los procesos de aprendizaje de sus alumnos para favorecer su desarrollo cognitivo y socioemocional.</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Actúa de manera ética ante la diversidad de situaciones que se presentan en la práctica profesional.</a:t>
            </a:r>
          </a:p>
          <a:p>
            <a:pPr marL="0" indent="0"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Alumna: Mariana Guadalupe Gaona Montes </a:t>
            </a:r>
            <a:r>
              <a:rPr lang="es-MX" sz="1411" dirty="0" smtClean="0">
                <a:solidFill>
                  <a:prstClr val="black"/>
                </a:solidFill>
                <a:latin typeface="Arial" panose="020B0604020202020204" pitchFamily="34" charset="0"/>
                <a:cs typeface="Arial" panose="020B0604020202020204" pitchFamily="34" charset="0"/>
              </a:rPr>
              <a:t>#5. </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4</a:t>
            </a:r>
            <a:r>
              <a:rPr lang="es-MX" sz="1411" dirty="0" smtClean="0">
                <a:solidFill>
                  <a:prstClr val="black"/>
                </a:solidFill>
                <a:latin typeface="Arial" panose="020B0604020202020204" pitchFamily="34" charset="0"/>
                <a:cs typeface="Arial" panose="020B0604020202020204" pitchFamily="34" charset="0"/>
              </a:rPr>
              <a:t>° “B”</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t>
            </a:r>
          </a:p>
          <a:p>
            <a:pPr marL="0" indent="0"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Saltillo Coahuila</a:t>
            </a:r>
            <a:r>
              <a:rPr lang="es-MX" sz="1411" dirty="0" smtClean="0">
                <a:solidFill>
                  <a:prstClr val="black"/>
                </a:solidFill>
                <a:latin typeface="Arial" panose="020B0604020202020204" pitchFamily="34" charset="0"/>
                <a:cs typeface="Arial" panose="020B0604020202020204" pitchFamily="34" charset="0"/>
              </a:rPr>
              <a:t>. </a:t>
            </a:r>
            <a:r>
              <a:rPr lang="es-MX" sz="1411" dirty="0" smtClean="0">
                <a:solidFill>
                  <a:prstClr val="black"/>
                </a:solidFill>
                <a:latin typeface="Arial" panose="020B0604020202020204" pitchFamily="34" charset="0"/>
                <a:cs typeface="Arial" panose="020B0604020202020204" pitchFamily="34" charset="0"/>
              </a:rPr>
              <a:t>                                                           </a:t>
            </a:r>
            <a:r>
              <a:rPr lang="es-MX" sz="1411" dirty="0" smtClean="0">
                <a:solidFill>
                  <a:prstClr val="black"/>
                </a:solidFill>
                <a:latin typeface="Arial" panose="020B0604020202020204" pitchFamily="34" charset="0"/>
                <a:cs typeface="Arial" panose="020B0604020202020204" pitchFamily="34" charset="0"/>
              </a:rPr>
              <a:t>Marzo</a:t>
            </a:r>
            <a:r>
              <a:rPr lang="es-MX" sz="1411" dirty="0" smtClean="0">
                <a:solidFill>
                  <a:prstClr val="black"/>
                </a:solidFill>
                <a:latin typeface="Arial" panose="020B0604020202020204" pitchFamily="34" charset="0"/>
                <a:cs typeface="Arial" panose="020B0604020202020204" pitchFamily="34" charset="0"/>
              </a:rPr>
              <a:t> del </a:t>
            </a:r>
            <a:r>
              <a:rPr lang="es-MX" sz="1411" dirty="0" smtClean="0">
                <a:solidFill>
                  <a:prstClr val="black"/>
                </a:solidFill>
                <a:latin typeface="Arial" panose="020B0604020202020204" pitchFamily="34" charset="0"/>
                <a:cs typeface="Arial" panose="020B0604020202020204" pitchFamily="34" charset="0"/>
              </a:rPr>
              <a:t>2022</a:t>
            </a:r>
            <a:endParaRPr lang="es-MX" dirty="0"/>
          </a:p>
        </p:txBody>
      </p:sp>
      <p:pic>
        <p:nvPicPr>
          <p:cNvPr id="4"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5913" y="1453992"/>
            <a:ext cx="1086169" cy="1332517"/>
          </a:xfrm>
          <a:prstGeom prst="rect">
            <a:avLst/>
          </a:prstGeom>
        </p:spPr>
      </p:pic>
    </p:spTree>
    <p:extLst>
      <p:ext uri="{BB962C8B-B14F-4D97-AF65-F5344CB8AC3E}">
        <p14:creationId xmlns:p14="http://schemas.microsoft.com/office/powerpoint/2010/main" val="630111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txBox="1">
            <a:spLocks/>
          </p:cNvSpPr>
          <p:nvPr/>
        </p:nvSpPr>
        <p:spPr>
          <a:xfrm>
            <a:off x="623888" y="2586567"/>
            <a:ext cx="5915025" cy="5801784"/>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Nombre del estudiante normalista: </a:t>
            </a:r>
            <a:r>
              <a:rPr lang="es-MX" sz="1587" dirty="0" smtClean="0">
                <a:latin typeface="Arial" panose="020B0604020202020204" pitchFamily="34" charset="0"/>
                <a:cs typeface="Arial" panose="020B0604020202020204" pitchFamily="34" charset="0"/>
              </a:rPr>
              <a:t>Mariana Guadalupe Gaona Montes.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Grado:   </a:t>
            </a:r>
            <a:r>
              <a:rPr lang="es-MX" sz="1587" dirty="0">
                <a:latin typeface="Arial" panose="020B0604020202020204" pitchFamily="34" charset="0"/>
                <a:cs typeface="Arial" panose="020B0604020202020204" pitchFamily="34" charset="0"/>
              </a:rPr>
              <a:t>4</a:t>
            </a:r>
            <a:r>
              <a:rPr lang="es-MX" sz="1587" dirty="0" smtClean="0">
                <a:latin typeface="Arial" panose="020B0604020202020204" pitchFamily="34" charset="0"/>
                <a:cs typeface="Arial" panose="020B0604020202020204" pitchFamily="34" charset="0"/>
              </a:rPr>
              <a:t>°       </a:t>
            </a:r>
            <a:r>
              <a:rPr lang="es-MX" sz="1587" b="1" dirty="0" smtClean="0">
                <a:latin typeface="Arial" panose="020B0604020202020204" pitchFamily="34" charset="0"/>
                <a:cs typeface="Arial" panose="020B0604020202020204" pitchFamily="34" charset="0"/>
              </a:rPr>
              <a:t>Sección:</a:t>
            </a:r>
            <a:r>
              <a:rPr lang="es-MX" sz="1587" dirty="0" smtClean="0">
                <a:latin typeface="Arial" panose="020B0604020202020204" pitchFamily="34" charset="0"/>
                <a:cs typeface="Arial" panose="020B0604020202020204" pitchFamily="34" charset="0"/>
              </a:rPr>
              <a:t> “B”       </a:t>
            </a:r>
            <a:r>
              <a:rPr lang="es-MX" sz="1587" b="1" dirty="0" smtClean="0">
                <a:latin typeface="Arial" panose="020B0604020202020204" pitchFamily="34" charset="0"/>
                <a:cs typeface="Arial" panose="020B0604020202020204" pitchFamily="34" charset="0"/>
              </a:rPr>
              <a:t>Número de Lista: </a:t>
            </a:r>
            <a:r>
              <a:rPr lang="es-MX" sz="1587" dirty="0">
                <a:latin typeface="Arial" panose="020B0604020202020204" pitchFamily="34" charset="0"/>
                <a:cs typeface="Arial" panose="020B0604020202020204" pitchFamily="34" charset="0"/>
              </a:rPr>
              <a:t>5</a:t>
            </a:r>
            <a:endParaRPr lang="es-MX" sz="1587"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Institución de Práctica:</a:t>
            </a:r>
            <a:r>
              <a:rPr lang="es-MX" sz="1587" dirty="0" smtClean="0">
                <a:latin typeface="Arial" panose="020B0604020202020204" pitchFamily="34" charset="0"/>
                <a:cs typeface="Arial" panose="020B0604020202020204" pitchFamily="34" charset="0"/>
              </a:rPr>
              <a:t> “Jardín de Niños Luis A. </a:t>
            </a:r>
            <a:r>
              <a:rPr lang="es-MX" sz="1587" dirty="0" err="1" smtClean="0">
                <a:latin typeface="Arial" panose="020B0604020202020204" pitchFamily="34" charset="0"/>
                <a:cs typeface="Arial" panose="020B0604020202020204" pitchFamily="34" charset="0"/>
              </a:rPr>
              <a:t>Beauregrad</a:t>
            </a:r>
            <a:r>
              <a:rPr lang="es-MX" sz="1587" dirty="0" smtClean="0">
                <a:latin typeface="Arial" panose="020B0604020202020204" pitchFamily="34" charset="0"/>
                <a:cs typeface="Arial" panose="020B0604020202020204" pitchFamily="34" charset="0"/>
              </a:rPr>
              <a:t>”</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Clave:</a:t>
            </a:r>
            <a:r>
              <a:rPr lang="es-MX" sz="1587" dirty="0" smtClean="0">
                <a:latin typeface="Arial" panose="020B0604020202020204" pitchFamily="34" charset="0"/>
                <a:cs typeface="Arial" panose="020B0604020202020204" pitchFamily="34" charset="0"/>
              </a:rPr>
              <a:t>      </a:t>
            </a:r>
            <a:r>
              <a:rPr lang="es-MX" sz="1587" b="1" dirty="0" smtClean="0">
                <a:latin typeface="Arial" panose="020B0604020202020204" pitchFamily="34" charset="0"/>
                <a:cs typeface="Arial" panose="020B0604020202020204" pitchFamily="34" charset="0"/>
              </a:rPr>
              <a:t>Zona Escolar: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Grado en el que realiza su práctica: </a:t>
            </a:r>
            <a:r>
              <a:rPr lang="es-MX" sz="1587" dirty="0">
                <a:latin typeface="Arial" panose="020B0604020202020204" pitchFamily="34" charset="0"/>
                <a:cs typeface="Arial" panose="020B0604020202020204" pitchFamily="34" charset="0"/>
              </a:rPr>
              <a:t>2</a:t>
            </a:r>
            <a:r>
              <a:rPr lang="es-MX" sz="1587" dirty="0" smtClean="0">
                <a:latin typeface="Arial" panose="020B0604020202020204" pitchFamily="34" charset="0"/>
                <a:cs typeface="Arial" panose="020B0604020202020204" pitchFamily="34" charset="0"/>
              </a:rPr>
              <a:t>° “A”</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Nombre del Profesor(a) Titular: </a:t>
            </a:r>
            <a:r>
              <a:rPr lang="es-MX" sz="1587" dirty="0" smtClean="0">
                <a:latin typeface="Arial" panose="020B0604020202020204" pitchFamily="34" charset="0"/>
                <a:cs typeface="Arial" panose="020B0604020202020204" pitchFamily="34" charset="0"/>
              </a:rPr>
              <a:t>Reyna Montserrat Balderas Blanco.</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Total, de alumnos: </a:t>
            </a:r>
            <a:r>
              <a:rPr lang="es-MX" sz="1587" dirty="0" smtClean="0">
                <a:latin typeface="Arial" panose="020B0604020202020204" pitchFamily="34" charset="0"/>
                <a:cs typeface="Arial" panose="020B0604020202020204" pitchFamily="34" charset="0"/>
              </a:rPr>
              <a:t>36     </a:t>
            </a:r>
            <a:r>
              <a:rPr lang="es-MX" sz="1587" b="1" dirty="0" smtClean="0">
                <a:latin typeface="Arial" panose="020B0604020202020204" pitchFamily="34" charset="0"/>
                <a:cs typeface="Arial" panose="020B0604020202020204" pitchFamily="34" charset="0"/>
              </a:rPr>
              <a:t>Niños:</a:t>
            </a:r>
            <a:r>
              <a:rPr lang="es-MX" sz="1587" dirty="0" smtClean="0">
                <a:latin typeface="Arial" panose="020B0604020202020204" pitchFamily="34" charset="0"/>
                <a:cs typeface="Arial" panose="020B0604020202020204" pitchFamily="34" charset="0"/>
              </a:rPr>
              <a:t>21       </a:t>
            </a:r>
            <a:r>
              <a:rPr lang="es-MX" sz="1587" b="1" dirty="0" smtClean="0">
                <a:latin typeface="Arial" panose="020B0604020202020204" pitchFamily="34" charset="0"/>
                <a:cs typeface="Arial" panose="020B0604020202020204" pitchFamily="34" charset="0"/>
              </a:rPr>
              <a:t>Niñas:</a:t>
            </a:r>
            <a:r>
              <a:rPr lang="es-MX" sz="1587" dirty="0" smtClean="0">
                <a:latin typeface="Arial" panose="020B0604020202020204" pitchFamily="34" charset="0"/>
                <a:cs typeface="Arial" panose="020B0604020202020204" pitchFamily="34" charset="0"/>
              </a:rPr>
              <a:t>15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Periodo de Práctica: </a:t>
            </a:r>
            <a:r>
              <a:rPr lang="es-MX" sz="1587" dirty="0" smtClean="0">
                <a:latin typeface="Arial" panose="020B0604020202020204" pitchFamily="34" charset="0"/>
                <a:cs typeface="Arial" panose="020B0604020202020204" pitchFamily="34" charset="0"/>
              </a:rPr>
              <a:t>31 de enero al mes de junio de 2022</a:t>
            </a:r>
            <a:endParaRPr lang="es-MX" dirty="0"/>
          </a:p>
        </p:txBody>
      </p:sp>
      <p:sp>
        <p:nvSpPr>
          <p:cNvPr id="5" name="Título 1"/>
          <p:cNvSpPr>
            <a:spLocks noGrp="1"/>
          </p:cNvSpPr>
          <p:nvPr>
            <p:ph type="title"/>
          </p:nvPr>
        </p:nvSpPr>
        <p:spPr>
          <a:xfrm>
            <a:off x="0" y="0"/>
            <a:ext cx="6730685" cy="1333078"/>
          </a:xfrm>
        </p:spPr>
        <p:txBody>
          <a:bodyPr>
            <a:normAutofit/>
          </a:bodyPr>
          <a:lstStyle/>
          <a:p>
            <a:pPr algn="ctr">
              <a:lnSpc>
                <a:spcPct val="150000"/>
              </a:lnSpc>
            </a:pPr>
            <a:r>
              <a:rPr lang="es-MX" sz="2000" b="1" dirty="0">
                <a:latin typeface="Arial" panose="020B0604020202020204" pitchFamily="34" charset="0"/>
                <a:cs typeface="Arial" panose="020B0604020202020204" pitchFamily="34" charset="0"/>
              </a:rPr>
              <a:t>ESCUELA NORMAL DE EDUCACIÓN PREESCOLAR</a:t>
            </a:r>
            <a:r>
              <a:rPr lang="es-MX" sz="3880" dirty="0">
                <a:latin typeface="Arial" panose="020B0604020202020204" pitchFamily="34" charset="0"/>
                <a:cs typeface="Arial" panose="020B0604020202020204" pitchFamily="34" charset="0"/>
              </a:rPr>
              <a:t/>
            </a:r>
            <a:br>
              <a:rPr lang="es-MX" sz="3880" dirty="0">
                <a:latin typeface="Arial" panose="020B0604020202020204" pitchFamily="34" charset="0"/>
                <a:cs typeface="Arial" panose="020B0604020202020204" pitchFamily="34" charset="0"/>
              </a:rPr>
            </a:br>
            <a:r>
              <a:rPr lang="es-MX" sz="2000" b="1" dirty="0" smtClean="0">
                <a:latin typeface="Arial" panose="020B0604020202020204" pitchFamily="34" charset="0"/>
                <a:cs typeface="Arial" panose="020B0604020202020204" pitchFamily="34" charset="0"/>
              </a:rPr>
              <a:t>Ciclo escolar 2021-2022</a:t>
            </a:r>
            <a:endParaRPr lang="es-MX" sz="2000" b="1" dirty="0">
              <a:latin typeface="Arial" panose="020B0604020202020204" pitchFamily="34" charset="0"/>
              <a:cs typeface="Arial" panose="020B0604020202020204" pitchFamily="34" charset="0"/>
            </a:endParaRPr>
          </a:p>
        </p:txBody>
      </p:sp>
      <p:pic>
        <p:nvPicPr>
          <p:cNvPr id="6" name="Imagen 5"/>
          <p:cNvPicPr/>
          <p:nvPr/>
        </p:nvPicPr>
        <p:blipFill>
          <a:blip r:embed="rId2">
            <a:extLst>
              <a:ext uri="{28A0092B-C50C-407E-A947-70E740481C1C}">
                <a14:useLocalDpi xmlns:a14="http://schemas.microsoft.com/office/drawing/2010/main" val="0"/>
              </a:ext>
            </a:extLst>
          </a:blip>
          <a:srcRect/>
          <a:stretch>
            <a:fillRect/>
          </a:stretch>
        </p:blipFill>
        <p:spPr bwMode="auto">
          <a:xfrm>
            <a:off x="2412025" y="1175490"/>
            <a:ext cx="1906633" cy="1411077"/>
          </a:xfrm>
          <a:prstGeom prst="rect">
            <a:avLst/>
          </a:prstGeom>
          <a:noFill/>
          <a:ln>
            <a:noFill/>
          </a:ln>
        </p:spPr>
      </p:pic>
    </p:spTree>
    <p:extLst>
      <p:ext uri="{BB962C8B-B14F-4D97-AF65-F5344CB8AC3E}">
        <p14:creationId xmlns:p14="http://schemas.microsoft.com/office/powerpoint/2010/main" val="2154020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6858000" cy="423081"/>
          </a:xfrm>
          <a:prstGeom prst="rect">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b="1" dirty="0" smtClean="0">
                <a:latin typeface="Bahamas Pragmatica" pitchFamily="2" charset="0"/>
              </a:rPr>
              <a:t>Mi</a:t>
            </a:r>
            <a:r>
              <a:rPr lang="es-MX" b="1" dirty="0" smtClean="0">
                <a:latin typeface="Comic Sans MS" panose="030F0702030302020204" pitchFamily="66" charset="0"/>
              </a:rPr>
              <a:t>é</a:t>
            </a:r>
            <a:r>
              <a:rPr lang="es-MX" b="1" dirty="0" smtClean="0">
                <a:latin typeface="Bahamas Pragmatica" pitchFamily="2" charset="0"/>
              </a:rPr>
              <a:t>rcoles 02 </a:t>
            </a:r>
            <a:r>
              <a:rPr lang="es-MX" b="1" dirty="0" smtClean="0">
                <a:latin typeface="Bahamas Pragmatica" pitchFamily="2" charset="0"/>
              </a:rPr>
              <a:t>de marzo de </a:t>
            </a:r>
            <a:r>
              <a:rPr lang="es-MX" b="1" dirty="0" smtClean="0">
                <a:latin typeface="Bahamas Pragmatica" pitchFamily="2" charset="0"/>
              </a:rPr>
              <a:t>2022</a:t>
            </a:r>
            <a:endParaRPr lang="es-MX" b="1" dirty="0">
              <a:latin typeface="Bahamas Pragmatica" pitchFamily="2" charset="0"/>
            </a:endParaRPr>
          </a:p>
        </p:txBody>
      </p:sp>
      <p:sp>
        <p:nvSpPr>
          <p:cNvPr id="5" name="Rectángulo 4"/>
          <p:cNvSpPr/>
          <p:nvPr/>
        </p:nvSpPr>
        <p:spPr>
          <a:xfrm>
            <a:off x="0" y="423081"/>
            <a:ext cx="6858000" cy="409432"/>
          </a:xfrm>
          <a:prstGeom prst="rect">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smtClean="0">
                <a:latin typeface="Bahamas Pragmatica" pitchFamily="2" charset="0"/>
              </a:rPr>
              <a:t>Situaci</a:t>
            </a:r>
            <a:r>
              <a:rPr lang="es-MX" sz="1600" b="1" dirty="0" smtClean="0">
                <a:latin typeface="Arial" panose="020B0604020202020204" pitchFamily="34" charset="0"/>
                <a:cs typeface="Arial" panose="020B0604020202020204" pitchFamily="34" charset="0"/>
              </a:rPr>
              <a:t>ó</a:t>
            </a:r>
            <a:r>
              <a:rPr lang="es-MX" sz="1600" b="1" dirty="0" smtClean="0">
                <a:latin typeface="Bahamas Pragmatica" pitchFamily="2" charset="0"/>
              </a:rPr>
              <a:t>n de aprendizaje: Proyecto </a:t>
            </a:r>
            <a:r>
              <a:rPr lang="es-MX" sz="1600" b="1" dirty="0" err="1" smtClean="0">
                <a:latin typeface="Bahamas Pragmatica" pitchFamily="2" charset="0"/>
              </a:rPr>
              <a:t>Dinolandia</a:t>
            </a:r>
            <a:r>
              <a:rPr lang="es-MX" sz="1600" b="1" dirty="0" smtClean="0">
                <a:latin typeface="Bahamas Pragmatica" pitchFamily="2" charset="0"/>
              </a:rPr>
              <a:t>   </a:t>
            </a:r>
            <a:endParaRPr lang="es-MX" sz="1600" b="1" dirty="0">
              <a:latin typeface="Bahamas Pragmatica" pitchFamily="2" charset="0"/>
            </a:endParaRPr>
          </a:p>
        </p:txBody>
      </p:sp>
      <p:pic>
        <p:nvPicPr>
          <p:cNvPr id="1026" name="Picture 2" descr="Numbers and dots 0-10 on pencils (SB9635) - SparkleBox | Diseño preescolar,  Etiquetas preescolares, Actividades escolares"/>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9961" b="89961" l="0" r="100000"/>
                    </a14:imgEffect>
                  </a14:imgLayer>
                </a14:imgProps>
              </a:ext>
              <a:ext uri="{28A0092B-C50C-407E-A947-70E740481C1C}">
                <a14:useLocalDpi xmlns:a14="http://schemas.microsoft.com/office/drawing/2010/main" val="0"/>
              </a:ext>
            </a:extLst>
          </a:blip>
          <a:srcRect t="13490" b="25929"/>
          <a:stretch/>
        </p:blipFill>
        <p:spPr bwMode="auto">
          <a:xfrm>
            <a:off x="4708478" y="-117213"/>
            <a:ext cx="2149522" cy="949726"/>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0" y="950680"/>
            <a:ext cx="7155712" cy="307777"/>
          </a:xfrm>
          <a:prstGeom prst="rect">
            <a:avLst/>
          </a:prstGeom>
          <a:noFill/>
        </p:spPr>
        <p:txBody>
          <a:bodyPr wrap="square" rtlCol="0">
            <a:spAutoFit/>
          </a:bodyPr>
          <a:lstStyle/>
          <a:p>
            <a:r>
              <a:rPr lang="es-MX" sz="1350" dirty="0" smtClean="0">
                <a:latin typeface="Comic Sans MS" panose="030F0702030302020204" pitchFamily="66" charset="0"/>
              </a:rPr>
              <a:t>Campos de formaci</a:t>
            </a:r>
            <a:r>
              <a:rPr lang="es-MX" sz="1350" dirty="0" smtClean="0">
                <a:latin typeface="Comic Sans MS" panose="030F0702030302020204" pitchFamily="66" charset="0"/>
                <a:cs typeface="Arial" panose="020B0604020202020204" pitchFamily="34" charset="0"/>
              </a:rPr>
              <a:t>ó</a:t>
            </a:r>
            <a:r>
              <a:rPr lang="es-MX" sz="1350" dirty="0" smtClean="0">
                <a:latin typeface="Comic Sans MS" panose="030F0702030302020204" pitchFamily="66" charset="0"/>
              </a:rPr>
              <a:t>n académica o </a:t>
            </a:r>
            <a:r>
              <a:rPr lang="es-MX" sz="1350" dirty="0" smtClean="0">
                <a:latin typeface="Comic Sans MS" panose="030F0702030302020204" pitchFamily="66" charset="0"/>
                <a:cs typeface="Arial" panose="020B0604020202020204" pitchFamily="34" charset="0"/>
              </a:rPr>
              <a:t>á</a:t>
            </a:r>
            <a:r>
              <a:rPr lang="es-MX" sz="1350" dirty="0" smtClean="0">
                <a:latin typeface="Comic Sans MS" panose="030F0702030302020204" pitchFamily="66" charset="0"/>
              </a:rPr>
              <a:t>reas de desarrollo personal y social a favorecer. </a:t>
            </a:r>
            <a:endParaRPr lang="es-MX" sz="1350" dirty="0">
              <a:latin typeface="Comic Sans MS" panose="030F0702030302020204" pitchFamily="66" charset="0"/>
            </a:endParaRPr>
          </a:p>
        </p:txBody>
      </p:sp>
      <p:sp>
        <p:nvSpPr>
          <p:cNvPr id="8" name="Rectángulo 7"/>
          <p:cNvSpPr/>
          <p:nvPr/>
        </p:nvSpPr>
        <p:spPr>
          <a:xfrm>
            <a:off x="190951" y="1386227"/>
            <a:ext cx="967562" cy="526870"/>
          </a:xfrm>
          <a:prstGeom prst="rect">
            <a:avLst/>
          </a:prstGeom>
          <a:solidFill>
            <a:schemeClr val="bg1"/>
          </a:solidFill>
          <a:ln w="38100">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12" name="CuadroTexto 11"/>
          <p:cNvSpPr txBox="1"/>
          <p:nvPr/>
        </p:nvSpPr>
        <p:spPr>
          <a:xfrm>
            <a:off x="121839" y="1390332"/>
            <a:ext cx="1105786" cy="461665"/>
          </a:xfrm>
          <a:prstGeom prst="rect">
            <a:avLst/>
          </a:prstGeom>
          <a:noFill/>
        </p:spPr>
        <p:txBody>
          <a:bodyPr wrap="square" rtlCol="0">
            <a:spAutoFit/>
          </a:bodyPr>
          <a:lstStyle/>
          <a:p>
            <a:pPr algn="ctr"/>
            <a:r>
              <a:rPr lang="es-MX" sz="1200" dirty="0" smtClean="0">
                <a:latin typeface="Comic Sans MS" panose="030F0702030302020204" pitchFamily="66" charset="0"/>
              </a:rPr>
              <a:t>Lenguaje y comunicación</a:t>
            </a:r>
            <a:endParaRPr lang="es-MX" sz="1200" dirty="0">
              <a:latin typeface="Comic Sans MS" panose="030F0702030302020204" pitchFamily="66" charset="0"/>
            </a:endParaRPr>
          </a:p>
        </p:txBody>
      </p:sp>
      <p:sp>
        <p:nvSpPr>
          <p:cNvPr id="25" name="Rectángulo 24"/>
          <p:cNvSpPr/>
          <p:nvPr/>
        </p:nvSpPr>
        <p:spPr>
          <a:xfrm>
            <a:off x="5691963" y="1357730"/>
            <a:ext cx="967562" cy="526870"/>
          </a:xfrm>
          <a:prstGeom prst="rect">
            <a:avLst/>
          </a:prstGeom>
          <a:solidFill>
            <a:schemeClr val="bg1"/>
          </a:solid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27" name="Rectángulo 26"/>
          <p:cNvSpPr/>
          <p:nvPr/>
        </p:nvSpPr>
        <p:spPr>
          <a:xfrm>
            <a:off x="1310474" y="1386227"/>
            <a:ext cx="967562" cy="526870"/>
          </a:xfrm>
          <a:prstGeom prst="rect">
            <a:avLst/>
          </a:prstGeom>
          <a:solidFill>
            <a:schemeClr val="bg1"/>
          </a:solidFill>
          <a:ln w="38100">
            <a:solidFill>
              <a:srgbClr val="00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28" name="CuadroTexto 27"/>
          <p:cNvSpPr txBox="1"/>
          <p:nvPr/>
        </p:nvSpPr>
        <p:spPr>
          <a:xfrm>
            <a:off x="1215681" y="1386227"/>
            <a:ext cx="1105786" cy="461665"/>
          </a:xfrm>
          <a:prstGeom prst="rect">
            <a:avLst/>
          </a:prstGeom>
          <a:noFill/>
        </p:spPr>
        <p:txBody>
          <a:bodyPr wrap="square" rtlCol="0">
            <a:spAutoFit/>
          </a:bodyPr>
          <a:lstStyle/>
          <a:p>
            <a:pPr algn="ctr"/>
            <a:r>
              <a:rPr lang="es-MX" sz="1200" dirty="0" smtClean="0">
                <a:latin typeface="Comic Sans MS" panose="030F0702030302020204" pitchFamily="66" charset="0"/>
              </a:rPr>
              <a:t>Pensamiento Matemático </a:t>
            </a:r>
            <a:endParaRPr lang="es-MX" sz="1200" dirty="0">
              <a:latin typeface="Comic Sans MS" panose="030F0702030302020204" pitchFamily="66" charset="0"/>
            </a:endParaRPr>
          </a:p>
        </p:txBody>
      </p:sp>
      <p:sp>
        <p:nvSpPr>
          <p:cNvPr id="29" name="Rectángulo 28"/>
          <p:cNvSpPr/>
          <p:nvPr/>
        </p:nvSpPr>
        <p:spPr>
          <a:xfrm>
            <a:off x="2424674" y="1374716"/>
            <a:ext cx="967562" cy="526870"/>
          </a:xfrm>
          <a:prstGeom prst="rect">
            <a:avLst/>
          </a:prstGeom>
          <a:solidFill>
            <a:schemeClr val="bg1"/>
          </a:solidFill>
          <a:ln w="38100">
            <a:solidFill>
              <a:srgbClr val="00CC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30" name="Rectángulo 29"/>
          <p:cNvSpPr/>
          <p:nvPr/>
        </p:nvSpPr>
        <p:spPr>
          <a:xfrm>
            <a:off x="3536214" y="1363023"/>
            <a:ext cx="967562" cy="526870"/>
          </a:xfrm>
          <a:prstGeom prst="rect">
            <a:avLst/>
          </a:prstGeom>
          <a:solidFill>
            <a:schemeClr val="bg1"/>
          </a:solidFill>
          <a:ln w="38100">
            <a:solidFill>
              <a:srgbClr val="FF33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31" name="Rectángulo 30"/>
          <p:cNvSpPr/>
          <p:nvPr/>
        </p:nvSpPr>
        <p:spPr>
          <a:xfrm>
            <a:off x="4614531" y="1363023"/>
            <a:ext cx="967562" cy="526870"/>
          </a:xfrm>
          <a:prstGeom prst="rect">
            <a:avLst/>
          </a:prstGeom>
          <a:solidFill>
            <a:schemeClr val="bg1"/>
          </a:solidFill>
          <a:ln w="38100">
            <a:solidFill>
              <a:srgbClr val="FF66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32" name="CuadroTexto 31"/>
          <p:cNvSpPr txBox="1"/>
          <p:nvPr/>
        </p:nvSpPr>
        <p:spPr>
          <a:xfrm>
            <a:off x="5622851" y="1406454"/>
            <a:ext cx="1105786" cy="461665"/>
          </a:xfrm>
          <a:prstGeom prst="rect">
            <a:avLst/>
          </a:prstGeom>
          <a:noFill/>
        </p:spPr>
        <p:txBody>
          <a:bodyPr wrap="square" rtlCol="0">
            <a:spAutoFit/>
          </a:bodyPr>
          <a:lstStyle/>
          <a:p>
            <a:pPr algn="ctr"/>
            <a:r>
              <a:rPr lang="es-MX" sz="1200" dirty="0" smtClean="0">
                <a:latin typeface="Comic Sans MS" panose="030F0702030302020204" pitchFamily="66" charset="0"/>
              </a:rPr>
              <a:t>Educación Física </a:t>
            </a:r>
            <a:endParaRPr lang="es-MX" sz="1200" dirty="0">
              <a:latin typeface="Comic Sans MS" panose="030F0702030302020204" pitchFamily="66" charset="0"/>
            </a:endParaRPr>
          </a:p>
        </p:txBody>
      </p:sp>
      <p:sp>
        <p:nvSpPr>
          <p:cNvPr id="33" name="CuadroTexto 32"/>
          <p:cNvSpPr txBox="1"/>
          <p:nvPr/>
        </p:nvSpPr>
        <p:spPr>
          <a:xfrm>
            <a:off x="3358337" y="1406453"/>
            <a:ext cx="1324202" cy="461665"/>
          </a:xfrm>
          <a:prstGeom prst="rect">
            <a:avLst/>
          </a:prstGeom>
          <a:noFill/>
        </p:spPr>
        <p:txBody>
          <a:bodyPr wrap="square" rtlCol="0">
            <a:spAutoFit/>
          </a:bodyPr>
          <a:lstStyle/>
          <a:p>
            <a:pPr algn="ctr"/>
            <a:r>
              <a:rPr lang="es-MX" sz="1200" dirty="0" smtClean="0">
                <a:latin typeface="Comic Sans MS" panose="030F0702030302020204" pitchFamily="66" charset="0"/>
              </a:rPr>
              <a:t>Educación </a:t>
            </a:r>
            <a:r>
              <a:rPr lang="es-MX" sz="1050" dirty="0" smtClean="0">
                <a:latin typeface="Comic Sans MS" panose="030F0702030302020204" pitchFamily="66" charset="0"/>
              </a:rPr>
              <a:t>Socioemocional</a:t>
            </a:r>
            <a:r>
              <a:rPr lang="es-MX" sz="1100" dirty="0" smtClean="0">
                <a:latin typeface="Comic Sans MS" panose="030F0702030302020204" pitchFamily="66" charset="0"/>
              </a:rPr>
              <a:t> </a:t>
            </a:r>
            <a:endParaRPr lang="es-MX" sz="1100" dirty="0">
              <a:latin typeface="Comic Sans MS" panose="030F0702030302020204" pitchFamily="66" charset="0"/>
            </a:endParaRPr>
          </a:p>
        </p:txBody>
      </p:sp>
      <p:sp>
        <p:nvSpPr>
          <p:cNvPr id="34" name="CuadroTexto 33"/>
          <p:cNvSpPr txBox="1"/>
          <p:nvPr/>
        </p:nvSpPr>
        <p:spPr>
          <a:xfrm>
            <a:off x="2372829" y="1355343"/>
            <a:ext cx="1105786" cy="584775"/>
          </a:xfrm>
          <a:prstGeom prst="rect">
            <a:avLst/>
          </a:prstGeom>
          <a:noFill/>
        </p:spPr>
        <p:txBody>
          <a:bodyPr wrap="square" rtlCol="0">
            <a:spAutoFit/>
          </a:bodyPr>
          <a:lstStyle/>
          <a:p>
            <a:pPr algn="ctr"/>
            <a:r>
              <a:rPr lang="es-MX" sz="800" dirty="0" smtClean="0">
                <a:latin typeface="Comic Sans MS" panose="030F0702030302020204" pitchFamily="66" charset="0"/>
              </a:rPr>
              <a:t>Exploración y comprensión del mundo natural y social </a:t>
            </a:r>
            <a:endParaRPr lang="es-MX" sz="800" dirty="0">
              <a:latin typeface="Comic Sans MS" panose="030F0702030302020204" pitchFamily="66" charset="0"/>
            </a:endParaRPr>
          </a:p>
        </p:txBody>
      </p:sp>
      <p:sp>
        <p:nvSpPr>
          <p:cNvPr id="35" name="CuadroTexto 34"/>
          <p:cNvSpPr txBox="1"/>
          <p:nvPr/>
        </p:nvSpPr>
        <p:spPr>
          <a:xfrm>
            <a:off x="4544977" y="1468010"/>
            <a:ext cx="1105786" cy="276999"/>
          </a:xfrm>
          <a:prstGeom prst="rect">
            <a:avLst/>
          </a:prstGeom>
          <a:noFill/>
        </p:spPr>
        <p:txBody>
          <a:bodyPr wrap="square" rtlCol="0">
            <a:spAutoFit/>
          </a:bodyPr>
          <a:lstStyle/>
          <a:p>
            <a:pPr algn="ctr"/>
            <a:r>
              <a:rPr lang="es-MX" sz="1200" dirty="0" smtClean="0">
                <a:latin typeface="Comic Sans MS" panose="030F0702030302020204" pitchFamily="66" charset="0"/>
              </a:rPr>
              <a:t>Artes</a:t>
            </a:r>
            <a:endParaRPr lang="es-MX" sz="1200" dirty="0">
              <a:latin typeface="Comic Sans MS" panose="030F0702030302020204" pitchFamily="66" charset="0"/>
            </a:endParaRPr>
          </a:p>
        </p:txBody>
      </p:sp>
      <p:sp>
        <p:nvSpPr>
          <p:cNvPr id="22" name="Estrella de 10 puntas 21"/>
          <p:cNvSpPr/>
          <p:nvPr/>
        </p:nvSpPr>
        <p:spPr>
          <a:xfrm>
            <a:off x="1353904" y="2050615"/>
            <a:ext cx="414670" cy="456830"/>
          </a:xfrm>
          <a:prstGeom prst="star10">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latin typeface="Comic Sans MS" panose="030F0702030302020204" pitchFamily="66" charset="0"/>
              </a:rPr>
              <a:t>2</a:t>
            </a:r>
          </a:p>
        </p:txBody>
      </p:sp>
      <p:sp>
        <p:nvSpPr>
          <p:cNvPr id="37" name="Estrella de 10 puntas 36"/>
          <p:cNvSpPr/>
          <p:nvPr/>
        </p:nvSpPr>
        <p:spPr>
          <a:xfrm>
            <a:off x="2710638" y="2063500"/>
            <a:ext cx="430168" cy="429810"/>
          </a:xfrm>
          <a:prstGeom prst="star10">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latin typeface="Comic Sans MS" panose="030F0702030302020204" pitchFamily="66" charset="0"/>
              </a:rPr>
              <a:t>A</a:t>
            </a:r>
          </a:p>
        </p:txBody>
      </p:sp>
      <p:sp>
        <p:nvSpPr>
          <p:cNvPr id="38" name="Rectángulo 37"/>
          <p:cNvSpPr/>
          <p:nvPr/>
        </p:nvSpPr>
        <p:spPr>
          <a:xfrm>
            <a:off x="743845" y="2182712"/>
            <a:ext cx="648310" cy="219773"/>
          </a:xfrm>
          <a:prstGeom prst="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rPr>
              <a:t>Grado</a:t>
            </a:r>
            <a:endParaRPr lang="es-MX" sz="1200" dirty="0">
              <a:solidFill>
                <a:schemeClr val="tx1"/>
              </a:solidFill>
            </a:endParaRPr>
          </a:p>
        </p:txBody>
      </p:sp>
      <p:sp>
        <p:nvSpPr>
          <p:cNvPr id="40" name="Rectángulo 39"/>
          <p:cNvSpPr/>
          <p:nvPr/>
        </p:nvSpPr>
        <p:spPr>
          <a:xfrm>
            <a:off x="2042352" y="2182712"/>
            <a:ext cx="727880" cy="219773"/>
          </a:xfrm>
          <a:prstGeom prst="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rPr>
              <a:t>Sección</a:t>
            </a:r>
            <a:endParaRPr lang="es-MX" sz="1200" dirty="0">
              <a:solidFill>
                <a:schemeClr val="tx1"/>
              </a:solidFill>
            </a:endParaRPr>
          </a:p>
        </p:txBody>
      </p:sp>
      <p:sp>
        <p:nvSpPr>
          <p:cNvPr id="41" name="Rectángulo 40"/>
          <p:cNvSpPr/>
          <p:nvPr/>
        </p:nvSpPr>
        <p:spPr>
          <a:xfrm>
            <a:off x="3405955" y="2182712"/>
            <a:ext cx="2293095" cy="219773"/>
          </a:xfrm>
          <a:prstGeom prst="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rPr>
              <a:t>Alumnos que asistieron a clase</a:t>
            </a:r>
            <a:endParaRPr lang="es-MX" sz="1200" dirty="0">
              <a:solidFill>
                <a:schemeClr val="tx1"/>
              </a:solidFill>
            </a:endParaRPr>
          </a:p>
        </p:txBody>
      </p:sp>
      <p:sp>
        <p:nvSpPr>
          <p:cNvPr id="42" name="Estrella de 10 puntas 41"/>
          <p:cNvSpPr/>
          <p:nvPr/>
        </p:nvSpPr>
        <p:spPr>
          <a:xfrm>
            <a:off x="5650763" y="2046649"/>
            <a:ext cx="541524" cy="484471"/>
          </a:xfrm>
          <a:prstGeom prst="star10">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dirty="0" smtClean="0">
                <a:solidFill>
                  <a:schemeClr val="tx1"/>
                </a:solidFill>
                <a:latin typeface="Comic Sans MS" panose="030F0702030302020204" pitchFamily="66" charset="0"/>
              </a:rPr>
              <a:t>10</a:t>
            </a:r>
            <a:endParaRPr lang="es-MX" sz="1200" b="1" dirty="0">
              <a:solidFill>
                <a:schemeClr val="tx1"/>
              </a:solidFill>
              <a:latin typeface="Comic Sans MS" panose="030F0702030302020204" pitchFamily="66" charset="0"/>
            </a:endParaRPr>
          </a:p>
        </p:txBody>
      </p:sp>
      <p:sp>
        <p:nvSpPr>
          <p:cNvPr id="39" name="CuadroTexto 38"/>
          <p:cNvSpPr txBox="1"/>
          <p:nvPr/>
        </p:nvSpPr>
        <p:spPr>
          <a:xfrm>
            <a:off x="121839" y="2672464"/>
            <a:ext cx="3167386" cy="307777"/>
          </a:xfrm>
          <a:prstGeom prst="rect">
            <a:avLst/>
          </a:prstGeom>
          <a:noFill/>
        </p:spPr>
        <p:txBody>
          <a:bodyPr wrap="square" rtlCol="0">
            <a:spAutoFit/>
          </a:bodyPr>
          <a:lstStyle/>
          <a:p>
            <a:r>
              <a:rPr lang="es-MX" sz="1350" dirty="0" smtClean="0">
                <a:latin typeface="Comic Sans MS" panose="030F0702030302020204" pitchFamily="66" charset="0"/>
              </a:rPr>
              <a:t>La jornada de practica fue: </a:t>
            </a:r>
            <a:endParaRPr lang="es-MX" sz="1350" dirty="0">
              <a:latin typeface="Comic Sans MS" panose="030F0702030302020204" pitchFamily="66" charset="0"/>
            </a:endParaRPr>
          </a:p>
        </p:txBody>
      </p:sp>
      <p:sp>
        <p:nvSpPr>
          <p:cNvPr id="43" name="Cinta perforada 42"/>
          <p:cNvSpPr/>
          <p:nvPr/>
        </p:nvSpPr>
        <p:spPr>
          <a:xfrm>
            <a:off x="2532728" y="2645079"/>
            <a:ext cx="716132" cy="419070"/>
          </a:xfrm>
          <a:prstGeom prst="flowChartPunchedTap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Exitosa</a:t>
            </a:r>
            <a:endParaRPr lang="es-MX" sz="1200" dirty="0">
              <a:solidFill>
                <a:schemeClr val="tx1"/>
              </a:solidFill>
              <a:latin typeface="Comic Sans MS" panose="030F0702030302020204" pitchFamily="66" charset="0"/>
            </a:endParaRPr>
          </a:p>
        </p:txBody>
      </p:sp>
      <p:sp>
        <p:nvSpPr>
          <p:cNvPr id="45" name="Cinta perforada 44"/>
          <p:cNvSpPr/>
          <p:nvPr/>
        </p:nvSpPr>
        <p:spPr>
          <a:xfrm>
            <a:off x="3542111" y="2645079"/>
            <a:ext cx="716132" cy="419070"/>
          </a:xfrm>
          <a:prstGeom prst="flowChartPunchedTape">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Buena</a:t>
            </a:r>
            <a:endParaRPr lang="es-MX" sz="1200" dirty="0">
              <a:solidFill>
                <a:schemeClr val="tx1"/>
              </a:solidFill>
              <a:latin typeface="Comic Sans MS" panose="030F0702030302020204" pitchFamily="66" charset="0"/>
            </a:endParaRPr>
          </a:p>
        </p:txBody>
      </p:sp>
      <p:sp>
        <p:nvSpPr>
          <p:cNvPr id="46" name="Cinta perforada 45"/>
          <p:cNvSpPr/>
          <p:nvPr/>
        </p:nvSpPr>
        <p:spPr>
          <a:xfrm>
            <a:off x="4499562" y="2643627"/>
            <a:ext cx="716132" cy="419070"/>
          </a:xfrm>
          <a:prstGeom prst="flowChartPunchedTap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Regular</a:t>
            </a:r>
            <a:endParaRPr lang="es-MX" sz="1200" dirty="0">
              <a:solidFill>
                <a:schemeClr val="tx1"/>
              </a:solidFill>
              <a:latin typeface="Comic Sans MS" panose="030F0702030302020204" pitchFamily="66" charset="0"/>
            </a:endParaRPr>
          </a:p>
        </p:txBody>
      </p:sp>
      <p:sp>
        <p:nvSpPr>
          <p:cNvPr id="44" name="Rectángulo 43"/>
          <p:cNvSpPr/>
          <p:nvPr/>
        </p:nvSpPr>
        <p:spPr>
          <a:xfrm>
            <a:off x="0" y="3115587"/>
            <a:ext cx="6858000" cy="30197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b="1" dirty="0" smtClean="0">
                <a:latin typeface="Comic Sans MS" panose="030F0702030302020204" pitchFamily="66" charset="0"/>
              </a:rPr>
              <a:t>Aspectos de la planeación                     Observaciones </a:t>
            </a:r>
            <a:endParaRPr lang="es-MX" sz="1400" b="1" dirty="0">
              <a:latin typeface="Comic Sans MS" panose="030F0702030302020204" pitchFamily="66" charset="0"/>
            </a:endParaRPr>
          </a:p>
        </p:txBody>
      </p:sp>
      <p:sp>
        <p:nvSpPr>
          <p:cNvPr id="48" name="CuadroTexto 47"/>
          <p:cNvSpPr txBox="1"/>
          <p:nvPr/>
        </p:nvSpPr>
        <p:spPr>
          <a:xfrm>
            <a:off x="0" y="3417046"/>
            <a:ext cx="2770232" cy="1477328"/>
          </a:xfrm>
          <a:prstGeom prst="rect">
            <a:avLst/>
          </a:prstGeom>
          <a:solidFill>
            <a:schemeClr val="bg1"/>
          </a:solidFill>
          <a:ln w="19050">
            <a:solidFill>
              <a:srgbClr val="FFC000"/>
            </a:solidFill>
          </a:ln>
        </p:spPr>
        <p:txBody>
          <a:bodyPr wrap="square" rtlCol="0">
            <a:spAutoFit/>
          </a:bodyPr>
          <a:lstStyle/>
          <a:p>
            <a:pPr>
              <a:lnSpc>
                <a:spcPct val="150000"/>
              </a:lnSpc>
            </a:pPr>
            <a:r>
              <a:rPr lang="es-MX" sz="1200" dirty="0" smtClean="0">
                <a:latin typeface="Comic Sans MS" panose="030F0702030302020204" pitchFamily="66" charset="0"/>
              </a:rPr>
              <a:t>Logro de los aprendizajes </a:t>
            </a:r>
          </a:p>
          <a:p>
            <a:pPr>
              <a:lnSpc>
                <a:spcPct val="150000"/>
              </a:lnSpc>
            </a:pPr>
            <a:r>
              <a:rPr lang="es-MX" sz="1200" dirty="0" smtClean="0">
                <a:latin typeface="Comic Sans MS" panose="030F0702030302020204" pitchFamily="66" charset="0"/>
              </a:rPr>
              <a:t>Adecuada a las necesidades</a:t>
            </a:r>
          </a:p>
          <a:p>
            <a:pPr>
              <a:lnSpc>
                <a:spcPct val="150000"/>
              </a:lnSpc>
            </a:pPr>
            <a:r>
              <a:rPr lang="es-MX" sz="1200" dirty="0" smtClean="0">
                <a:latin typeface="Comic Sans MS" panose="030F0702030302020204" pitchFamily="66" charset="0"/>
              </a:rPr>
              <a:t>Nivel de complejidad adecuada</a:t>
            </a:r>
          </a:p>
          <a:p>
            <a:pPr>
              <a:lnSpc>
                <a:spcPct val="150000"/>
              </a:lnSpc>
            </a:pPr>
            <a:r>
              <a:rPr lang="es-MX" sz="1200" dirty="0" smtClean="0">
                <a:latin typeface="Comic Sans MS" panose="030F0702030302020204" pitchFamily="66" charset="0"/>
              </a:rPr>
              <a:t>Materiales empleados adecuados</a:t>
            </a:r>
          </a:p>
          <a:p>
            <a:pPr>
              <a:lnSpc>
                <a:spcPct val="150000"/>
              </a:lnSpc>
            </a:pPr>
            <a:r>
              <a:rPr lang="es-MX" sz="1200" dirty="0" smtClean="0">
                <a:latin typeface="Comic Sans MS" panose="030F0702030302020204" pitchFamily="66" charset="0"/>
              </a:rPr>
              <a:t>Tiempo planeado correctamente </a:t>
            </a:r>
          </a:p>
        </p:txBody>
      </p:sp>
      <p:cxnSp>
        <p:nvCxnSpPr>
          <p:cNvPr id="51" name="Conector recto 50"/>
          <p:cNvCxnSpPr/>
          <p:nvPr/>
        </p:nvCxnSpPr>
        <p:spPr>
          <a:xfrm>
            <a:off x="2532728" y="3417046"/>
            <a:ext cx="0" cy="1477328"/>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4" name="Conector recto 53"/>
          <p:cNvCxnSpPr/>
          <p:nvPr/>
        </p:nvCxnSpPr>
        <p:spPr>
          <a:xfrm>
            <a:off x="2532728" y="3710763"/>
            <a:ext cx="237504"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pic>
        <p:nvPicPr>
          <p:cNvPr id="55" name="Imagen 54"/>
          <p:cNvPicPr>
            <a:picLocks noChangeAspect="1"/>
          </p:cNvPicPr>
          <p:nvPr/>
        </p:nvPicPr>
        <p:blipFill>
          <a:blip r:embed="rId4"/>
          <a:stretch>
            <a:fillRect/>
          </a:stretch>
        </p:blipFill>
        <p:spPr>
          <a:xfrm>
            <a:off x="2523822" y="4013213"/>
            <a:ext cx="249958" cy="18290"/>
          </a:xfrm>
          <a:prstGeom prst="rect">
            <a:avLst/>
          </a:prstGeom>
        </p:spPr>
      </p:pic>
      <p:pic>
        <p:nvPicPr>
          <p:cNvPr id="56" name="Imagen 55"/>
          <p:cNvPicPr>
            <a:picLocks noChangeAspect="1"/>
          </p:cNvPicPr>
          <p:nvPr/>
        </p:nvPicPr>
        <p:blipFill>
          <a:blip r:embed="rId4"/>
          <a:stretch>
            <a:fillRect/>
          </a:stretch>
        </p:blipFill>
        <p:spPr>
          <a:xfrm>
            <a:off x="2527370" y="4329431"/>
            <a:ext cx="249958" cy="18290"/>
          </a:xfrm>
          <a:prstGeom prst="rect">
            <a:avLst/>
          </a:prstGeom>
        </p:spPr>
      </p:pic>
      <p:pic>
        <p:nvPicPr>
          <p:cNvPr id="57" name="Imagen 56"/>
          <p:cNvPicPr>
            <a:picLocks noChangeAspect="1"/>
          </p:cNvPicPr>
          <p:nvPr/>
        </p:nvPicPr>
        <p:blipFill>
          <a:blip r:embed="rId4"/>
          <a:stretch>
            <a:fillRect/>
          </a:stretch>
        </p:blipFill>
        <p:spPr>
          <a:xfrm>
            <a:off x="2531290" y="4593612"/>
            <a:ext cx="249958" cy="18290"/>
          </a:xfrm>
          <a:prstGeom prst="rect">
            <a:avLst/>
          </a:prstGeom>
        </p:spPr>
      </p:pic>
      <p:sp>
        <p:nvSpPr>
          <p:cNvPr id="59" name="Rectángulo 58"/>
          <p:cNvSpPr/>
          <p:nvPr/>
        </p:nvSpPr>
        <p:spPr>
          <a:xfrm>
            <a:off x="0" y="4905572"/>
            <a:ext cx="6858000" cy="301978"/>
          </a:xfrm>
          <a:prstGeom prst="rect">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b="1" dirty="0" smtClean="0">
                <a:latin typeface="Comic Sans MS" panose="030F0702030302020204" pitchFamily="66" charset="0"/>
              </a:rPr>
              <a:t>Manifestaciones de los alumnos                Observaciones </a:t>
            </a:r>
            <a:endParaRPr lang="es-MX" sz="1400" b="1" dirty="0">
              <a:latin typeface="Comic Sans MS" panose="030F0702030302020204" pitchFamily="66" charset="0"/>
            </a:endParaRPr>
          </a:p>
        </p:txBody>
      </p:sp>
      <p:sp>
        <p:nvSpPr>
          <p:cNvPr id="61" name="CuadroTexto 60"/>
          <p:cNvSpPr txBox="1"/>
          <p:nvPr/>
        </p:nvSpPr>
        <p:spPr>
          <a:xfrm>
            <a:off x="-1438" y="5215503"/>
            <a:ext cx="2770232" cy="646331"/>
          </a:xfrm>
          <a:prstGeom prst="rect">
            <a:avLst/>
          </a:prstGeom>
          <a:solidFill>
            <a:schemeClr val="bg1"/>
          </a:solidFill>
          <a:ln w="19050">
            <a:solidFill>
              <a:srgbClr val="00FF00"/>
            </a:solidFill>
          </a:ln>
        </p:spPr>
        <p:txBody>
          <a:bodyPr wrap="square" rtlCol="0">
            <a:spAutoFit/>
          </a:bodyPr>
          <a:lstStyle/>
          <a:p>
            <a:pPr>
              <a:lnSpc>
                <a:spcPct val="150000"/>
              </a:lnSpc>
            </a:pPr>
            <a:r>
              <a:rPr lang="es-MX" sz="1200" dirty="0" smtClean="0">
                <a:latin typeface="Comic Sans MS" panose="030F0702030302020204" pitchFamily="66" charset="0"/>
              </a:rPr>
              <a:t>Participación de manera esperada</a:t>
            </a:r>
          </a:p>
          <a:p>
            <a:pPr>
              <a:lnSpc>
                <a:spcPct val="150000"/>
              </a:lnSpc>
            </a:pPr>
            <a:r>
              <a:rPr lang="es-MX" sz="1200" dirty="0" smtClean="0">
                <a:latin typeface="Comic Sans MS" panose="030F0702030302020204" pitchFamily="66" charset="0"/>
              </a:rPr>
              <a:t>Cooperación de manera esperada</a:t>
            </a:r>
          </a:p>
        </p:txBody>
      </p:sp>
      <p:cxnSp>
        <p:nvCxnSpPr>
          <p:cNvPr id="62" name="Conector recto 61"/>
          <p:cNvCxnSpPr/>
          <p:nvPr/>
        </p:nvCxnSpPr>
        <p:spPr>
          <a:xfrm>
            <a:off x="2523822" y="5218229"/>
            <a:ext cx="3548" cy="646331"/>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67" name="Conector recto 66"/>
          <p:cNvCxnSpPr/>
          <p:nvPr/>
        </p:nvCxnSpPr>
        <p:spPr>
          <a:xfrm>
            <a:off x="2539824" y="5511210"/>
            <a:ext cx="237504"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sp>
        <p:nvSpPr>
          <p:cNvPr id="70" name="CuadroTexto 69"/>
          <p:cNvSpPr txBox="1"/>
          <p:nvPr/>
        </p:nvSpPr>
        <p:spPr>
          <a:xfrm>
            <a:off x="10072" y="6070072"/>
            <a:ext cx="2770232" cy="3070071"/>
          </a:xfrm>
          <a:prstGeom prst="rect">
            <a:avLst/>
          </a:prstGeom>
          <a:solidFill>
            <a:schemeClr val="bg1"/>
          </a:solidFill>
          <a:ln w="19050">
            <a:solidFill>
              <a:srgbClr val="00CCFF"/>
            </a:solidFill>
          </a:ln>
        </p:spPr>
        <p:txBody>
          <a:bodyPr wrap="square" rtlCol="0">
            <a:spAutoFit/>
          </a:bodyPr>
          <a:lstStyle/>
          <a:p>
            <a:pPr>
              <a:lnSpc>
                <a:spcPct val="150000"/>
              </a:lnSpc>
            </a:pPr>
            <a:r>
              <a:rPr lang="es-MX" sz="1200" dirty="0" smtClean="0">
                <a:latin typeface="Comic Sans MS" panose="030F0702030302020204" pitchFamily="66" charset="0"/>
              </a:rPr>
              <a:t>Rescate de la evaluación del AE</a:t>
            </a:r>
          </a:p>
          <a:p>
            <a:pPr>
              <a:lnSpc>
                <a:spcPct val="150000"/>
              </a:lnSpc>
            </a:pPr>
            <a:r>
              <a:rPr lang="es-MX" sz="1200" dirty="0" smtClean="0">
                <a:latin typeface="Comic Sans MS" panose="030F0702030302020204" pitchFamily="66" charset="0"/>
              </a:rPr>
              <a:t>Consignas claras</a:t>
            </a:r>
          </a:p>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900" dirty="0" smtClean="0">
              <a:latin typeface="Comic Sans MS" panose="030F0702030302020204" pitchFamily="66" charset="0"/>
            </a:endParaRPr>
          </a:p>
        </p:txBody>
      </p:sp>
      <p:sp>
        <p:nvSpPr>
          <p:cNvPr id="69" name="Rectángulo 68"/>
          <p:cNvSpPr/>
          <p:nvPr/>
        </p:nvSpPr>
        <p:spPr>
          <a:xfrm>
            <a:off x="-1" y="5855455"/>
            <a:ext cx="6858000" cy="301978"/>
          </a:xfrm>
          <a:prstGeom prst="rect">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b="1" dirty="0" smtClean="0">
                <a:latin typeface="Comic Sans MS" panose="030F0702030302020204" pitchFamily="66" charset="0"/>
              </a:rPr>
              <a:t>Intervención docente                            Observaciones </a:t>
            </a:r>
            <a:endParaRPr lang="es-MX" sz="1400" b="1" dirty="0">
              <a:latin typeface="Comic Sans MS" panose="030F0702030302020204" pitchFamily="66" charset="0"/>
            </a:endParaRPr>
          </a:p>
        </p:txBody>
      </p:sp>
      <p:cxnSp>
        <p:nvCxnSpPr>
          <p:cNvPr id="72" name="Conector recto 71"/>
          <p:cNvCxnSpPr/>
          <p:nvPr/>
        </p:nvCxnSpPr>
        <p:spPr>
          <a:xfrm>
            <a:off x="2523825" y="6157918"/>
            <a:ext cx="15999" cy="2986082"/>
          </a:xfrm>
          <a:prstGeom prst="line">
            <a:avLst/>
          </a:prstGeom>
          <a:ln w="19050">
            <a:solidFill>
              <a:srgbClr val="00CCFF"/>
            </a:solidFill>
          </a:ln>
        </p:spPr>
        <p:style>
          <a:lnRef idx="1">
            <a:schemeClr val="accent1"/>
          </a:lnRef>
          <a:fillRef idx="0">
            <a:schemeClr val="accent1"/>
          </a:fillRef>
          <a:effectRef idx="0">
            <a:schemeClr val="accent1"/>
          </a:effectRef>
          <a:fontRef idx="minor">
            <a:schemeClr val="tx1"/>
          </a:fontRef>
        </p:style>
      </p:cxnSp>
      <p:cxnSp>
        <p:nvCxnSpPr>
          <p:cNvPr id="73" name="Conector recto 72"/>
          <p:cNvCxnSpPr/>
          <p:nvPr/>
        </p:nvCxnSpPr>
        <p:spPr>
          <a:xfrm>
            <a:off x="2532141" y="6550235"/>
            <a:ext cx="237504" cy="0"/>
          </a:xfrm>
          <a:prstGeom prst="line">
            <a:avLst/>
          </a:prstGeom>
          <a:ln w="19050">
            <a:solidFill>
              <a:srgbClr val="00CCFF"/>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rotWithShape="1">
          <a:blip r:embed="rId5"/>
          <a:srcRect l="30089" t="20006" r="28808" b="42618"/>
          <a:stretch/>
        </p:blipFill>
        <p:spPr>
          <a:xfrm>
            <a:off x="3662672" y="2586737"/>
            <a:ext cx="595571" cy="529390"/>
          </a:xfrm>
          <a:prstGeom prst="rect">
            <a:avLst/>
          </a:prstGeom>
        </p:spPr>
      </p:pic>
      <p:pic>
        <p:nvPicPr>
          <p:cNvPr id="7" name="Imagen 6"/>
          <p:cNvPicPr>
            <a:picLocks noChangeAspect="1"/>
          </p:cNvPicPr>
          <p:nvPr/>
        </p:nvPicPr>
        <p:blipFill>
          <a:blip r:embed="rId6"/>
          <a:stretch>
            <a:fillRect/>
          </a:stretch>
        </p:blipFill>
        <p:spPr>
          <a:xfrm>
            <a:off x="2516193" y="3738255"/>
            <a:ext cx="252762" cy="244336"/>
          </a:xfrm>
          <a:prstGeom prst="rect">
            <a:avLst/>
          </a:prstGeom>
        </p:spPr>
      </p:pic>
      <p:pic>
        <p:nvPicPr>
          <p:cNvPr id="9" name="Imagen 8"/>
          <p:cNvPicPr>
            <a:picLocks noChangeAspect="1"/>
          </p:cNvPicPr>
          <p:nvPr/>
        </p:nvPicPr>
        <p:blipFill>
          <a:blip r:embed="rId6"/>
          <a:stretch>
            <a:fillRect/>
          </a:stretch>
        </p:blipFill>
        <p:spPr>
          <a:xfrm>
            <a:off x="2536187" y="3432436"/>
            <a:ext cx="268602" cy="259648"/>
          </a:xfrm>
          <a:prstGeom prst="rect">
            <a:avLst/>
          </a:prstGeom>
        </p:spPr>
      </p:pic>
      <p:pic>
        <p:nvPicPr>
          <p:cNvPr id="20" name="Imagen 19"/>
          <p:cNvPicPr>
            <a:picLocks noChangeAspect="1"/>
          </p:cNvPicPr>
          <p:nvPr/>
        </p:nvPicPr>
        <p:blipFill>
          <a:blip r:embed="rId7"/>
          <a:stretch>
            <a:fillRect/>
          </a:stretch>
        </p:blipFill>
        <p:spPr>
          <a:xfrm>
            <a:off x="2518836" y="6550235"/>
            <a:ext cx="249958" cy="243861"/>
          </a:xfrm>
          <a:prstGeom prst="rect">
            <a:avLst/>
          </a:prstGeom>
        </p:spPr>
      </p:pic>
      <p:sp>
        <p:nvSpPr>
          <p:cNvPr id="71" name="CuadroTexto 70"/>
          <p:cNvSpPr txBox="1"/>
          <p:nvPr/>
        </p:nvSpPr>
        <p:spPr>
          <a:xfrm>
            <a:off x="2770232" y="3418042"/>
            <a:ext cx="4087768" cy="1477328"/>
          </a:xfrm>
          <a:prstGeom prst="rect">
            <a:avLst/>
          </a:prstGeom>
          <a:noFill/>
          <a:ln w="19050">
            <a:solidFill>
              <a:srgbClr val="FFC000"/>
            </a:solidFill>
          </a:ln>
        </p:spPr>
        <p:txBody>
          <a:bodyPr wrap="square" rtlCol="0">
            <a:spAutoFit/>
          </a:bodyPr>
          <a:lstStyle/>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p:txBody>
      </p:sp>
      <p:sp>
        <p:nvSpPr>
          <p:cNvPr id="23" name="CuadroTexto 22"/>
          <p:cNvSpPr txBox="1"/>
          <p:nvPr/>
        </p:nvSpPr>
        <p:spPr>
          <a:xfrm>
            <a:off x="2793210" y="3447879"/>
            <a:ext cx="4173073" cy="1384995"/>
          </a:xfrm>
          <a:prstGeom prst="rect">
            <a:avLst/>
          </a:prstGeom>
          <a:noFill/>
        </p:spPr>
        <p:txBody>
          <a:bodyPr wrap="square" rtlCol="0">
            <a:spAutoFit/>
          </a:bodyPr>
          <a:lstStyle/>
          <a:p>
            <a:pPr lvl="0"/>
            <a:r>
              <a:rPr lang="es-MX" sz="1200" dirty="0" smtClean="0">
                <a:solidFill>
                  <a:prstClr val="black"/>
                </a:solidFill>
                <a:latin typeface="Comic Sans MS" panose="030F0702030302020204" pitchFamily="66" charset="0"/>
              </a:rPr>
              <a:t>La secuencia didáctica del día de hoy no se pudo aplicar de manera completa, sin embargo el aprendizaje se logró favorecer porque se comentó sobre el </a:t>
            </a:r>
            <a:r>
              <a:rPr lang="es-MX" sz="1200" dirty="0" smtClean="0">
                <a:solidFill>
                  <a:prstClr val="black"/>
                </a:solidFill>
                <a:latin typeface="Comic Sans MS" panose="030F0702030302020204" pitchFamily="66" charset="0"/>
              </a:rPr>
              <a:t>contenido de las cuatro semanas del proyecto. </a:t>
            </a:r>
            <a:r>
              <a:rPr lang="es-MX" sz="1200" dirty="0" smtClean="0">
                <a:solidFill>
                  <a:prstClr val="black"/>
                </a:solidFill>
                <a:latin typeface="Comic Sans MS" panose="030F0702030302020204" pitchFamily="66" charset="0"/>
              </a:rPr>
              <a:t>El nivel de complejidad fue el adecuado y los materiales que se utilizaron llamaron la atención de los alumnos. El tiempo que </a:t>
            </a:r>
            <a:r>
              <a:rPr lang="es-MX" sz="1200" dirty="0" smtClean="0">
                <a:solidFill>
                  <a:prstClr val="black"/>
                </a:solidFill>
                <a:latin typeface="Comic Sans MS" panose="030F0702030302020204" pitchFamily="66" charset="0"/>
              </a:rPr>
              <a:t>quedó </a:t>
            </a:r>
            <a:r>
              <a:rPr lang="es-MX" sz="1200" dirty="0" smtClean="0">
                <a:solidFill>
                  <a:prstClr val="black"/>
                </a:solidFill>
                <a:latin typeface="Comic Sans MS" panose="030F0702030302020204" pitchFamily="66" charset="0"/>
              </a:rPr>
              <a:t>se utilizó adecuadamente. </a:t>
            </a:r>
            <a:endParaRPr lang="es-MX" sz="1200" dirty="0">
              <a:solidFill>
                <a:prstClr val="black"/>
              </a:solidFill>
              <a:latin typeface="Comic Sans MS" panose="030F0702030302020204" pitchFamily="66" charset="0"/>
            </a:endParaRPr>
          </a:p>
        </p:txBody>
      </p:sp>
      <p:sp>
        <p:nvSpPr>
          <p:cNvPr id="24" name="CuadroTexto 23"/>
          <p:cNvSpPr txBox="1"/>
          <p:nvPr/>
        </p:nvSpPr>
        <p:spPr>
          <a:xfrm>
            <a:off x="2780391" y="5207550"/>
            <a:ext cx="4071328" cy="646331"/>
          </a:xfrm>
          <a:prstGeom prst="rect">
            <a:avLst/>
          </a:prstGeom>
          <a:noFill/>
          <a:ln w="19050">
            <a:solidFill>
              <a:srgbClr val="00FF00"/>
            </a:solidFill>
          </a:ln>
        </p:spPr>
        <p:txBody>
          <a:bodyPr wrap="square" rtlCol="0">
            <a:spAutoFit/>
          </a:bodyPr>
          <a:lstStyle/>
          <a:p>
            <a:pPr lvl="0"/>
            <a:r>
              <a:rPr lang="es-MX" sz="1200" dirty="0" smtClean="0">
                <a:solidFill>
                  <a:prstClr val="black"/>
                </a:solidFill>
                <a:latin typeface="Comic Sans MS" panose="030F0702030302020204" pitchFamily="66" charset="0"/>
              </a:rPr>
              <a:t>La participación de todos los alumnos fue buena, todos realizaron las </a:t>
            </a:r>
            <a:r>
              <a:rPr lang="es-MX" sz="1200" dirty="0" smtClean="0">
                <a:solidFill>
                  <a:prstClr val="black"/>
                </a:solidFill>
                <a:latin typeface="Comic Sans MS" panose="030F0702030302020204" pitchFamily="66" charset="0"/>
              </a:rPr>
              <a:t>actividades, pero era muy difícil controlar la conducta de dos alumnos. </a:t>
            </a:r>
            <a:endParaRPr lang="es-MX" sz="1200" dirty="0">
              <a:solidFill>
                <a:prstClr val="black"/>
              </a:solidFill>
              <a:latin typeface="Comic Sans MS" panose="030F0702030302020204" pitchFamily="66" charset="0"/>
            </a:endParaRPr>
          </a:p>
        </p:txBody>
      </p:sp>
      <p:sp>
        <p:nvSpPr>
          <p:cNvPr id="82" name="Cinta perforada 81"/>
          <p:cNvSpPr/>
          <p:nvPr/>
        </p:nvSpPr>
        <p:spPr>
          <a:xfrm>
            <a:off x="5340984" y="2635638"/>
            <a:ext cx="716132" cy="419070"/>
          </a:xfrm>
          <a:prstGeom prst="flowChartPunchedTape">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Mala</a:t>
            </a:r>
            <a:endParaRPr lang="es-MX" sz="1200" dirty="0">
              <a:solidFill>
                <a:schemeClr val="tx1"/>
              </a:solidFill>
              <a:latin typeface="Comic Sans MS" panose="030F0702030302020204" pitchFamily="66" charset="0"/>
            </a:endParaRPr>
          </a:p>
        </p:txBody>
      </p:sp>
      <p:pic>
        <p:nvPicPr>
          <p:cNvPr id="64" name="Imagen 63"/>
          <p:cNvPicPr>
            <a:picLocks noChangeAspect="1"/>
          </p:cNvPicPr>
          <p:nvPr/>
        </p:nvPicPr>
        <p:blipFill>
          <a:blip r:embed="rId7"/>
          <a:stretch>
            <a:fillRect/>
          </a:stretch>
        </p:blipFill>
        <p:spPr>
          <a:xfrm>
            <a:off x="2538112" y="6215550"/>
            <a:ext cx="249958" cy="243861"/>
          </a:xfrm>
          <a:prstGeom prst="rect">
            <a:avLst/>
          </a:prstGeom>
        </p:spPr>
      </p:pic>
      <p:cxnSp>
        <p:nvCxnSpPr>
          <p:cNvPr id="65" name="Conector recto 64"/>
          <p:cNvCxnSpPr/>
          <p:nvPr/>
        </p:nvCxnSpPr>
        <p:spPr>
          <a:xfrm>
            <a:off x="2522610" y="6937287"/>
            <a:ext cx="264373" cy="0"/>
          </a:xfrm>
          <a:prstGeom prst="line">
            <a:avLst/>
          </a:prstGeom>
          <a:ln w="19050">
            <a:solidFill>
              <a:srgbClr val="00CCFF"/>
            </a:solidFill>
          </a:ln>
        </p:spPr>
        <p:style>
          <a:lnRef idx="1">
            <a:schemeClr val="accent1"/>
          </a:lnRef>
          <a:fillRef idx="0">
            <a:schemeClr val="accent1"/>
          </a:fillRef>
          <a:effectRef idx="0">
            <a:schemeClr val="accent1"/>
          </a:effectRef>
          <a:fontRef idx="minor">
            <a:schemeClr val="tx1"/>
          </a:fontRef>
        </p:style>
      </p:cxnSp>
      <p:sp>
        <p:nvSpPr>
          <p:cNvPr id="2" name="CuadroTexto 1"/>
          <p:cNvSpPr txBox="1"/>
          <p:nvPr/>
        </p:nvSpPr>
        <p:spPr>
          <a:xfrm>
            <a:off x="2773287" y="6157433"/>
            <a:ext cx="4078431" cy="2982710"/>
          </a:xfrm>
          <a:prstGeom prst="rect">
            <a:avLst/>
          </a:prstGeom>
          <a:noFill/>
          <a:ln w="12700">
            <a:solidFill>
              <a:srgbClr val="33CCFF"/>
            </a:solidFill>
          </a:ln>
        </p:spPr>
        <p:txBody>
          <a:bodyPr wrap="square" rtlCol="0">
            <a:spAutoFit/>
          </a:bodyPr>
          <a:lstStyle/>
          <a:p>
            <a:endParaRPr lang="es-MX" dirty="0"/>
          </a:p>
        </p:txBody>
      </p:sp>
      <p:sp>
        <p:nvSpPr>
          <p:cNvPr id="11" name="CuadroTexto 10"/>
          <p:cNvSpPr txBox="1"/>
          <p:nvPr/>
        </p:nvSpPr>
        <p:spPr>
          <a:xfrm>
            <a:off x="2785896" y="6035446"/>
            <a:ext cx="4053211" cy="3139321"/>
          </a:xfrm>
          <a:prstGeom prst="rect">
            <a:avLst/>
          </a:prstGeom>
          <a:noFill/>
        </p:spPr>
        <p:txBody>
          <a:bodyPr wrap="square" rtlCol="0">
            <a:spAutoFit/>
          </a:bodyPr>
          <a:lstStyle/>
          <a:p>
            <a:pPr>
              <a:lnSpc>
                <a:spcPct val="150000"/>
              </a:lnSpc>
            </a:pPr>
            <a:r>
              <a:rPr lang="es-MX" sz="1200" dirty="0" smtClean="0">
                <a:latin typeface="Comic Sans MS" panose="030F0702030302020204" pitchFamily="66" charset="0"/>
              </a:rPr>
              <a:t>Se comenzaron a realizar preguntas para rescatar los aprendizajes previos de los alumnos sobre los paleontólogos, </a:t>
            </a:r>
            <a:r>
              <a:rPr lang="es-MX" sz="1200" dirty="0" smtClean="0">
                <a:latin typeface="Comic Sans MS" panose="030F0702030302020204" pitchFamily="66" charset="0"/>
              </a:rPr>
              <a:t>lo que habían visto el día lunes. </a:t>
            </a:r>
          </a:p>
          <a:p>
            <a:pPr>
              <a:lnSpc>
                <a:spcPct val="150000"/>
              </a:lnSpc>
            </a:pPr>
            <a:r>
              <a:rPr lang="es-MX" sz="1200" dirty="0" smtClean="0">
                <a:latin typeface="Comic Sans MS" panose="030F0702030302020204" pitchFamily="66" charset="0"/>
              </a:rPr>
              <a:t>Durante el desarrollo de la actividad también se rescató la evaluación del aprendizaje esperado porque en cada uno de los rincones de exposición se iban realizando cuestionamiento sobre lo que se había visto en cada una de ellas</a:t>
            </a:r>
            <a:r>
              <a:rPr lang="es-MX" sz="1200" dirty="0" smtClean="0">
                <a:latin typeface="Comic Sans MS" panose="030F0702030302020204" pitchFamily="66" charset="0"/>
              </a:rPr>
              <a:t>. </a:t>
            </a:r>
            <a:r>
              <a:rPr lang="es-MX" sz="1200" dirty="0" smtClean="0">
                <a:latin typeface="Comic Sans MS" panose="030F0702030302020204" pitchFamily="66" charset="0"/>
              </a:rPr>
              <a:t>Las indicaciones que se dieron al formar los equipos y rincones, fueron de la manera más clara posible para que hubiera una buena organización. </a:t>
            </a:r>
            <a:r>
              <a:rPr lang="es-MX" sz="1200" dirty="0" smtClean="0">
                <a:latin typeface="Comic Sans MS" panose="030F0702030302020204" pitchFamily="66" charset="0"/>
              </a:rPr>
              <a:t>  </a:t>
            </a:r>
            <a:endParaRPr lang="es-MX" sz="1200" dirty="0">
              <a:latin typeface="Comic Sans MS" panose="030F0702030302020204" pitchFamily="66" charset="0"/>
            </a:endParaRPr>
          </a:p>
        </p:txBody>
      </p:sp>
      <p:pic>
        <p:nvPicPr>
          <p:cNvPr id="63" name="Imagen 62"/>
          <p:cNvPicPr>
            <a:picLocks noChangeAspect="1"/>
          </p:cNvPicPr>
          <p:nvPr/>
        </p:nvPicPr>
        <p:blipFill>
          <a:blip r:embed="rId7"/>
          <a:stretch>
            <a:fillRect/>
          </a:stretch>
        </p:blipFill>
        <p:spPr>
          <a:xfrm>
            <a:off x="2525596" y="5246088"/>
            <a:ext cx="249958" cy="243861"/>
          </a:xfrm>
          <a:prstGeom prst="rect">
            <a:avLst/>
          </a:prstGeom>
        </p:spPr>
      </p:pic>
      <p:pic>
        <p:nvPicPr>
          <p:cNvPr id="74" name="Imagen 73"/>
          <p:cNvPicPr>
            <a:picLocks noChangeAspect="1"/>
          </p:cNvPicPr>
          <p:nvPr/>
        </p:nvPicPr>
        <p:blipFill>
          <a:blip r:embed="rId7"/>
          <a:stretch>
            <a:fillRect/>
          </a:stretch>
        </p:blipFill>
        <p:spPr>
          <a:xfrm>
            <a:off x="2545878" y="4335767"/>
            <a:ext cx="249958" cy="243861"/>
          </a:xfrm>
          <a:prstGeom prst="rect">
            <a:avLst/>
          </a:prstGeom>
        </p:spPr>
      </p:pic>
      <p:pic>
        <p:nvPicPr>
          <p:cNvPr id="76" name="Imagen 75"/>
          <p:cNvPicPr>
            <a:picLocks noChangeAspect="1"/>
          </p:cNvPicPr>
          <p:nvPr/>
        </p:nvPicPr>
        <p:blipFill>
          <a:blip r:embed="rId7"/>
          <a:stretch>
            <a:fillRect/>
          </a:stretch>
        </p:blipFill>
        <p:spPr>
          <a:xfrm>
            <a:off x="2536809" y="4600889"/>
            <a:ext cx="249958" cy="243861"/>
          </a:xfrm>
          <a:prstGeom prst="rect">
            <a:avLst/>
          </a:prstGeom>
        </p:spPr>
      </p:pic>
      <p:pic>
        <p:nvPicPr>
          <p:cNvPr id="77" name="Imagen 76"/>
          <p:cNvPicPr>
            <a:picLocks noChangeAspect="1"/>
          </p:cNvPicPr>
          <p:nvPr/>
        </p:nvPicPr>
        <p:blipFill rotWithShape="1">
          <a:blip r:embed="rId5"/>
          <a:srcRect l="30089" t="20006" r="28808" b="42618"/>
          <a:stretch/>
        </p:blipFill>
        <p:spPr>
          <a:xfrm>
            <a:off x="398006" y="1393803"/>
            <a:ext cx="553452" cy="529390"/>
          </a:xfrm>
          <a:prstGeom prst="rect">
            <a:avLst/>
          </a:prstGeom>
        </p:spPr>
      </p:pic>
      <p:pic>
        <p:nvPicPr>
          <p:cNvPr id="75" name="Imagen 74"/>
          <p:cNvPicPr>
            <a:picLocks noChangeAspect="1"/>
          </p:cNvPicPr>
          <p:nvPr/>
        </p:nvPicPr>
        <p:blipFill>
          <a:blip r:embed="rId6"/>
          <a:stretch>
            <a:fillRect/>
          </a:stretch>
        </p:blipFill>
        <p:spPr>
          <a:xfrm>
            <a:off x="2524122" y="4062615"/>
            <a:ext cx="252762" cy="244336"/>
          </a:xfrm>
          <a:prstGeom prst="rect">
            <a:avLst/>
          </a:prstGeom>
        </p:spPr>
      </p:pic>
      <p:pic>
        <p:nvPicPr>
          <p:cNvPr id="78" name="Imagen 77"/>
          <p:cNvPicPr>
            <a:picLocks noChangeAspect="1"/>
          </p:cNvPicPr>
          <p:nvPr/>
        </p:nvPicPr>
        <p:blipFill rotWithShape="1">
          <a:blip r:embed="rId5"/>
          <a:srcRect l="30089" t="20006" r="28808" b="42618"/>
          <a:stretch/>
        </p:blipFill>
        <p:spPr>
          <a:xfrm>
            <a:off x="2658247" y="1366661"/>
            <a:ext cx="553452" cy="529390"/>
          </a:xfrm>
          <a:prstGeom prst="rect">
            <a:avLst/>
          </a:prstGeom>
        </p:spPr>
      </p:pic>
      <p:pic>
        <p:nvPicPr>
          <p:cNvPr id="66" name="Imagen 65"/>
          <p:cNvPicPr>
            <a:picLocks noChangeAspect="1"/>
          </p:cNvPicPr>
          <p:nvPr/>
        </p:nvPicPr>
        <p:blipFill rotWithShape="1">
          <a:blip r:embed="rId5"/>
          <a:srcRect l="30089" t="20006" r="28808" b="42618"/>
          <a:stretch/>
        </p:blipFill>
        <p:spPr>
          <a:xfrm>
            <a:off x="1500002" y="1373456"/>
            <a:ext cx="553452" cy="529390"/>
          </a:xfrm>
          <a:prstGeom prst="rect">
            <a:avLst/>
          </a:prstGeom>
        </p:spPr>
      </p:pic>
      <p:pic>
        <p:nvPicPr>
          <p:cNvPr id="79" name="Imagen 78"/>
          <p:cNvPicPr>
            <a:picLocks noChangeAspect="1"/>
          </p:cNvPicPr>
          <p:nvPr/>
        </p:nvPicPr>
        <p:blipFill rotWithShape="1">
          <a:blip r:embed="rId5"/>
          <a:srcRect l="30089" t="20006" r="28808" b="42618"/>
          <a:stretch/>
        </p:blipFill>
        <p:spPr>
          <a:xfrm>
            <a:off x="3824475" y="1385809"/>
            <a:ext cx="553452" cy="529390"/>
          </a:xfrm>
          <a:prstGeom prst="rect">
            <a:avLst/>
          </a:prstGeom>
        </p:spPr>
      </p:pic>
    </p:spTree>
    <p:extLst>
      <p:ext uri="{BB962C8B-B14F-4D97-AF65-F5344CB8AC3E}">
        <p14:creationId xmlns:p14="http://schemas.microsoft.com/office/powerpoint/2010/main" val="3056695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307776"/>
            <a:ext cx="6858000" cy="8836224"/>
          </a:xfrm>
          <a:noFill/>
          <a:ln w="19050">
            <a:solidFill>
              <a:srgbClr val="FF0000"/>
            </a:solidFill>
          </a:ln>
        </p:spPr>
        <p:txBody>
          <a:bodyPr>
            <a:noAutofit/>
          </a:bodyPr>
          <a:lstStyle/>
          <a:p>
            <a:pPr marL="0" indent="0">
              <a:lnSpc>
                <a:spcPct val="150000"/>
              </a:lnSpc>
              <a:spcBef>
                <a:spcPts val="0"/>
              </a:spcBef>
              <a:buNone/>
            </a:pPr>
            <a:r>
              <a:rPr lang="es-MX" sz="1200" dirty="0" smtClean="0">
                <a:latin typeface="Comic Sans MS" panose="030F0702030302020204" pitchFamily="66" charset="0"/>
              </a:rPr>
              <a:t>La clase inició a las 10 de la mañana, </a:t>
            </a:r>
            <a:r>
              <a:rPr lang="es-MX" sz="1200" dirty="0" smtClean="0">
                <a:latin typeface="Comic Sans MS" panose="030F0702030302020204" pitchFamily="66" charset="0"/>
              </a:rPr>
              <a:t>comenzando con la fecha del día de hoy y pasando asistencia. La activación física no pudo faltar, porque es un momento en que los niños disfrutan mucho para iniciar la mañana de trabajo con actitud y entusiasmo. Se presentó a dos alumnos que eran virtuales y se integraron de manera presencial, de igual manera se presentó a las practicantes de primer y tercer año que se integraron para observar la clase. </a:t>
            </a:r>
          </a:p>
          <a:p>
            <a:pPr marL="0" indent="0">
              <a:lnSpc>
                <a:spcPct val="150000"/>
              </a:lnSpc>
              <a:spcBef>
                <a:spcPts val="0"/>
              </a:spcBef>
              <a:buNone/>
            </a:pPr>
            <a:r>
              <a:rPr lang="es-MX" sz="1200" dirty="0" smtClean="0">
                <a:latin typeface="Comic Sans MS" panose="030F0702030302020204" pitchFamily="66" charset="0"/>
              </a:rPr>
              <a:t>Se les cuestionó sobre lo que recordaban de la clase anterior y mencionaron que habían visto a los huesos de dinosaurios, y que habían hecho un fósil,  recordándoles que los que se encargan de buscar los fósiles, son los paleontólogos. Entonces, al termino de su expresión de ideas, se les realizó el planteamiento de que había sucedido algo inesperado y los fósiles se habían perdido, así salieron a buscarlos en compañía de una lupa, herramientas que utilizan los paleontólogos en su trabajo, además de otros objetos como binoculares y brochas. </a:t>
            </a:r>
          </a:p>
          <a:p>
            <a:pPr marL="0" indent="0">
              <a:lnSpc>
                <a:spcPct val="150000"/>
              </a:lnSpc>
              <a:spcBef>
                <a:spcPts val="0"/>
              </a:spcBef>
              <a:buNone/>
            </a:pPr>
            <a:r>
              <a:rPr lang="es-MX" sz="1200" dirty="0" smtClean="0">
                <a:latin typeface="Comic Sans MS" panose="030F0702030302020204" pitchFamily="66" charset="0"/>
              </a:rPr>
              <a:t>Salieron al patio y comenzaron a buscar los fósiles en la parte trasera del jardín, cuando los encontraron, los observaron con la lupa y mencionaron que habían encontrado fósiles de tiranosaurios, de estegosaurios y de </a:t>
            </a:r>
            <a:r>
              <a:rPr lang="es-MX" sz="1200" dirty="0" err="1" smtClean="0">
                <a:latin typeface="Comic Sans MS" panose="030F0702030302020204" pitchFamily="66" charset="0"/>
              </a:rPr>
              <a:t>brontosaurios</a:t>
            </a:r>
            <a:r>
              <a:rPr lang="es-MX" sz="1200" dirty="0" smtClean="0">
                <a:latin typeface="Comic Sans MS" panose="030F0702030302020204" pitchFamily="66" charset="0"/>
              </a:rPr>
              <a:t>. </a:t>
            </a:r>
          </a:p>
          <a:p>
            <a:pPr marL="0" indent="0">
              <a:lnSpc>
                <a:spcPct val="150000"/>
              </a:lnSpc>
              <a:spcBef>
                <a:spcPts val="0"/>
              </a:spcBef>
              <a:buNone/>
            </a:pPr>
            <a:r>
              <a:rPr lang="es-MX" sz="1200" dirty="0" smtClean="0">
                <a:latin typeface="Comic Sans MS" panose="030F0702030302020204" pitchFamily="66" charset="0"/>
              </a:rPr>
              <a:t>Los metieron al salón y los pusieron en un área asignada, se les comentó que el día de hoy terminábamos de trabajar con los dinosaurios, así que teníamos una actividad especial. Observaron los rincones que ya estaban en su espacio y se les recordó cada uno de ellos. Después se organizó al grupo en equipos, cada equipo sería el encargado de exponer el tema y los demás escucharían y de igual manera podían aportar comentarios cuando así lo quisieran. Comenzaron a organizar el aula y cada equipo se encargó de organizar su rincón, colocando los materiales que usaron en cada uno de los temas. Al termino del acomodo, nos dirigimos al primer tema, el de los dinosaurios, los alumnos encargados no participaron mucho, pero David apoyó con recordar el nombre de los dinosaurios. En el segundo rincón, el del nacimiento de los dinosaurios, el encargado Santiago hizo muy bien su papel de expositor, tuvo un lenguaje muy fluido y recordó las actividades que realizaron en esa semana. En el rincón de la extinción los encargados realizaron sus aportaciones, pero otros niños también aportaron descripciones de cuando crearon el experimento del volcán, finalmente en el rincón del los paleontólogos, todos comentaron ideas, a partir de cuestionamientos que se les iban realizando. Esta actividad favoreció el </a:t>
            </a:r>
            <a:r>
              <a:rPr lang="es-MX" sz="1200" dirty="0">
                <a:latin typeface="Comic Sans MS" panose="030F0702030302020204" pitchFamily="66" charset="0"/>
              </a:rPr>
              <a:t>lenguaje </a:t>
            </a:r>
            <a:r>
              <a:rPr lang="es-MX" sz="1200" dirty="0" smtClean="0">
                <a:latin typeface="Comic Sans MS" panose="030F0702030302020204" pitchFamily="66" charset="0"/>
              </a:rPr>
              <a:t>oral, pues es un factor </a:t>
            </a:r>
            <a:r>
              <a:rPr lang="es-MX" sz="1200" dirty="0">
                <a:latin typeface="Comic Sans MS" panose="030F0702030302020204" pitchFamily="66" charset="0"/>
              </a:rPr>
              <a:t>importante para el logro de las competencias educacionales, la interacción social y el adecuado establecimiento de las relaciones </a:t>
            </a:r>
            <a:r>
              <a:rPr lang="es-MX" sz="1200" dirty="0" smtClean="0">
                <a:latin typeface="Comic Sans MS" panose="030F0702030302020204" pitchFamily="66" charset="0"/>
              </a:rPr>
              <a:t>interpersonales</a:t>
            </a:r>
            <a:r>
              <a:rPr lang="es-MX" sz="1200" dirty="0">
                <a:latin typeface="Comic Sans MS" panose="030F0702030302020204" pitchFamily="66" charset="0"/>
              </a:rPr>
              <a:t> </a:t>
            </a:r>
            <a:r>
              <a:rPr lang="es-MX" sz="1200" dirty="0" smtClean="0">
                <a:latin typeface="Comic Sans MS" panose="030F0702030302020204" pitchFamily="66" charset="0"/>
              </a:rPr>
              <a:t>(Reyes </a:t>
            </a:r>
            <a:r>
              <a:rPr lang="es-MX" sz="1200" dirty="0">
                <a:latin typeface="Comic Sans MS" panose="030F0702030302020204" pitchFamily="66" charset="0"/>
              </a:rPr>
              <a:t>Rivera, M. </a:t>
            </a:r>
            <a:r>
              <a:rPr lang="es-MX" sz="1200" dirty="0" smtClean="0">
                <a:latin typeface="Comic Sans MS" panose="030F0702030302020204" pitchFamily="66" charset="0"/>
              </a:rPr>
              <a:t>G.,2021).</a:t>
            </a:r>
            <a:endParaRPr lang="es-MX" sz="1200" dirty="0" smtClean="0">
              <a:latin typeface="Comic Sans MS" panose="030F0702030302020204" pitchFamily="66" charset="0"/>
            </a:endParaRPr>
          </a:p>
        </p:txBody>
      </p:sp>
      <p:sp>
        <p:nvSpPr>
          <p:cNvPr id="4" name="CuadroTexto 3"/>
          <p:cNvSpPr txBox="1"/>
          <p:nvPr/>
        </p:nvSpPr>
        <p:spPr>
          <a:xfrm>
            <a:off x="-6578" y="0"/>
            <a:ext cx="6864578" cy="307777"/>
          </a:xfrm>
          <a:prstGeom prst="rect">
            <a:avLst/>
          </a:prstGeom>
          <a:solidFill>
            <a:srgbClr val="FF0000"/>
          </a:solidFill>
        </p:spPr>
        <p:txBody>
          <a:bodyPr wrap="square" rtlCol="0">
            <a:spAutoFit/>
          </a:bodyPr>
          <a:lstStyle/>
          <a:p>
            <a:pPr algn="ctr"/>
            <a:r>
              <a:rPr lang="es-MX" sz="1400" dirty="0" smtClean="0">
                <a:solidFill>
                  <a:schemeClr val="bg1"/>
                </a:solidFill>
                <a:latin typeface="Comic Sans MS" panose="030F0702030302020204" pitchFamily="66" charset="0"/>
              </a:rPr>
              <a:t>Descripción de la jornada de práctica (observación ayudantía)</a:t>
            </a:r>
            <a:endParaRPr lang="es-MX" sz="1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420996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09690" y="922890"/>
            <a:ext cx="5915025" cy="332102"/>
          </a:xfrm>
        </p:spPr>
        <p:txBody>
          <a:bodyPr>
            <a:normAutofit fontScale="92500" lnSpcReduction="10000"/>
          </a:bodyPr>
          <a:lstStyle/>
          <a:p>
            <a:pPr marL="0" indent="0">
              <a:buNone/>
            </a:pPr>
            <a:r>
              <a:rPr lang="es-MX" dirty="0" smtClean="0">
                <a:latin typeface="Arial" panose="020B0604020202020204" pitchFamily="34" charset="0"/>
                <a:cs typeface="Arial" panose="020B0604020202020204" pitchFamily="34" charset="0"/>
              </a:rPr>
              <a:t>Referencias bibliográficas </a:t>
            </a:r>
          </a:p>
          <a:p>
            <a:pPr marL="0" indent="0">
              <a:buNone/>
            </a:pPr>
            <a:endParaRPr lang="es-MX" dirty="0"/>
          </a:p>
        </p:txBody>
      </p:sp>
      <p:sp>
        <p:nvSpPr>
          <p:cNvPr id="5" name="Rectángulo 4"/>
          <p:cNvSpPr/>
          <p:nvPr/>
        </p:nvSpPr>
        <p:spPr>
          <a:xfrm>
            <a:off x="526649" y="1457011"/>
            <a:ext cx="5966106" cy="1114408"/>
          </a:xfrm>
          <a:prstGeom prst="rect">
            <a:avLst/>
          </a:prstGeom>
        </p:spPr>
        <p:txBody>
          <a:bodyPr wrap="square">
            <a:spAutoFit/>
          </a:bodyPr>
          <a:lstStyle/>
          <a:p>
            <a:pPr marL="457200" indent="-457200">
              <a:lnSpc>
                <a:spcPct val="200000"/>
              </a:lnSpc>
              <a:spcAft>
                <a:spcPts val="800"/>
              </a:spcAft>
            </a:pPr>
            <a:r>
              <a:rPr lang="es-MX" dirty="0"/>
              <a:t>Reyes Rivera, M. G. (2021). Favorecimiento del lenguaje oral en un grupo de segundo grado de preescolar.</a:t>
            </a:r>
            <a:endParaRPr lang="es-MX" sz="1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8087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1116</Words>
  <Application>Microsoft Office PowerPoint</Application>
  <PresentationFormat>Carta (216 x 279 mm)</PresentationFormat>
  <Paragraphs>79</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Bahamas Pragmatica</vt:lpstr>
      <vt:lpstr>Calibri</vt:lpstr>
      <vt:lpstr>Calibri Light</vt:lpstr>
      <vt:lpstr>Comic Sans MS</vt:lpstr>
      <vt:lpstr>Tema de Office</vt:lpstr>
      <vt:lpstr>Presentación de PowerPoint</vt:lpstr>
      <vt:lpstr>Escuela Normal de Educación Preescolar ciclo escolar 2020 – 2021  </vt:lpstr>
      <vt:lpstr>ESCUELA NORMAL DE EDUCACIÓN PREESCOLAR Ciclo escolar 2021-2022</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6</cp:revision>
  <dcterms:created xsi:type="dcterms:W3CDTF">2022-03-03T04:20:20Z</dcterms:created>
  <dcterms:modified xsi:type="dcterms:W3CDTF">2022-03-03T05:07:18Z</dcterms:modified>
</cp:coreProperties>
</file>