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68" r:id="rId5"/>
    <p:sldId id="265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36E"/>
    <a:srgbClr val="FF2929"/>
    <a:srgbClr val="23A5D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4" autoAdjust="0"/>
    <p:restoredTop sz="94660"/>
  </p:normalViewPr>
  <p:slideViewPr>
    <p:cSldViewPr snapToGrid="0">
      <p:cViewPr>
        <p:scale>
          <a:sx n="70" d="100"/>
          <a:sy n="70" d="100"/>
        </p:scale>
        <p:origin x="3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30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070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21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71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96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362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18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21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34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55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1427-6938-46FA-8700-8C5E9B1CE978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80D1-7AE1-4E42-9421-A72C2D13C4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78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57801377-9614-49D4-8DAB-CC20BFA92F0E}"/>
              </a:ext>
            </a:extLst>
          </p:cNvPr>
          <p:cNvGrpSpPr/>
          <p:nvPr/>
        </p:nvGrpSpPr>
        <p:grpSpPr>
          <a:xfrm>
            <a:off x="-146848" y="33192"/>
            <a:ext cx="4075702" cy="6858001"/>
            <a:chOff x="0" y="0"/>
            <a:chExt cx="6858000" cy="9144001"/>
          </a:xfrm>
        </p:grpSpPr>
        <p:pic>
          <p:nvPicPr>
            <p:cNvPr id="37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31166CCC-90A2-4552-999A-5B90C53A6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579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A5F56EA5-900F-4E82-AADC-9F39C0478F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9839"/>
            <a:stretch/>
          </p:blipFill>
          <p:spPr bwMode="auto">
            <a:xfrm>
              <a:off x="0" y="5792789"/>
              <a:ext cx="6858000" cy="33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77E888-7393-4CE7-A800-BC0BD7BBF9B9}"/>
              </a:ext>
            </a:extLst>
          </p:cNvPr>
          <p:cNvGrpSpPr/>
          <p:nvPr/>
        </p:nvGrpSpPr>
        <p:grpSpPr>
          <a:xfrm>
            <a:off x="4220615" y="-1"/>
            <a:ext cx="4923384" cy="6858001"/>
            <a:chOff x="0" y="0"/>
            <a:chExt cx="6858000" cy="9144001"/>
          </a:xfrm>
        </p:grpSpPr>
        <p:pic>
          <p:nvPicPr>
            <p:cNvPr id="1028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E754B60A-4104-4948-9C2B-38124C38B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579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45520BAC-7C28-4FB3-84C8-5BA3857903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9839"/>
            <a:stretch/>
          </p:blipFill>
          <p:spPr bwMode="auto">
            <a:xfrm>
              <a:off x="0" y="5792789"/>
              <a:ext cx="6858000" cy="33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C29B8874-FBAC-470C-8A89-7D8C73219DC7}"/>
              </a:ext>
            </a:extLst>
          </p:cNvPr>
          <p:cNvSpPr/>
          <p:nvPr/>
        </p:nvSpPr>
        <p:spPr>
          <a:xfrm>
            <a:off x="4095696" y="190500"/>
            <a:ext cx="4923384" cy="64865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E2C83D0-135E-4537-AE6F-E9560791FBF5}"/>
              </a:ext>
            </a:extLst>
          </p:cNvPr>
          <p:cNvSpPr/>
          <p:nvPr/>
        </p:nvSpPr>
        <p:spPr>
          <a:xfrm>
            <a:off x="4950878" y="1394766"/>
            <a:ext cx="3588418" cy="3384035"/>
          </a:xfrm>
          <a:prstGeom prst="ellipse">
            <a:avLst/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5E95B0-E3DF-412C-AC8C-5DA8C32094C0}"/>
              </a:ext>
            </a:extLst>
          </p:cNvPr>
          <p:cNvSpPr txBox="1"/>
          <p:nvPr/>
        </p:nvSpPr>
        <p:spPr>
          <a:xfrm>
            <a:off x="4860311" y="1346679"/>
            <a:ext cx="4069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23A5D1"/>
                </a:solidFill>
                <a:latin typeface="Modern Love" panose="04090805081005020601" pitchFamily="82" charset="0"/>
              </a:rPr>
              <a:t>Notas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913E2F8-2D99-4F6B-9AC0-6288AEA8F3F4}"/>
              </a:ext>
            </a:extLst>
          </p:cNvPr>
          <p:cNvSpPr/>
          <p:nvPr/>
        </p:nvSpPr>
        <p:spPr>
          <a:xfrm>
            <a:off x="4086092" y="180974"/>
            <a:ext cx="227776" cy="64770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F4532CA-6AAF-46BA-87B8-0737392DBFCF}"/>
              </a:ext>
            </a:extLst>
          </p:cNvPr>
          <p:cNvSpPr/>
          <p:nvPr/>
        </p:nvSpPr>
        <p:spPr>
          <a:xfrm>
            <a:off x="4185984" y="525395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3BE0198-A86D-479C-B060-DF5D6F8E9F5B}"/>
              </a:ext>
            </a:extLst>
          </p:cNvPr>
          <p:cNvSpPr/>
          <p:nvPr/>
        </p:nvSpPr>
        <p:spPr>
          <a:xfrm>
            <a:off x="4185984" y="1402431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B3B383F-E321-4B35-8D32-815EC681D000}"/>
              </a:ext>
            </a:extLst>
          </p:cNvPr>
          <p:cNvSpPr/>
          <p:nvPr/>
        </p:nvSpPr>
        <p:spPr>
          <a:xfrm>
            <a:off x="4185984" y="2342413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C06E876-25AF-44D7-8B79-83C01069C90A}"/>
              </a:ext>
            </a:extLst>
          </p:cNvPr>
          <p:cNvSpPr/>
          <p:nvPr/>
        </p:nvSpPr>
        <p:spPr>
          <a:xfrm>
            <a:off x="4179978" y="3219449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9FC9EC5-4384-4ED1-83B7-EA536C99287A}"/>
              </a:ext>
            </a:extLst>
          </p:cNvPr>
          <p:cNvSpPr/>
          <p:nvPr/>
        </p:nvSpPr>
        <p:spPr>
          <a:xfrm>
            <a:off x="4185984" y="3229662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3B7D38A-393D-4E84-8F8D-038F08073457}"/>
              </a:ext>
            </a:extLst>
          </p:cNvPr>
          <p:cNvSpPr/>
          <p:nvPr/>
        </p:nvSpPr>
        <p:spPr>
          <a:xfrm>
            <a:off x="4185984" y="4122177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221555E-A68E-4209-A507-B3BD4E9BC47A}"/>
              </a:ext>
            </a:extLst>
          </p:cNvPr>
          <p:cNvSpPr/>
          <p:nvPr/>
        </p:nvSpPr>
        <p:spPr>
          <a:xfrm>
            <a:off x="4185984" y="5047234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C7F29C8-3A1A-4792-BC6E-037D1EB45F2F}"/>
              </a:ext>
            </a:extLst>
          </p:cNvPr>
          <p:cNvSpPr/>
          <p:nvPr/>
        </p:nvSpPr>
        <p:spPr>
          <a:xfrm>
            <a:off x="4179978" y="5922406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Arco de bloque 27">
            <a:extLst>
              <a:ext uri="{FF2B5EF4-FFF2-40B4-BE49-F238E27FC236}">
                <a16:creationId xmlns:a16="http://schemas.microsoft.com/office/drawing/2014/main" id="{9E7B08F5-E42A-4EFC-A51F-7447DA9490CE}"/>
              </a:ext>
            </a:extLst>
          </p:cNvPr>
          <p:cNvSpPr/>
          <p:nvPr/>
        </p:nvSpPr>
        <p:spPr>
          <a:xfrm>
            <a:off x="3741827" y="396458"/>
            <a:ext cx="619602" cy="529800"/>
          </a:xfrm>
          <a:prstGeom prst="blockArc">
            <a:avLst>
              <a:gd name="adj1" fmla="val 4854638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9" name="Arco de bloque 28">
            <a:extLst>
              <a:ext uri="{FF2B5EF4-FFF2-40B4-BE49-F238E27FC236}">
                <a16:creationId xmlns:a16="http://schemas.microsoft.com/office/drawing/2014/main" id="{160DE957-728D-4241-A91F-62B0BC804580}"/>
              </a:ext>
            </a:extLst>
          </p:cNvPr>
          <p:cNvSpPr/>
          <p:nvPr/>
        </p:nvSpPr>
        <p:spPr>
          <a:xfrm>
            <a:off x="3740420" y="1282728"/>
            <a:ext cx="619602" cy="529800"/>
          </a:xfrm>
          <a:prstGeom prst="blockArc">
            <a:avLst>
              <a:gd name="adj1" fmla="val 4678129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0" name="Arco de bloque 29">
            <a:extLst>
              <a:ext uri="{FF2B5EF4-FFF2-40B4-BE49-F238E27FC236}">
                <a16:creationId xmlns:a16="http://schemas.microsoft.com/office/drawing/2014/main" id="{371E6924-81EA-4767-9A62-29FE9CB894E5}"/>
              </a:ext>
            </a:extLst>
          </p:cNvPr>
          <p:cNvSpPr/>
          <p:nvPr/>
        </p:nvSpPr>
        <p:spPr>
          <a:xfrm>
            <a:off x="3731063" y="2225327"/>
            <a:ext cx="619602" cy="529800"/>
          </a:xfrm>
          <a:prstGeom prst="blockArc">
            <a:avLst>
              <a:gd name="adj1" fmla="val 4717519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1" name="Arco de bloque 30">
            <a:extLst>
              <a:ext uri="{FF2B5EF4-FFF2-40B4-BE49-F238E27FC236}">
                <a16:creationId xmlns:a16="http://schemas.microsoft.com/office/drawing/2014/main" id="{5EFBD6D9-BC0F-4C0A-B083-9144A5422E5F}"/>
              </a:ext>
            </a:extLst>
          </p:cNvPr>
          <p:cNvSpPr/>
          <p:nvPr/>
        </p:nvSpPr>
        <p:spPr>
          <a:xfrm>
            <a:off x="3733821" y="3086784"/>
            <a:ext cx="619602" cy="529800"/>
          </a:xfrm>
          <a:prstGeom prst="blockArc">
            <a:avLst>
              <a:gd name="adj1" fmla="val 4801527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Arco de bloque 31">
            <a:extLst>
              <a:ext uri="{FF2B5EF4-FFF2-40B4-BE49-F238E27FC236}">
                <a16:creationId xmlns:a16="http://schemas.microsoft.com/office/drawing/2014/main" id="{769425F8-B19E-4C6E-8D36-07261A556034}"/>
              </a:ext>
            </a:extLst>
          </p:cNvPr>
          <p:cNvSpPr/>
          <p:nvPr/>
        </p:nvSpPr>
        <p:spPr>
          <a:xfrm>
            <a:off x="3740420" y="3976782"/>
            <a:ext cx="619602" cy="529800"/>
          </a:xfrm>
          <a:prstGeom prst="blockArc">
            <a:avLst>
              <a:gd name="adj1" fmla="val 5045987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Arco de bloque 32">
            <a:extLst>
              <a:ext uri="{FF2B5EF4-FFF2-40B4-BE49-F238E27FC236}">
                <a16:creationId xmlns:a16="http://schemas.microsoft.com/office/drawing/2014/main" id="{3EBF5E5A-95C1-4BB0-A287-0B1D8B4DD206}"/>
              </a:ext>
            </a:extLst>
          </p:cNvPr>
          <p:cNvSpPr/>
          <p:nvPr/>
        </p:nvSpPr>
        <p:spPr>
          <a:xfrm>
            <a:off x="3726041" y="4949594"/>
            <a:ext cx="619602" cy="529800"/>
          </a:xfrm>
          <a:prstGeom prst="blockArc">
            <a:avLst>
              <a:gd name="adj1" fmla="val 4749484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id="{786E0019-538F-4550-B520-C3F0FCEE1B0A}"/>
              </a:ext>
            </a:extLst>
          </p:cNvPr>
          <p:cNvSpPr/>
          <p:nvPr/>
        </p:nvSpPr>
        <p:spPr>
          <a:xfrm>
            <a:off x="3759987" y="5797436"/>
            <a:ext cx="619602" cy="529800"/>
          </a:xfrm>
          <a:prstGeom prst="blockArc">
            <a:avLst>
              <a:gd name="adj1" fmla="val 5406112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EF8FD59-6113-464C-84B0-DBD72583C386}"/>
              </a:ext>
            </a:extLst>
          </p:cNvPr>
          <p:cNvSpPr/>
          <p:nvPr/>
        </p:nvSpPr>
        <p:spPr>
          <a:xfrm>
            <a:off x="4919534" y="1083889"/>
            <a:ext cx="3722497" cy="3384035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4A1386FC-0A88-49D7-B402-181669E6EA61}"/>
              </a:ext>
            </a:extLst>
          </p:cNvPr>
          <p:cNvSpPr/>
          <p:nvPr/>
        </p:nvSpPr>
        <p:spPr>
          <a:xfrm>
            <a:off x="4767178" y="1334925"/>
            <a:ext cx="3781721" cy="3384035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51AD5AA-D22E-4739-8A91-E500D88F0EEC}"/>
              </a:ext>
            </a:extLst>
          </p:cNvPr>
          <p:cNvSpPr txBox="1"/>
          <p:nvPr/>
        </p:nvSpPr>
        <p:spPr>
          <a:xfrm>
            <a:off x="4779777" y="1376600"/>
            <a:ext cx="4069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Modern Love" panose="04090805081005020601" pitchFamily="82" charset="0"/>
              </a:rPr>
              <a:t>Notas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F682AA6-83CE-4BD6-AC8A-FE7B86BD6AC3}"/>
              </a:ext>
            </a:extLst>
          </p:cNvPr>
          <p:cNvGrpSpPr/>
          <p:nvPr/>
        </p:nvGrpSpPr>
        <p:grpSpPr>
          <a:xfrm>
            <a:off x="4282079" y="2496967"/>
            <a:ext cx="4967304" cy="1242851"/>
            <a:chOff x="4297327" y="2785028"/>
            <a:chExt cx="4967304" cy="1242851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9C469B55-04D7-4432-B385-3C3830AAEC2E}"/>
                </a:ext>
              </a:extLst>
            </p:cNvPr>
            <p:cNvSpPr txBox="1"/>
            <p:nvPr/>
          </p:nvSpPr>
          <p:spPr>
            <a:xfrm>
              <a:off x="4371018" y="2785028"/>
              <a:ext cx="489361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7200" dirty="0">
                  <a:solidFill>
                    <a:srgbClr val="D4236E"/>
                  </a:solidFill>
                  <a:latin typeface="Modern Love" panose="04090805081005020601" pitchFamily="82" charset="0"/>
                </a:rPr>
                <a:t>Científicas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1FD64F2-D3B4-4B07-A5B8-0B5A322BC983}"/>
                </a:ext>
              </a:extLst>
            </p:cNvPr>
            <p:cNvSpPr txBox="1"/>
            <p:nvPr/>
          </p:nvSpPr>
          <p:spPr>
            <a:xfrm>
              <a:off x="4297327" y="2827550"/>
              <a:ext cx="489361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7200" dirty="0">
                  <a:latin typeface="Modern Love" panose="04090805081005020601" pitchFamily="82" charset="0"/>
                </a:rPr>
                <a:t>Científicas</a:t>
              </a:r>
            </a:p>
          </p:txBody>
        </p:sp>
      </p:grpSp>
      <p:pic>
        <p:nvPicPr>
          <p:cNvPr id="45" name="Picture 2" descr="Taller 8:Ciencias Naturales - Seminario Interdisciplinario">
            <a:extLst>
              <a:ext uri="{FF2B5EF4-FFF2-40B4-BE49-F238E27FC236}">
                <a16:creationId xmlns:a16="http://schemas.microsoft.com/office/drawing/2014/main" id="{7666924A-FF88-46C2-BFE3-3722DE505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" b="99474" l="1188" r="99625">
                        <a14:foregroundMark x1="59688" y1="5263" x2="59250" y2="45965"/>
                        <a14:foregroundMark x1="84188" y1="80351" x2="17563" y2="77719"/>
                        <a14:foregroundMark x1="2145" y1="68139" x2="1646" y2="67829"/>
                        <a14:foregroundMark x1="17563" y1="77719" x2="7954" y2="71748"/>
                        <a14:foregroundMark x1="86438" y1="72632" x2="67750" y2="93333"/>
                        <a14:foregroundMark x1="67750" y1="93333" x2="7313" y2="85263"/>
                        <a14:foregroundMark x1="7313" y1="85263" x2="7055" y2="84978"/>
                        <a14:foregroundMark x1="41063" y1="79123" x2="41063" y2="35789"/>
                        <a14:foregroundMark x1="86438" y1="38246" x2="75688" y2="49298"/>
                        <a14:foregroundMark x1="75688" y1="49298" x2="63250" y2="48947"/>
                        <a14:foregroundMark x1="63250" y1="48947" x2="50000" y2="37018"/>
                        <a14:foregroundMark x1="50000" y1="37018" x2="62500" y2="32456"/>
                        <a14:foregroundMark x1="62500" y1="32456" x2="53312" y2="11579"/>
                        <a14:foregroundMark x1="53312" y1="11579" x2="45063" y2="44386"/>
                        <a14:foregroundMark x1="45063" y1="44386" x2="57438" y2="46140"/>
                        <a14:foregroundMark x1="57438" y1="46140" x2="63688" y2="5439"/>
                        <a14:foregroundMark x1="63688" y1="5439" x2="51250" y2="11404"/>
                        <a14:foregroundMark x1="51250" y1="11404" x2="41438" y2="29474"/>
                        <a14:foregroundMark x1="41438" y1="29474" x2="40625" y2="34561"/>
                        <a14:foregroundMark x1="3720" y1="38068" x2="3875" y2="31404"/>
                        <a14:foregroundMark x1="3728" y1="37726" x2="3715" y2="38290"/>
                        <a14:foregroundMark x1="7946" y1="35385" x2="35625" y2="62456"/>
                        <a14:foregroundMark x1="6909" y1="34371" x2="7352" y2="34805"/>
                        <a14:foregroundMark x1="3875" y1="31404" x2="6794" y2="34260"/>
                        <a14:foregroundMark x1="35625" y1="62456" x2="73063" y2="51053"/>
                        <a14:foregroundMark x1="73063" y1="51053" x2="75188" y2="18772"/>
                        <a14:foregroundMark x1="75188" y1="18772" x2="65438" y2="351"/>
                        <a14:foregroundMark x1="65438" y1="351" x2="16500" y2="31930"/>
                        <a14:foregroundMark x1="16500" y1="31930" x2="30938" y2="13158"/>
                        <a14:foregroundMark x1="30938" y1="13158" x2="13250" y2="22281"/>
                        <a14:foregroundMark x1="13250" y1="22281" x2="68688" y2="77368"/>
                        <a14:foregroundMark x1="68688" y1="77368" x2="52875" y2="70351"/>
                        <a14:foregroundMark x1="52875" y1="70351" x2="75500" y2="24561"/>
                        <a14:foregroundMark x1="75500" y1="24561" x2="52875" y2="44386"/>
                        <a14:foregroundMark x1="52875" y1="44386" x2="26313" y2="51053"/>
                        <a14:foregroundMark x1="26313" y1="51053" x2="7500" y2="20526"/>
                        <a14:foregroundMark x1="83750" y1="74035" x2="84188" y2="26842"/>
                        <a14:foregroundMark x1="89188" y1="49825" x2="99625" y2="94386"/>
                        <a14:foregroundMark x1="90125" y1="48596" x2="26563" y2="30702"/>
                        <a14:foregroundMark x1="91000" y1="45965" x2="32500" y2="16667"/>
                        <a14:foregroundMark x1="84188" y1="39649" x2="35625" y2="39649"/>
                        <a14:foregroundMark x1="90125" y1="38246" x2="22938" y2="33158"/>
                        <a14:foregroundMark x1="92375" y1="42105" x2="70563" y2="43333"/>
                        <a14:foregroundMark x1="92375" y1="43333" x2="96000" y2="33158"/>
                        <a14:foregroundMark x1="93250" y1="42105" x2="86438" y2="49825"/>
                        <a14:foregroundMark x1="90563" y1="38246" x2="89188" y2="58772"/>
                        <a14:foregroundMark x1="14125" y1="43509" x2="9813" y2="65614"/>
                        <a14:foregroundMark x1="27813" y1="92632" x2="12125" y2="91930"/>
                        <a14:foregroundMark x1="43250" y1="92632" x2="14750" y2="92807"/>
                        <a14:foregroundMark x1="14750" y1="92807" x2="10625" y2="99649"/>
                        <a14:foregroundMark x1="9813" y1="96140" x2="9813" y2="96140"/>
                        <a14:foregroundMark x1="11625" y1="97544" x2="23563" y2="92807"/>
                        <a14:foregroundMark x1="23563" y1="92807" x2="34188" y2="79649"/>
                        <a14:foregroundMark x1="34188" y1="79649" x2="59250" y2="91930"/>
                        <a14:foregroundMark x1="59250" y1="91930" x2="76000" y2="88947"/>
                        <a14:foregroundMark x1="76000" y1="88947" x2="93438" y2="88947"/>
                        <a14:foregroundMark x1="93438" y1="88947" x2="90938" y2="56842"/>
                        <a14:foregroundMark x1="90938" y1="56842" x2="77188" y2="63158"/>
                        <a14:foregroundMark x1="77188" y1="63158" x2="65250" y2="86491"/>
                        <a14:foregroundMark x1="65250" y1="86491" x2="97688" y2="66140"/>
                        <a14:foregroundMark x1="97688" y1="66140" x2="81125" y2="69474"/>
                        <a14:foregroundMark x1="81125" y1="69474" x2="71250" y2="98596"/>
                        <a14:foregroundMark x1="71250" y1="98596" x2="42875" y2="95439"/>
                        <a14:foregroundMark x1="42875" y1="95439" x2="33063" y2="71404"/>
                        <a14:foregroundMark x1="33063" y1="71404" x2="21938" y2="82807"/>
                        <a14:foregroundMark x1="21938" y1="82807" x2="21750" y2="83333"/>
                        <a14:foregroundMark x1="23750" y1="94737" x2="41188" y2="99649"/>
                        <a14:foregroundMark x1="41188" y1="99649" x2="57938" y2="97544"/>
                        <a14:foregroundMark x1="17438" y1="67719" x2="71750" y2="73333"/>
                        <a14:foregroundMark x1="71750" y1="73333" x2="93688" y2="72632"/>
                        <a14:foregroundMark x1="16938" y1="61930" x2="28563" y2="36491"/>
                        <a14:foregroundMark x1="28563" y1="36491" x2="33625" y2="32807"/>
                        <a14:foregroundMark x1="65813" y1="67018" x2="90875" y2="56316"/>
                        <a14:foregroundMark x1="62750" y1="7193" x2="54937" y2="175"/>
                        <a14:foregroundMark x1="9813" y1="64211" x2="7313" y2="84035"/>
                        <a14:foregroundMark x1="7313" y1="81228" x2="10875" y2="62807"/>
                        <a14:foregroundMark x1="6813" y1="71930" x2="6563" y2="84737"/>
                        <a14:foregroundMark x1="7313" y1="69825" x2="7313" y2="69825"/>
                        <a14:foregroundMark x1="7563" y1="71228" x2="11375" y2="62807"/>
                        <a14:foregroundMark x1="7813" y1="69123" x2="9313" y2="64912"/>
                        <a14:foregroundMark x1="9313" y1="96140" x2="9313" y2="78421"/>
                        <a14:foregroundMark x1="70125" y1="96842" x2="81813" y2="88246"/>
                        <a14:foregroundMark x1="81813" y1="88246" x2="84063" y2="76316"/>
                        <a14:foregroundMark x1="79750" y1="93333" x2="79750" y2="93333"/>
                        <a14:foregroundMark x1="78750" y1="93333" x2="78750" y2="93333"/>
                        <a14:foregroundMark x1="77938" y1="94035" x2="77938" y2="94035"/>
                        <a14:foregroundMark x1="77688" y1="94737" x2="72125" y2="98246"/>
                        <a14:foregroundMark x1="77438" y1="95439" x2="79500" y2="91228"/>
                        <a14:foregroundMark x1="76438" y1="96140" x2="82000" y2="83333"/>
                        <a14:foregroundMark x1="80750" y1="98947" x2="88625" y2="96140"/>
                        <a14:foregroundMark x1="91625" y1="96842" x2="95688" y2="87544"/>
                        <a14:foregroundMark x1="98500" y1="87544" x2="98750" y2="68421"/>
                        <a14:foregroundMark x1="95438" y1="96140" x2="94688" y2="96842"/>
                        <a14:foregroundMark x1="8875" y1="91754" x2="8438" y2="85439"/>
                        <a14:foregroundMark x1="91938" y1="40175" x2="94375" y2="67018"/>
                        <a14:backgroundMark x1="5250" y1="37018" x2="3438" y2="99474"/>
                        <a14:backgroundMark x1="5250" y1="90526" x2="3000" y2="22982"/>
                        <a14:backgroundMark x1="4813" y1="38246" x2="4313" y2="98246"/>
                        <a14:backgroundMark x1="5657" y1="76565" x2="1625" y2="49825"/>
                        <a14:backgroundMark x1="5995" y1="84650" x2="5250" y2="95614"/>
                        <a14:backgroundMark x1="7002" y1="69825" x2="6859" y2="71937"/>
                        <a14:backgroundMark x1="7062" y1="68947" x2="7002" y2="69825"/>
                        <a14:backgroundMark x1="4813" y1="75263" x2="8000" y2="58772"/>
                        <a14:backgroundMark x1="2500" y1="72632" x2="2500" y2="72632"/>
                        <a14:backgroundMark x1="2500" y1="72632" x2="2063" y2="47193"/>
                        <a14:backgroundMark x1="3000" y1="42105" x2="3438" y2="79123"/>
                        <a14:backgroundMark x1="8000" y1="40877" x2="7062" y2="30702"/>
                        <a14:backgroundMark x1="8000" y1="38246" x2="8000" y2="38246"/>
                        <a14:backgroundMark x1="8875" y1="39649" x2="8875" y2="39649"/>
                        <a14:backgroundMark x1="11625" y1="47193" x2="5688" y2="30702"/>
                        <a14:backgroundMark x1="8438" y1="38246" x2="8875" y2="49825"/>
                        <a14:backgroundMark x1="6625" y1="37018" x2="3438" y2="52281"/>
                        <a14:backgroundMark x1="5250" y1="44737" x2="8000" y2="26842"/>
                        <a14:backgroundMark x1="5688" y1="37018" x2="250" y2="69123"/>
                        <a14:backgroundMark x1="250" y1="69123" x2="3875" y2="37018"/>
                        <a14:backgroundMark x1="7313" y1="96140" x2="7313" y2="96140"/>
                        <a14:backgroundMark x1="6813" y1="87544" x2="6063" y2="81228"/>
                        <a14:backgroundMark x1="7750" y1="94912" x2="7750" y2="94912"/>
                        <a14:backgroundMark x1="7500" y1="93158" x2="8438" y2="96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3"/>
          <a:stretch/>
        </p:blipFill>
        <p:spPr bwMode="auto">
          <a:xfrm flipV="1">
            <a:off x="4527474" y="5007851"/>
            <a:ext cx="4402519" cy="12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ller 8:Ciencias Naturales - Seminario Interdisciplinario">
            <a:extLst>
              <a:ext uri="{FF2B5EF4-FFF2-40B4-BE49-F238E27FC236}">
                <a16:creationId xmlns:a16="http://schemas.microsoft.com/office/drawing/2014/main" id="{BCBA0977-DE02-4709-84E9-73D196769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" b="99474" l="1188" r="99625">
                        <a14:foregroundMark x1="59688" y1="5263" x2="59250" y2="45965"/>
                        <a14:foregroundMark x1="84188" y1="80351" x2="17563" y2="77719"/>
                        <a14:foregroundMark x1="2145" y1="68139" x2="1646" y2="67829"/>
                        <a14:foregroundMark x1="17563" y1="77719" x2="7954" y2="71748"/>
                        <a14:foregroundMark x1="86438" y1="72632" x2="67750" y2="93333"/>
                        <a14:foregroundMark x1="67750" y1="93333" x2="7313" y2="85263"/>
                        <a14:foregroundMark x1="7313" y1="85263" x2="7055" y2="84978"/>
                        <a14:foregroundMark x1="41063" y1="79123" x2="41063" y2="35789"/>
                        <a14:foregroundMark x1="86438" y1="38246" x2="75688" y2="49298"/>
                        <a14:foregroundMark x1="75688" y1="49298" x2="63250" y2="48947"/>
                        <a14:foregroundMark x1="63250" y1="48947" x2="50000" y2="37018"/>
                        <a14:foregroundMark x1="50000" y1="37018" x2="62500" y2="32456"/>
                        <a14:foregroundMark x1="62500" y1="32456" x2="53312" y2="11579"/>
                        <a14:foregroundMark x1="53312" y1="11579" x2="45063" y2="44386"/>
                        <a14:foregroundMark x1="45063" y1="44386" x2="57438" y2="46140"/>
                        <a14:foregroundMark x1="57438" y1="46140" x2="63688" y2="5439"/>
                        <a14:foregroundMark x1="63688" y1="5439" x2="51250" y2="11404"/>
                        <a14:foregroundMark x1="51250" y1="11404" x2="41438" y2="29474"/>
                        <a14:foregroundMark x1="41438" y1="29474" x2="40625" y2="34561"/>
                        <a14:foregroundMark x1="3720" y1="38068" x2="3875" y2="31404"/>
                        <a14:foregroundMark x1="3728" y1="37726" x2="3715" y2="38290"/>
                        <a14:foregroundMark x1="7946" y1="35385" x2="35625" y2="62456"/>
                        <a14:foregroundMark x1="6909" y1="34371" x2="7352" y2="34805"/>
                        <a14:foregroundMark x1="3875" y1="31404" x2="6794" y2="34260"/>
                        <a14:foregroundMark x1="35625" y1="62456" x2="73063" y2="51053"/>
                        <a14:foregroundMark x1="73063" y1="51053" x2="75188" y2="18772"/>
                        <a14:foregroundMark x1="75188" y1="18772" x2="65438" y2="351"/>
                        <a14:foregroundMark x1="65438" y1="351" x2="16500" y2="31930"/>
                        <a14:foregroundMark x1="16500" y1="31930" x2="30938" y2="13158"/>
                        <a14:foregroundMark x1="30938" y1="13158" x2="13250" y2="22281"/>
                        <a14:foregroundMark x1="13250" y1="22281" x2="68688" y2="77368"/>
                        <a14:foregroundMark x1="68688" y1="77368" x2="52875" y2="70351"/>
                        <a14:foregroundMark x1="52875" y1="70351" x2="75500" y2="24561"/>
                        <a14:foregroundMark x1="75500" y1="24561" x2="52875" y2="44386"/>
                        <a14:foregroundMark x1="52875" y1="44386" x2="26313" y2="51053"/>
                        <a14:foregroundMark x1="26313" y1="51053" x2="7500" y2="20526"/>
                        <a14:foregroundMark x1="83750" y1="74035" x2="84188" y2="26842"/>
                        <a14:foregroundMark x1="89188" y1="49825" x2="99625" y2="94386"/>
                        <a14:foregroundMark x1="90125" y1="48596" x2="26563" y2="30702"/>
                        <a14:foregroundMark x1="91000" y1="45965" x2="32500" y2="16667"/>
                        <a14:foregroundMark x1="84188" y1="39649" x2="35625" y2="39649"/>
                        <a14:foregroundMark x1="90125" y1="38246" x2="22938" y2="33158"/>
                        <a14:foregroundMark x1="92375" y1="42105" x2="70563" y2="43333"/>
                        <a14:foregroundMark x1="92375" y1="43333" x2="96000" y2="33158"/>
                        <a14:foregroundMark x1="93250" y1="42105" x2="86438" y2="49825"/>
                        <a14:foregroundMark x1="90563" y1="38246" x2="89188" y2="58772"/>
                        <a14:foregroundMark x1="14125" y1="43509" x2="9813" y2="65614"/>
                        <a14:foregroundMark x1="27813" y1="92632" x2="12125" y2="91930"/>
                        <a14:foregroundMark x1="43250" y1="92632" x2="14750" y2="92807"/>
                        <a14:foregroundMark x1="14750" y1="92807" x2="10625" y2="99649"/>
                        <a14:foregroundMark x1="9813" y1="96140" x2="9813" y2="96140"/>
                        <a14:foregroundMark x1="11625" y1="97544" x2="23563" y2="92807"/>
                        <a14:foregroundMark x1="23563" y1="92807" x2="34188" y2="79649"/>
                        <a14:foregroundMark x1="34188" y1="79649" x2="59250" y2="91930"/>
                        <a14:foregroundMark x1="59250" y1="91930" x2="76000" y2="88947"/>
                        <a14:foregroundMark x1="76000" y1="88947" x2="93438" y2="88947"/>
                        <a14:foregroundMark x1="93438" y1="88947" x2="90938" y2="56842"/>
                        <a14:foregroundMark x1="90938" y1="56842" x2="77188" y2="63158"/>
                        <a14:foregroundMark x1="77188" y1="63158" x2="65250" y2="86491"/>
                        <a14:foregroundMark x1="65250" y1="86491" x2="97688" y2="66140"/>
                        <a14:foregroundMark x1="97688" y1="66140" x2="81125" y2="69474"/>
                        <a14:foregroundMark x1="81125" y1="69474" x2="71250" y2="98596"/>
                        <a14:foregroundMark x1="71250" y1="98596" x2="42875" y2="95439"/>
                        <a14:foregroundMark x1="42875" y1="95439" x2="33063" y2="71404"/>
                        <a14:foregroundMark x1="33063" y1="71404" x2="21938" y2="82807"/>
                        <a14:foregroundMark x1="21938" y1="82807" x2="21750" y2="83333"/>
                        <a14:foregroundMark x1="23750" y1="94737" x2="41188" y2="99649"/>
                        <a14:foregroundMark x1="41188" y1="99649" x2="57938" y2="97544"/>
                        <a14:foregroundMark x1="17438" y1="67719" x2="71750" y2="73333"/>
                        <a14:foregroundMark x1="71750" y1="73333" x2="93688" y2="72632"/>
                        <a14:foregroundMark x1="16938" y1="61930" x2="28563" y2="36491"/>
                        <a14:foregroundMark x1="28563" y1="36491" x2="33625" y2="32807"/>
                        <a14:foregroundMark x1="65813" y1="67018" x2="90875" y2="56316"/>
                        <a14:foregroundMark x1="62750" y1="7193" x2="54937" y2="175"/>
                        <a14:foregroundMark x1="9813" y1="64211" x2="7313" y2="84035"/>
                        <a14:foregroundMark x1="7313" y1="81228" x2="10875" y2="62807"/>
                        <a14:foregroundMark x1="6813" y1="71930" x2="6563" y2="84737"/>
                        <a14:foregroundMark x1="7313" y1="69825" x2="7313" y2="69825"/>
                        <a14:foregroundMark x1="7563" y1="71228" x2="11375" y2="62807"/>
                        <a14:foregroundMark x1="7813" y1="69123" x2="9313" y2="64912"/>
                        <a14:foregroundMark x1="9313" y1="96140" x2="9313" y2="78421"/>
                        <a14:foregroundMark x1="70125" y1="96842" x2="81813" y2="88246"/>
                        <a14:foregroundMark x1="81813" y1="88246" x2="84063" y2="76316"/>
                        <a14:foregroundMark x1="79750" y1="93333" x2="79750" y2="93333"/>
                        <a14:foregroundMark x1="78750" y1="93333" x2="78750" y2="93333"/>
                        <a14:foregroundMark x1="77938" y1="94035" x2="77938" y2="94035"/>
                        <a14:foregroundMark x1="77688" y1="94737" x2="72125" y2="98246"/>
                        <a14:foregroundMark x1="77438" y1="95439" x2="79500" y2="91228"/>
                        <a14:foregroundMark x1="76438" y1="96140" x2="82000" y2="83333"/>
                        <a14:foregroundMark x1="80750" y1="98947" x2="88625" y2="96140"/>
                        <a14:foregroundMark x1="91625" y1="96842" x2="95688" y2="87544"/>
                        <a14:foregroundMark x1="98500" y1="87544" x2="98750" y2="68421"/>
                        <a14:foregroundMark x1="95438" y1="96140" x2="94688" y2="96842"/>
                        <a14:foregroundMark x1="8875" y1="91754" x2="8438" y2="85439"/>
                        <a14:foregroundMark x1="91938" y1="40175" x2="94375" y2="67018"/>
                        <a14:backgroundMark x1="5250" y1="37018" x2="3438" y2="99474"/>
                        <a14:backgroundMark x1="5250" y1="90526" x2="3000" y2="22982"/>
                        <a14:backgroundMark x1="4813" y1="38246" x2="4313" y2="98246"/>
                        <a14:backgroundMark x1="5657" y1="76565" x2="1625" y2="49825"/>
                        <a14:backgroundMark x1="5995" y1="84650" x2="5250" y2="95614"/>
                        <a14:backgroundMark x1="7002" y1="69825" x2="6859" y2="71937"/>
                        <a14:backgroundMark x1="7062" y1="68947" x2="7002" y2="69825"/>
                        <a14:backgroundMark x1="4813" y1="75263" x2="8000" y2="58772"/>
                        <a14:backgroundMark x1="2500" y1="72632" x2="2500" y2="72632"/>
                        <a14:backgroundMark x1="2500" y1="72632" x2="2063" y2="47193"/>
                        <a14:backgroundMark x1="3000" y1="42105" x2="3438" y2="79123"/>
                        <a14:backgroundMark x1="8000" y1="40877" x2="7062" y2="30702"/>
                        <a14:backgroundMark x1="8000" y1="38246" x2="8000" y2="38246"/>
                        <a14:backgroundMark x1="8875" y1="39649" x2="8875" y2="39649"/>
                        <a14:backgroundMark x1="11625" y1="47193" x2="5688" y2="30702"/>
                        <a14:backgroundMark x1="8438" y1="38246" x2="8875" y2="49825"/>
                        <a14:backgroundMark x1="6625" y1="37018" x2="3438" y2="52281"/>
                        <a14:backgroundMark x1="5250" y1="44737" x2="8000" y2="26842"/>
                        <a14:backgroundMark x1="5688" y1="37018" x2="250" y2="69123"/>
                        <a14:backgroundMark x1="250" y1="69123" x2="3875" y2="37018"/>
                        <a14:backgroundMark x1="7313" y1="96140" x2="7313" y2="96140"/>
                        <a14:backgroundMark x1="6813" y1="87544" x2="6063" y2="81228"/>
                        <a14:backgroundMark x1="7750" y1="94912" x2="7750" y2="94912"/>
                        <a14:backgroundMark x1="7500" y1="93158" x2="8438" y2="96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3"/>
          <a:stretch/>
        </p:blipFill>
        <p:spPr bwMode="auto">
          <a:xfrm>
            <a:off x="4512485" y="3863152"/>
            <a:ext cx="4402519" cy="16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371E263A-D066-40B7-A29E-73A167F64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52" y="460779"/>
            <a:ext cx="1066060" cy="7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2230259-66C8-410F-8426-D037B8B03BF4}"/>
              </a:ext>
            </a:extLst>
          </p:cNvPr>
          <p:cNvGrpSpPr/>
          <p:nvPr/>
        </p:nvGrpSpPr>
        <p:grpSpPr>
          <a:xfrm>
            <a:off x="4000500" y="-1"/>
            <a:ext cx="5143500" cy="6858001"/>
            <a:chOff x="0" y="0"/>
            <a:chExt cx="6858000" cy="9144001"/>
          </a:xfrm>
        </p:grpSpPr>
        <p:pic>
          <p:nvPicPr>
            <p:cNvPr id="4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8C919D74-4679-43BA-80FE-5B99D84F3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579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8C71836D-EB25-443D-8D46-CEBC8901A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9839"/>
            <a:stretch/>
          </p:blipFill>
          <p:spPr bwMode="auto">
            <a:xfrm>
              <a:off x="0" y="5792789"/>
              <a:ext cx="6858000" cy="33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Ilustración de Fondo Para Niños Poco Lindos Dibujos De Los Niños Dibujados  A Mano De Color De Patrones Sin Fisuras Niños Doodle Dibujo De Fondo  Elementos De Diseño Bosquejado y más Vectores">
            <a:extLst>
              <a:ext uri="{FF2B5EF4-FFF2-40B4-BE49-F238E27FC236}">
                <a16:creationId xmlns:a16="http://schemas.microsoft.com/office/drawing/2014/main" id="{60027114-2C8C-49F4-B746-D84B71983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 bwMode="auto">
          <a:xfrm>
            <a:off x="0" y="0"/>
            <a:ext cx="4000500" cy="434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lustración de Fondo Para Niños Poco Lindos Dibujos De Los Niños Dibujados  A Mano De Color De Patrones Sin Fisuras Niños Doodle Dibujo De Fondo  Elementos De Diseño Bosquejado y más Vectores">
            <a:extLst>
              <a:ext uri="{FF2B5EF4-FFF2-40B4-BE49-F238E27FC236}">
                <a16:creationId xmlns:a16="http://schemas.microsoft.com/office/drawing/2014/main" id="{00FE005A-8F91-4E92-B75B-4E11E7F68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-1" b="39839"/>
          <a:stretch/>
        </p:blipFill>
        <p:spPr bwMode="auto">
          <a:xfrm>
            <a:off x="-2" y="4344591"/>
            <a:ext cx="4000501" cy="25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A12AFC5-DC01-4117-8A31-34FCC7E5DC06}"/>
              </a:ext>
            </a:extLst>
          </p:cNvPr>
          <p:cNvSpPr/>
          <p:nvPr/>
        </p:nvSpPr>
        <p:spPr>
          <a:xfrm>
            <a:off x="102269" y="144380"/>
            <a:ext cx="8939461" cy="6515100"/>
          </a:xfrm>
          <a:prstGeom prst="roundRect">
            <a:avLst>
              <a:gd name="adj" fmla="val 4971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634D764-A8EE-4E1D-8A0D-7AC4A8C15DE7}"/>
              </a:ext>
            </a:extLst>
          </p:cNvPr>
          <p:cNvSpPr/>
          <p:nvPr/>
        </p:nvSpPr>
        <p:spPr>
          <a:xfrm>
            <a:off x="231116" y="324102"/>
            <a:ext cx="4346390" cy="6155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B09679-7AED-40B3-8C11-C2F1567488A0}"/>
              </a:ext>
            </a:extLst>
          </p:cNvPr>
          <p:cNvSpPr/>
          <p:nvPr/>
        </p:nvSpPr>
        <p:spPr>
          <a:xfrm>
            <a:off x="4685292" y="324102"/>
            <a:ext cx="4222082" cy="6155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965AE7B-C1F4-4ACD-9B1F-B3D70F225F97}"/>
              </a:ext>
            </a:extLst>
          </p:cNvPr>
          <p:cNvSpPr/>
          <p:nvPr/>
        </p:nvSpPr>
        <p:spPr>
          <a:xfrm>
            <a:off x="4269200" y="635435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3F32C67-4782-40E2-B5BC-DFB9845AD72A}"/>
              </a:ext>
            </a:extLst>
          </p:cNvPr>
          <p:cNvSpPr/>
          <p:nvPr/>
        </p:nvSpPr>
        <p:spPr>
          <a:xfrm>
            <a:off x="4275197" y="1529260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BAA82E9-AF89-46BF-9B81-432A971596B4}"/>
              </a:ext>
            </a:extLst>
          </p:cNvPr>
          <p:cNvSpPr/>
          <p:nvPr/>
        </p:nvSpPr>
        <p:spPr>
          <a:xfrm>
            <a:off x="4269200" y="2454317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2AF1188-D83A-41D9-8942-F14BBE28342E}"/>
              </a:ext>
            </a:extLst>
          </p:cNvPr>
          <p:cNvSpPr/>
          <p:nvPr/>
        </p:nvSpPr>
        <p:spPr>
          <a:xfrm>
            <a:off x="4263185" y="3329489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BC2F0C9-0032-4D45-BDF1-B3AEF555E8A5}"/>
              </a:ext>
            </a:extLst>
          </p:cNvPr>
          <p:cNvSpPr/>
          <p:nvPr/>
        </p:nvSpPr>
        <p:spPr>
          <a:xfrm>
            <a:off x="4269191" y="4232217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E21DD4C-86DD-44B5-BA25-0A641356601F}"/>
              </a:ext>
            </a:extLst>
          </p:cNvPr>
          <p:cNvSpPr/>
          <p:nvPr/>
        </p:nvSpPr>
        <p:spPr>
          <a:xfrm>
            <a:off x="4263194" y="5157274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4E3FDF3-0CB8-4DDF-857F-099B55D9A22B}"/>
              </a:ext>
            </a:extLst>
          </p:cNvPr>
          <p:cNvSpPr/>
          <p:nvPr/>
        </p:nvSpPr>
        <p:spPr>
          <a:xfrm>
            <a:off x="4257179" y="6032446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155BF1A-D569-4A58-AF28-00DCEBF6A893}"/>
              </a:ext>
            </a:extLst>
          </p:cNvPr>
          <p:cNvSpPr/>
          <p:nvPr/>
        </p:nvSpPr>
        <p:spPr>
          <a:xfrm>
            <a:off x="4776519" y="635435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1B2A56D-C99B-4EE7-88BA-CD1C750864B0}"/>
              </a:ext>
            </a:extLst>
          </p:cNvPr>
          <p:cNvSpPr/>
          <p:nvPr/>
        </p:nvSpPr>
        <p:spPr>
          <a:xfrm>
            <a:off x="4776519" y="1512471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1B24E63-1756-48D2-873A-8186D8FA7D92}"/>
              </a:ext>
            </a:extLst>
          </p:cNvPr>
          <p:cNvSpPr/>
          <p:nvPr/>
        </p:nvSpPr>
        <p:spPr>
          <a:xfrm>
            <a:off x="4776519" y="2452453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E3A3EB3-B7F1-4DC7-8685-56B32B57D422}"/>
              </a:ext>
            </a:extLst>
          </p:cNvPr>
          <p:cNvSpPr/>
          <p:nvPr/>
        </p:nvSpPr>
        <p:spPr>
          <a:xfrm>
            <a:off x="4770513" y="3329489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C7266EF-4B91-4039-B11A-5158EF59D7D2}"/>
              </a:ext>
            </a:extLst>
          </p:cNvPr>
          <p:cNvSpPr/>
          <p:nvPr/>
        </p:nvSpPr>
        <p:spPr>
          <a:xfrm>
            <a:off x="4776519" y="3339702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9AA56F2-DCD4-44D0-B153-71F71AFC98BE}"/>
              </a:ext>
            </a:extLst>
          </p:cNvPr>
          <p:cNvSpPr/>
          <p:nvPr/>
        </p:nvSpPr>
        <p:spPr>
          <a:xfrm>
            <a:off x="4776519" y="4232217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8438E8B8-EB21-4C95-A91B-456E36C3BCE0}"/>
              </a:ext>
            </a:extLst>
          </p:cNvPr>
          <p:cNvSpPr/>
          <p:nvPr/>
        </p:nvSpPr>
        <p:spPr>
          <a:xfrm>
            <a:off x="4776519" y="5157274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CF9776F-D93A-41DB-BFC6-C3161F688B88}"/>
              </a:ext>
            </a:extLst>
          </p:cNvPr>
          <p:cNvSpPr/>
          <p:nvPr/>
        </p:nvSpPr>
        <p:spPr>
          <a:xfrm>
            <a:off x="4770513" y="6032446"/>
            <a:ext cx="216571" cy="2095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Arco de bloque 31">
            <a:extLst>
              <a:ext uri="{FF2B5EF4-FFF2-40B4-BE49-F238E27FC236}">
                <a16:creationId xmlns:a16="http://schemas.microsoft.com/office/drawing/2014/main" id="{A049EA15-B0A6-4395-BC54-3E2B3B38BCD5}"/>
              </a:ext>
            </a:extLst>
          </p:cNvPr>
          <p:cNvSpPr/>
          <p:nvPr/>
        </p:nvSpPr>
        <p:spPr>
          <a:xfrm>
            <a:off x="4332362" y="506498"/>
            <a:ext cx="619602" cy="529800"/>
          </a:xfrm>
          <a:prstGeom prst="blockArc">
            <a:avLst>
              <a:gd name="adj1" fmla="val 10800000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Arco de bloque 32">
            <a:extLst>
              <a:ext uri="{FF2B5EF4-FFF2-40B4-BE49-F238E27FC236}">
                <a16:creationId xmlns:a16="http://schemas.microsoft.com/office/drawing/2014/main" id="{2881EFB7-30AC-47CF-874E-609B40343CC5}"/>
              </a:ext>
            </a:extLst>
          </p:cNvPr>
          <p:cNvSpPr/>
          <p:nvPr/>
        </p:nvSpPr>
        <p:spPr>
          <a:xfrm>
            <a:off x="4330955" y="1392768"/>
            <a:ext cx="619602" cy="529800"/>
          </a:xfrm>
          <a:prstGeom prst="blockArc">
            <a:avLst>
              <a:gd name="adj1" fmla="val 10800000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id="{B6276962-7D2B-4CF4-AA11-6E2702F1541D}"/>
              </a:ext>
            </a:extLst>
          </p:cNvPr>
          <p:cNvSpPr/>
          <p:nvPr/>
        </p:nvSpPr>
        <p:spPr>
          <a:xfrm>
            <a:off x="4321598" y="2335367"/>
            <a:ext cx="619602" cy="529800"/>
          </a:xfrm>
          <a:prstGeom prst="blockArc">
            <a:avLst>
              <a:gd name="adj1" fmla="val 10800000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Arco de bloque 34">
            <a:extLst>
              <a:ext uri="{FF2B5EF4-FFF2-40B4-BE49-F238E27FC236}">
                <a16:creationId xmlns:a16="http://schemas.microsoft.com/office/drawing/2014/main" id="{6473A05C-14F0-4791-92D3-C79469513B23}"/>
              </a:ext>
            </a:extLst>
          </p:cNvPr>
          <p:cNvSpPr/>
          <p:nvPr/>
        </p:nvSpPr>
        <p:spPr>
          <a:xfrm>
            <a:off x="4324356" y="3196824"/>
            <a:ext cx="619602" cy="529800"/>
          </a:xfrm>
          <a:prstGeom prst="blockArc">
            <a:avLst>
              <a:gd name="adj1" fmla="val 10800000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6" name="Arco de bloque 35">
            <a:extLst>
              <a:ext uri="{FF2B5EF4-FFF2-40B4-BE49-F238E27FC236}">
                <a16:creationId xmlns:a16="http://schemas.microsoft.com/office/drawing/2014/main" id="{14AD2BEB-4FAB-41F5-A484-0576AD5C5151}"/>
              </a:ext>
            </a:extLst>
          </p:cNvPr>
          <p:cNvSpPr/>
          <p:nvPr/>
        </p:nvSpPr>
        <p:spPr>
          <a:xfrm>
            <a:off x="4330955" y="4086822"/>
            <a:ext cx="619602" cy="529800"/>
          </a:xfrm>
          <a:prstGeom prst="blockArc">
            <a:avLst>
              <a:gd name="adj1" fmla="val 10800000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id="{67CCE72B-A2BB-4B82-B055-ECE364E18D8B}"/>
              </a:ext>
            </a:extLst>
          </p:cNvPr>
          <p:cNvSpPr/>
          <p:nvPr/>
        </p:nvSpPr>
        <p:spPr>
          <a:xfrm>
            <a:off x="4316576" y="5059634"/>
            <a:ext cx="619602" cy="529800"/>
          </a:xfrm>
          <a:prstGeom prst="blockArc">
            <a:avLst>
              <a:gd name="adj1" fmla="val 10800000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8" name="Arco de bloque 37">
            <a:extLst>
              <a:ext uri="{FF2B5EF4-FFF2-40B4-BE49-F238E27FC236}">
                <a16:creationId xmlns:a16="http://schemas.microsoft.com/office/drawing/2014/main" id="{96B4332C-8EE8-434D-876D-24BBACDA96A6}"/>
              </a:ext>
            </a:extLst>
          </p:cNvPr>
          <p:cNvSpPr/>
          <p:nvPr/>
        </p:nvSpPr>
        <p:spPr>
          <a:xfrm>
            <a:off x="4331472" y="5907476"/>
            <a:ext cx="619602" cy="529800"/>
          </a:xfrm>
          <a:prstGeom prst="blockArc">
            <a:avLst>
              <a:gd name="adj1" fmla="val 10800000"/>
              <a:gd name="adj2" fmla="val 21224755"/>
              <a:gd name="adj3" fmla="val 21020"/>
            </a:avLst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3C3E178-E29B-4C30-A15F-9B41E88D89FF}"/>
              </a:ext>
            </a:extLst>
          </p:cNvPr>
          <p:cNvSpPr txBox="1"/>
          <p:nvPr/>
        </p:nvSpPr>
        <p:spPr>
          <a:xfrm>
            <a:off x="397277" y="537846"/>
            <a:ext cx="381201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dern Love" panose="04090805081005020601" pitchFamily="82" charset="0"/>
              </a:rPr>
              <a:t>Jardín de niños Héroes de la libertad</a:t>
            </a:r>
          </a:p>
          <a:p>
            <a:pPr algn="ctr"/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  <a:p>
            <a:pPr algn="ctr"/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  <a:p>
            <a:pPr algn="ctr"/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  <a:p>
            <a:pPr algn="ctr"/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  <a:p>
            <a:pPr algn="ctr"/>
            <a:endParaRPr lang="es-MX" sz="3200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dern Love" panose="04090805081005020601" pitchFamily="82" charset="0"/>
              </a:rPr>
              <a:t>Grupo a trabajar: </a:t>
            </a:r>
          </a:p>
          <a:p>
            <a:pPr algn="ctr"/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dern Love" panose="04090805081005020601" pitchFamily="82" charset="0"/>
              </a:rPr>
              <a:t>2° B</a:t>
            </a:r>
          </a:p>
          <a:p>
            <a:pPr algn="ctr"/>
            <a:endParaRPr lang="es-MX" sz="1600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  <a:p>
            <a:pPr algn="ctr"/>
            <a:endParaRPr lang="es-MX" sz="1600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  <a:p>
            <a:pPr algn="ctr"/>
            <a:r>
              <a:rPr lang="es-MX" dirty="0">
                <a:solidFill>
                  <a:srgbClr val="C00000"/>
                </a:solidFill>
                <a:latin typeface="Modern Love" panose="04090805081005020601" pitchFamily="82" charset="0"/>
              </a:rPr>
              <a:t>Titular: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Modern Love" panose="04090805081005020601" pitchFamily="82" charset="0"/>
              </a:rPr>
              <a:t>Norma Judith Vega Martínez </a:t>
            </a:r>
          </a:p>
          <a:p>
            <a:pPr algn="ctr"/>
            <a:endParaRPr lang="es-MX" sz="1600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2115EFF-18E8-46DD-A868-8C06022C0EB0}"/>
              </a:ext>
            </a:extLst>
          </p:cNvPr>
          <p:cNvSpPr txBox="1"/>
          <p:nvPr/>
        </p:nvSpPr>
        <p:spPr>
          <a:xfrm>
            <a:off x="4904870" y="516603"/>
            <a:ext cx="40696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Modern Love" panose="04090805081005020601" pitchFamily="82" charset="0"/>
              </a:rPr>
              <a:t>Escuela Normal de Educación Preescolar </a:t>
            </a:r>
          </a:p>
          <a:p>
            <a:pPr algn="ctr"/>
            <a:endParaRPr lang="es-MX" b="1" dirty="0">
              <a:latin typeface="Modern Love" panose="04090805081005020601" pitchFamily="82" charset="0"/>
            </a:endParaRPr>
          </a:p>
          <a:p>
            <a:pPr algn="ctr"/>
            <a:r>
              <a:rPr lang="es-MX" b="1" dirty="0">
                <a:latin typeface="Modern Love" panose="04090805081005020601" pitchFamily="82" charset="0"/>
              </a:rPr>
              <a:t>Ciclo Escolar 2021 - 2022</a:t>
            </a:r>
          </a:p>
          <a:p>
            <a:pPr algn="ctr"/>
            <a:endParaRPr lang="es-MX" b="1" dirty="0">
              <a:solidFill>
                <a:srgbClr val="C00000"/>
              </a:solidFill>
              <a:latin typeface="Modern Love" panose="04090805081005020601" pitchFamily="82" charset="0"/>
            </a:endParaRPr>
          </a:p>
          <a:p>
            <a:pPr algn="ctr"/>
            <a:endParaRPr lang="es-MX" b="1" dirty="0">
              <a:solidFill>
                <a:srgbClr val="C00000"/>
              </a:solidFill>
              <a:latin typeface="Modern Love" panose="04090805081005020601" pitchFamily="82" charset="0"/>
            </a:endParaRPr>
          </a:p>
          <a:p>
            <a:pPr algn="ctr"/>
            <a:endParaRPr lang="es-MX" b="1" dirty="0">
              <a:solidFill>
                <a:srgbClr val="C00000"/>
              </a:solidFill>
              <a:latin typeface="Modern Love" panose="04090805081005020601" pitchFamily="82" charset="0"/>
            </a:endParaRPr>
          </a:p>
          <a:p>
            <a:pPr algn="ctr"/>
            <a:endParaRPr lang="es-MX" b="1" dirty="0">
              <a:solidFill>
                <a:srgbClr val="C00000"/>
              </a:solidFill>
              <a:latin typeface="Modern Love" panose="04090805081005020601" pitchFamily="82" charset="0"/>
            </a:endParaRPr>
          </a:p>
          <a:p>
            <a:pPr algn="ctr"/>
            <a:endParaRPr lang="es-MX" b="1" dirty="0">
              <a:solidFill>
                <a:srgbClr val="C00000"/>
              </a:solidFill>
              <a:latin typeface="Modern Love" panose="04090805081005020601" pitchFamily="82" charset="0"/>
            </a:endParaRPr>
          </a:p>
          <a:p>
            <a:pPr algn="ctr"/>
            <a:endParaRPr lang="es-MX" b="1" dirty="0">
              <a:solidFill>
                <a:srgbClr val="C00000"/>
              </a:solidFill>
              <a:latin typeface="Modern Love" panose="04090805081005020601" pitchFamily="82" charset="0"/>
            </a:endParaRPr>
          </a:p>
          <a:p>
            <a:pPr algn="ctr"/>
            <a:endParaRPr lang="es-MX" b="1" dirty="0">
              <a:solidFill>
                <a:srgbClr val="C00000"/>
              </a:solidFill>
              <a:latin typeface="Modern Love" panose="04090805081005020601" pitchFamily="82" charset="0"/>
            </a:endParaRPr>
          </a:p>
          <a:p>
            <a:pPr algn="ctr"/>
            <a:endParaRPr lang="es-MX" b="1" dirty="0">
              <a:solidFill>
                <a:srgbClr val="C00000"/>
              </a:solidFill>
              <a:latin typeface="Modern Love" panose="04090805081005020601" pitchFamily="82" charset="0"/>
            </a:endParaRPr>
          </a:p>
          <a:p>
            <a:pPr algn="ctr"/>
            <a:r>
              <a:rPr lang="es-MX" b="1" dirty="0">
                <a:solidFill>
                  <a:srgbClr val="C00000"/>
                </a:solidFill>
                <a:latin typeface="Modern Love" panose="04090805081005020601" pitchFamily="82" charset="0"/>
              </a:rPr>
              <a:t>Practicante: </a:t>
            </a: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Modern Love" panose="04090805081005020601" pitchFamily="82" charset="0"/>
              </a:rPr>
              <a:t>Paola Arisbeth Gutiérrez Cisneros</a:t>
            </a: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Modern Love" panose="04090805081005020601" pitchFamily="82" charset="0"/>
              </a:rPr>
              <a:t>Núm. Lista: 9 </a:t>
            </a: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Modern Love" panose="04090805081005020601" pitchFamily="82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C912E74-A550-447A-8781-E4DEDEF67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32" y="2119302"/>
            <a:ext cx="2090503" cy="20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D8493F63-2FF4-4BD3-BA9E-2E7112C14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61" y="2786529"/>
            <a:ext cx="1957754" cy="14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0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2230259-66C8-410F-8426-D037B8B03BF4}"/>
              </a:ext>
            </a:extLst>
          </p:cNvPr>
          <p:cNvGrpSpPr/>
          <p:nvPr/>
        </p:nvGrpSpPr>
        <p:grpSpPr>
          <a:xfrm>
            <a:off x="4000500" y="-1"/>
            <a:ext cx="5143500" cy="6858001"/>
            <a:chOff x="0" y="0"/>
            <a:chExt cx="6858000" cy="9144001"/>
          </a:xfrm>
        </p:grpSpPr>
        <p:pic>
          <p:nvPicPr>
            <p:cNvPr id="4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8C919D74-4679-43BA-80FE-5B99D84F3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579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8C71836D-EB25-443D-8D46-CEBC8901A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9839"/>
            <a:stretch/>
          </p:blipFill>
          <p:spPr bwMode="auto">
            <a:xfrm>
              <a:off x="0" y="5792789"/>
              <a:ext cx="6858000" cy="33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Ilustración de Fondo Para Niños Poco Lindos Dibujos De Los Niños Dibujados  A Mano De Color De Patrones Sin Fisuras Niños Doodle Dibujo De Fondo  Elementos De Diseño Bosquejado y más Vectores">
            <a:extLst>
              <a:ext uri="{FF2B5EF4-FFF2-40B4-BE49-F238E27FC236}">
                <a16:creationId xmlns:a16="http://schemas.microsoft.com/office/drawing/2014/main" id="{60027114-2C8C-49F4-B746-D84B71983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 bwMode="auto">
          <a:xfrm>
            <a:off x="0" y="0"/>
            <a:ext cx="4000500" cy="434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lustración de Fondo Para Niños Poco Lindos Dibujos De Los Niños Dibujados  A Mano De Color De Patrones Sin Fisuras Niños Doodle Dibujo De Fondo  Elementos De Diseño Bosquejado y más Vectores">
            <a:extLst>
              <a:ext uri="{FF2B5EF4-FFF2-40B4-BE49-F238E27FC236}">
                <a16:creationId xmlns:a16="http://schemas.microsoft.com/office/drawing/2014/main" id="{00FE005A-8F91-4E92-B75B-4E11E7F68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-1" b="39839"/>
          <a:stretch/>
        </p:blipFill>
        <p:spPr bwMode="auto">
          <a:xfrm>
            <a:off x="-2" y="4344591"/>
            <a:ext cx="4000501" cy="25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A12AFC5-DC01-4117-8A31-34FCC7E5DC06}"/>
              </a:ext>
            </a:extLst>
          </p:cNvPr>
          <p:cNvSpPr/>
          <p:nvPr/>
        </p:nvSpPr>
        <p:spPr>
          <a:xfrm>
            <a:off x="102269" y="144380"/>
            <a:ext cx="8939461" cy="6515100"/>
          </a:xfrm>
          <a:prstGeom prst="roundRect">
            <a:avLst>
              <a:gd name="adj" fmla="val 4971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634D764-A8EE-4E1D-8A0D-7AC4A8C15DE7}"/>
              </a:ext>
            </a:extLst>
          </p:cNvPr>
          <p:cNvSpPr/>
          <p:nvPr/>
        </p:nvSpPr>
        <p:spPr>
          <a:xfrm>
            <a:off x="231116" y="324102"/>
            <a:ext cx="4346390" cy="6155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B09679-7AED-40B3-8C11-C2F1567488A0}"/>
              </a:ext>
            </a:extLst>
          </p:cNvPr>
          <p:cNvSpPr/>
          <p:nvPr/>
        </p:nvSpPr>
        <p:spPr>
          <a:xfrm>
            <a:off x="4685292" y="324102"/>
            <a:ext cx="4222082" cy="6155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9" name="Picture 2" descr="39 ideas de Libretas | libretas, imprimir sobres, hoja cuadriculada">
            <a:extLst>
              <a:ext uri="{FF2B5EF4-FFF2-40B4-BE49-F238E27FC236}">
                <a16:creationId xmlns:a16="http://schemas.microsoft.com/office/drawing/2014/main" id="{9F8701AE-E5B3-4D3D-9733-CBBA79AE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0" y="355067"/>
            <a:ext cx="4344000" cy="61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39 ideas de Libretas | libretas, imprimir sobres, hoja cuadriculada">
            <a:extLst>
              <a:ext uri="{FF2B5EF4-FFF2-40B4-BE49-F238E27FC236}">
                <a16:creationId xmlns:a16="http://schemas.microsoft.com/office/drawing/2014/main" id="{A4EECFC3-13CE-4710-9693-2ABB9149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06" y="324103"/>
            <a:ext cx="4181506" cy="59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8973A29C-43F1-48C4-8BBB-8C1544C5D66A}"/>
              </a:ext>
            </a:extLst>
          </p:cNvPr>
          <p:cNvSpPr txBox="1"/>
          <p:nvPr/>
        </p:nvSpPr>
        <p:spPr>
          <a:xfrm>
            <a:off x="539924" y="452369"/>
            <a:ext cx="358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Modern Love" panose="04090805081005020601" pitchFamily="82" charset="0"/>
              </a:rPr>
              <a:t>Situación Didáctica:</a:t>
            </a:r>
          </a:p>
          <a:p>
            <a:pPr algn="ctr"/>
            <a:r>
              <a:rPr lang="es-MX" sz="2800" dirty="0">
                <a:latin typeface="Modern Love" panose="04090805081005020601" pitchFamily="82" charset="0"/>
              </a:rPr>
              <a:t>La primavera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3DE84C4-492B-4E4C-B47E-99E2208BE85B}"/>
              </a:ext>
            </a:extLst>
          </p:cNvPr>
          <p:cNvSpPr txBox="1"/>
          <p:nvPr/>
        </p:nvSpPr>
        <p:spPr>
          <a:xfrm>
            <a:off x="448447" y="1442223"/>
            <a:ext cx="3743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Comic Sans MS" panose="030F0702030302020204" pitchFamily="66" charset="0"/>
              </a:rPr>
              <a:t>La primavera es una estación del año, que se caracteriza por presentar la floración de numerosas plantas y temperaturas suaves.</a:t>
            </a:r>
          </a:p>
          <a:p>
            <a:pPr algn="just"/>
            <a:r>
              <a:rPr lang="es-MX" sz="1600" dirty="0">
                <a:latin typeface="Comic Sans MS" panose="030F0702030302020204" pitchFamily="66" charset="0"/>
              </a:rPr>
              <a:t>Es una época que inicia después del invierno, y termina con el comienzo de la temporada de verano.</a:t>
            </a:r>
          </a:p>
          <a:p>
            <a:pPr algn="just"/>
            <a:r>
              <a:rPr lang="es-MX" sz="1600" dirty="0">
                <a:latin typeface="Comic Sans MS" panose="030F0702030302020204" pitchFamily="66" charset="0"/>
              </a:rPr>
              <a:t>Al igual que las otras estaciones, no se produce de manera simultánea en los dos hemisferios, por lo que en cada uno comienza en una fecha específica.</a:t>
            </a:r>
          </a:p>
          <a:p>
            <a:pPr algn="just"/>
            <a:r>
              <a:rPr lang="es-MX" sz="1600" dirty="0">
                <a:latin typeface="Comic Sans MS" panose="030F0702030302020204" pitchFamily="66" charset="0"/>
              </a:rPr>
              <a:t>En general, se trata de una temporada que las personas asocian con la juventud, alegría y renacimiento, siendo un claro antónimo de los términos muerte y tristeza.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89D24DB-0DED-4581-9A46-45E4C5474AC6}"/>
              </a:ext>
            </a:extLst>
          </p:cNvPr>
          <p:cNvSpPr txBox="1"/>
          <p:nvPr/>
        </p:nvSpPr>
        <p:spPr>
          <a:xfrm>
            <a:off x="5178097" y="488906"/>
            <a:ext cx="358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Modern Love" panose="04090805081005020601" pitchFamily="82" charset="0"/>
              </a:rPr>
              <a:t>Explicación de niños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6906744-FEA5-4779-89A4-945969AAEF69}"/>
              </a:ext>
            </a:extLst>
          </p:cNvPr>
          <p:cNvSpPr txBox="1"/>
          <p:nvPr/>
        </p:nvSpPr>
        <p:spPr>
          <a:xfrm>
            <a:off x="4499048" y="1068492"/>
            <a:ext cx="45950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1600" b="0" i="0" dirty="0">
                <a:solidFill>
                  <a:srgbClr val="393F40"/>
                </a:solidFill>
                <a:effectLst/>
                <a:latin typeface="Comic Sans MS" panose="030F0702030302020204" pitchFamily="66" charset="0"/>
              </a:rPr>
              <a:t>La primavera es una estación del año en donde el mundo se llena de color.</a:t>
            </a:r>
          </a:p>
          <a:p>
            <a:pPr lvl="1"/>
            <a:r>
              <a:rPr lang="es-MX" sz="1600" dirty="0">
                <a:solidFill>
                  <a:srgbClr val="393F40"/>
                </a:solidFill>
                <a:latin typeface="Comic Sans MS" panose="030F0702030302020204" pitchFamily="66" charset="0"/>
              </a:rPr>
              <a:t>Pues crecen las flores</a:t>
            </a:r>
          </a:p>
          <a:p>
            <a:pPr lvl="1"/>
            <a:r>
              <a:rPr lang="es-MX" sz="1600" dirty="0">
                <a:solidFill>
                  <a:srgbClr val="393F40"/>
                </a:solidFill>
                <a:latin typeface="Comic Sans MS" panose="030F0702030302020204" pitchFamily="66" charset="0"/>
              </a:rPr>
              <a:t>El día se hace más largo </a:t>
            </a:r>
          </a:p>
          <a:p>
            <a:pPr lvl="1"/>
            <a:r>
              <a:rPr lang="es-MX" sz="1600" dirty="0">
                <a:solidFill>
                  <a:srgbClr val="393F40"/>
                </a:solidFill>
                <a:latin typeface="Comic Sans MS" panose="030F0702030302020204" pitchFamily="66" charset="0"/>
              </a:rPr>
              <a:t>Tiene clima agradable.</a:t>
            </a:r>
          </a:p>
          <a:p>
            <a:pPr lvl="1"/>
            <a:endParaRPr lang="es-MX" sz="1600" dirty="0">
              <a:solidFill>
                <a:srgbClr val="393F40"/>
              </a:solidFill>
              <a:latin typeface="Comic Sans MS" panose="030F0702030302020204" pitchFamily="66" charset="0"/>
            </a:endParaRPr>
          </a:p>
          <a:p>
            <a:pPr lvl="1"/>
            <a:r>
              <a:rPr lang="es-MX" sz="1600" dirty="0">
                <a:solidFill>
                  <a:srgbClr val="393F40"/>
                </a:solidFill>
                <a:latin typeface="Comic Sans MS" panose="030F0702030302020204" pitchFamily="66" charset="0"/>
              </a:rPr>
              <a:t>Se dice que es una de las estaciones más bonitas y agradables.  Ya que vemos cambios en la naturaleza.</a:t>
            </a:r>
          </a:p>
          <a:p>
            <a:pPr lvl="1"/>
            <a:r>
              <a:rPr lang="es-MX" sz="1600" dirty="0">
                <a:solidFill>
                  <a:srgbClr val="393F40"/>
                </a:solidFill>
                <a:latin typeface="Comic Sans MS" panose="030F0702030302020204" pitchFamily="66" charset="0"/>
              </a:rPr>
              <a:t>Se trata de renovación pues es cuando cambian las hojas de color. 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La primavera para niños 🌼🌞 - YouTube">
            <a:extLst>
              <a:ext uri="{FF2B5EF4-FFF2-40B4-BE49-F238E27FC236}">
                <a16:creationId xmlns:a16="http://schemas.microsoft.com/office/drawing/2014/main" id="{FA376601-C6CC-461D-BC22-91188CC0D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19327" r="113" b="13128"/>
          <a:stretch/>
        </p:blipFill>
        <p:spPr bwMode="auto">
          <a:xfrm>
            <a:off x="4841314" y="4204661"/>
            <a:ext cx="3928289" cy="20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13AF8F-49D2-4EAE-9A69-2FA0A658F277}"/>
              </a:ext>
            </a:extLst>
          </p:cNvPr>
          <p:cNvGrpSpPr/>
          <p:nvPr/>
        </p:nvGrpSpPr>
        <p:grpSpPr>
          <a:xfrm>
            <a:off x="4257179" y="506498"/>
            <a:ext cx="735911" cy="5930778"/>
            <a:chOff x="4257179" y="506498"/>
            <a:chExt cx="735911" cy="593077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965AE7B-C1F4-4ACD-9B1F-B3D70F225F97}"/>
                </a:ext>
              </a:extLst>
            </p:cNvPr>
            <p:cNvSpPr/>
            <p:nvPr/>
          </p:nvSpPr>
          <p:spPr>
            <a:xfrm>
              <a:off x="4269200" y="635435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3F32C67-4782-40E2-B5BC-DFB9845AD72A}"/>
                </a:ext>
              </a:extLst>
            </p:cNvPr>
            <p:cNvSpPr/>
            <p:nvPr/>
          </p:nvSpPr>
          <p:spPr>
            <a:xfrm>
              <a:off x="4275197" y="1529260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ABAA82E9-AF89-46BF-9B81-432A971596B4}"/>
                </a:ext>
              </a:extLst>
            </p:cNvPr>
            <p:cNvSpPr/>
            <p:nvPr/>
          </p:nvSpPr>
          <p:spPr>
            <a:xfrm>
              <a:off x="4269200" y="2454317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2AF1188-D83A-41D9-8942-F14BBE28342E}"/>
                </a:ext>
              </a:extLst>
            </p:cNvPr>
            <p:cNvSpPr/>
            <p:nvPr/>
          </p:nvSpPr>
          <p:spPr>
            <a:xfrm>
              <a:off x="4263185" y="3329489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BC2F0C9-0032-4D45-BDF1-B3AEF555E8A5}"/>
                </a:ext>
              </a:extLst>
            </p:cNvPr>
            <p:cNvSpPr/>
            <p:nvPr/>
          </p:nvSpPr>
          <p:spPr>
            <a:xfrm>
              <a:off x="4269191" y="4232217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E21DD4C-86DD-44B5-BA25-0A641356601F}"/>
                </a:ext>
              </a:extLst>
            </p:cNvPr>
            <p:cNvSpPr/>
            <p:nvPr/>
          </p:nvSpPr>
          <p:spPr>
            <a:xfrm>
              <a:off x="4263194" y="5157274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4E3FDF3-0CB8-4DDF-857F-099B55D9A22B}"/>
                </a:ext>
              </a:extLst>
            </p:cNvPr>
            <p:cNvSpPr/>
            <p:nvPr/>
          </p:nvSpPr>
          <p:spPr>
            <a:xfrm>
              <a:off x="4257179" y="6032446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155BF1A-D569-4A58-AF28-00DCEBF6A893}"/>
                </a:ext>
              </a:extLst>
            </p:cNvPr>
            <p:cNvSpPr/>
            <p:nvPr/>
          </p:nvSpPr>
          <p:spPr>
            <a:xfrm>
              <a:off x="4776519" y="635435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1B2A56D-C99B-4EE7-88BA-CD1C750864B0}"/>
                </a:ext>
              </a:extLst>
            </p:cNvPr>
            <p:cNvSpPr/>
            <p:nvPr/>
          </p:nvSpPr>
          <p:spPr>
            <a:xfrm>
              <a:off x="4776519" y="1512471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B24E63-1756-48D2-873A-8186D8FA7D92}"/>
                </a:ext>
              </a:extLst>
            </p:cNvPr>
            <p:cNvSpPr/>
            <p:nvPr/>
          </p:nvSpPr>
          <p:spPr>
            <a:xfrm>
              <a:off x="4776519" y="2452453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4E3A3EB3-B7F1-4DC7-8685-56B32B57D422}"/>
                </a:ext>
              </a:extLst>
            </p:cNvPr>
            <p:cNvSpPr/>
            <p:nvPr/>
          </p:nvSpPr>
          <p:spPr>
            <a:xfrm>
              <a:off x="4770513" y="3329489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3C7266EF-4B91-4039-B11A-5158EF59D7D2}"/>
                </a:ext>
              </a:extLst>
            </p:cNvPr>
            <p:cNvSpPr/>
            <p:nvPr/>
          </p:nvSpPr>
          <p:spPr>
            <a:xfrm>
              <a:off x="4776519" y="3339702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9AA56F2-DCD4-44D0-B153-71F71AFC98BE}"/>
                </a:ext>
              </a:extLst>
            </p:cNvPr>
            <p:cNvSpPr/>
            <p:nvPr/>
          </p:nvSpPr>
          <p:spPr>
            <a:xfrm>
              <a:off x="4776519" y="4232217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438E8B8-EB21-4C95-A91B-456E36C3BCE0}"/>
                </a:ext>
              </a:extLst>
            </p:cNvPr>
            <p:cNvSpPr/>
            <p:nvPr/>
          </p:nvSpPr>
          <p:spPr>
            <a:xfrm>
              <a:off x="4776519" y="5157274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CF9776F-D93A-41DB-BFC6-C3161F688B88}"/>
                </a:ext>
              </a:extLst>
            </p:cNvPr>
            <p:cNvSpPr/>
            <p:nvPr/>
          </p:nvSpPr>
          <p:spPr>
            <a:xfrm>
              <a:off x="4770513" y="6032446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Arco de bloque 31">
              <a:extLst>
                <a:ext uri="{FF2B5EF4-FFF2-40B4-BE49-F238E27FC236}">
                  <a16:creationId xmlns:a16="http://schemas.microsoft.com/office/drawing/2014/main" id="{A049EA15-B0A6-4395-BC54-3E2B3B38BCD5}"/>
                </a:ext>
              </a:extLst>
            </p:cNvPr>
            <p:cNvSpPr/>
            <p:nvPr/>
          </p:nvSpPr>
          <p:spPr>
            <a:xfrm>
              <a:off x="4332362" y="506498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3" name="Arco de bloque 32">
              <a:extLst>
                <a:ext uri="{FF2B5EF4-FFF2-40B4-BE49-F238E27FC236}">
                  <a16:creationId xmlns:a16="http://schemas.microsoft.com/office/drawing/2014/main" id="{2881EFB7-30AC-47CF-874E-609B40343CC5}"/>
                </a:ext>
              </a:extLst>
            </p:cNvPr>
            <p:cNvSpPr/>
            <p:nvPr/>
          </p:nvSpPr>
          <p:spPr>
            <a:xfrm>
              <a:off x="4330955" y="1392768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B6276962-7D2B-4CF4-AA11-6E2702F1541D}"/>
                </a:ext>
              </a:extLst>
            </p:cNvPr>
            <p:cNvSpPr/>
            <p:nvPr/>
          </p:nvSpPr>
          <p:spPr>
            <a:xfrm>
              <a:off x="4321598" y="2335367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5" name="Arco de bloque 34">
              <a:extLst>
                <a:ext uri="{FF2B5EF4-FFF2-40B4-BE49-F238E27FC236}">
                  <a16:creationId xmlns:a16="http://schemas.microsoft.com/office/drawing/2014/main" id="{6473A05C-14F0-4791-92D3-C79469513B23}"/>
                </a:ext>
              </a:extLst>
            </p:cNvPr>
            <p:cNvSpPr/>
            <p:nvPr/>
          </p:nvSpPr>
          <p:spPr>
            <a:xfrm>
              <a:off x="4324356" y="3196824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6" name="Arco de bloque 35">
              <a:extLst>
                <a:ext uri="{FF2B5EF4-FFF2-40B4-BE49-F238E27FC236}">
                  <a16:creationId xmlns:a16="http://schemas.microsoft.com/office/drawing/2014/main" id="{14AD2BEB-4FAB-41F5-A484-0576AD5C5151}"/>
                </a:ext>
              </a:extLst>
            </p:cNvPr>
            <p:cNvSpPr/>
            <p:nvPr/>
          </p:nvSpPr>
          <p:spPr>
            <a:xfrm>
              <a:off x="4330955" y="4086822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7" name="Arco de bloque 36">
              <a:extLst>
                <a:ext uri="{FF2B5EF4-FFF2-40B4-BE49-F238E27FC236}">
                  <a16:creationId xmlns:a16="http://schemas.microsoft.com/office/drawing/2014/main" id="{67CCE72B-A2BB-4B82-B055-ECE364E18D8B}"/>
                </a:ext>
              </a:extLst>
            </p:cNvPr>
            <p:cNvSpPr/>
            <p:nvPr/>
          </p:nvSpPr>
          <p:spPr>
            <a:xfrm>
              <a:off x="4316576" y="5059634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8" name="Arco de bloque 37">
              <a:extLst>
                <a:ext uri="{FF2B5EF4-FFF2-40B4-BE49-F238E27FC236}">
                  <a16:creationId xmlns:a16="http://schemas.microsoft.com/office/drawing/2014/main" id="{96B4332C-8EE8-434D-876D-24BBACDA96A6}"/>
                </a:ext>
              </a:extLst>
            </p:cNvPr>
            <p:cNvSpPr/>
            <p:nvPr/>
          </p:nvSpPr>
          <p:spPr>
            <a:xfrm>
              <a:off x="4331472" y="5907476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8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2230259-66C8-410F-8426-D037B8B03BF4}"/>
              </a:ext>
            </a:extLst>
          </p:cNvPr>
          <p:cNvGrpSpPr/>
          <p:nvPr/>
        </p:nvGrpSpPr>
        <p:grpSpPr>
          <a:xfrm>
            <a:off x="4000500" y="-1"/>
            <a:ext cx="5143500" cy="6858001"/>
            <a:chOff x="0" y="0"/>
            <a:chExt cx="6858000" cy="9144001"/>
          </a:xfrm>
        </p:grpSpPr>
        <p:pic>
          <p:nvPicPr>
            <p:cNvPr id="4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8C919D74-4679-43BA-80FE-5B99D84F3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579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8C71836D-EB25-443D-8D46-CEBC8901A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9839"/>
            <a:stretch/>
          </p:blipFill>
          <p:spPr bwMode="auto">
            <a:xfrm>
              <a:off x="0" y="5792789"/>
              <a:ext cx="6858000" cy="33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Ilustración de Fondo Para Niños Poco Lindos Dibujos De Los Niños Dibujados  A Mano De Color De Patrones Sin Fisuras Niños Doodle Dibujo De Fondo  Elementos De Diseño Bosquejado y más Vectores">
            <a:extLst>
              <a:ext uri="{FF2B5EF4-FFF2-40B4-BE49-F238E27FC236}">
                <a16:creationId xmlns:a16="http://schemas.microsoft.com/office/drawing/2014/main" id="{60027114-2C8C-49F4-B746-D84B71983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 bwMode="auto">
          <a:xfrm>
            <a:off x="0" y="0"/>
            <a:ext cx="4000500" cy="434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lustración de Fondo Para Niños Poco Lindos Dibujos De Los Niños Dibujados  A Mano De Color De Patrones Sin Fisuras Niños Doodle Dibujo De Fondo  Elementos De Diseño Bosquejado y más Vectores">
            <a:extLst>
              <a:ext uri="{FF2B5EF4-FFF2-40B4-BE49-F238E27FC236}">
                <a16:creationId xmlns:a16="http://schemas.microsoft.com/office/drawing/2014/main" id="{00FE005A-8F91-4E92-B75B-4E11E7F68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-1" b="39839"/>
          <a:stretch/>
        </p:blipFill>
        <p:spPr bwMode="auto">
          <a:xfrm>
            <a:off x="-2" y="4344591"/>
            <a:ext cx="4000501" cy="25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A12AFC5-DC01-4117-8A31-34FCC7E5DC06}"/>
              </a:ext>
            </a:extLst>
          </p:cNvPr>
          <p:cNvSpPr/>
          <p:nvPr/>
        </p:nvSpPr>
        <p:spPr>
          <a:xfrm>
            <a:off x="102269" y="144380"/>
            <a:ext cx="8939461" cy="6515100"/>
          </a:xfrm>
          <a:prstGeom prst="roundRect">
            <a:avLst>
              <a:gd name="adj" fmla="val 4971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634D764-A8EE-4E1D-8A0D-7AC4A8C15DE7}"/>
              </a:ext>
            </a:extLst>
          </p:cNvPr>
          <p:cNvSpPr/>
          <p:nvPr/>
        </p:nvSpPr>
        <p:spPr>
          <a:xfrm>
            <a:off x="231116" y="324102"/>
            <a:ext cx="4346390" cy="6155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B09679-7AED-40B3-8C11-C2F1567488A0}"/>
              </a:ext>
            </a:extLst>
          </p:cNvPr>
          <p:cNvSpPr/>
          <p:nvPr/>
        </p:nvSpPr>
        <p:spPr>
          <a:xfrm>
            <a:off x="4685292" y="324102"/>
            <a:ext cx="4222082" cy="6155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9" name="Picture 2" descr="39 ideas de Libretas | libretas, imprimir sobres, hoja cuadriculada">
            <a:extLst>
              <a:ext uri="{FF2B5EF4-FFF2-40B4-BE49-F238E27FC236}">
                <a16:creationId xmlns:a16="http://schemas.microsoft.com/office/drawing/2014/main" id="{9F8701AE-E5B3-4D3D-9733-CBBA79AE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0" y="355067"/>
            <a:ext cx="4344000" cy="61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39 ideas de Libretas | libretas, imprimir sobres, hoja cuadriculada">
            <a:extLst>
              <a:ext uri="{FF2B5EF4-FFF2-40B4-BE49-F238E27FC236}">
                <a16:creationId xmlns:a16="http://schemas.microsoft.com/office/drawing/2014/main" id="{A4EECFC3-13CE-4710-9693-2ABB9149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06" y="324103"/>
            <a:ext cx="4181506" cy="59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13AF8F-49D2-4EAE-9A69-2FA0A658F277}"/>
              </a:ext>
            </a:extLst>
          </p:cNvPr>
          <p:cNvGrpSpPr/>
          <p:nvPr/>
        </p:nvGrpSpPr>
        <p:grpSpPr>
          <a:xfrm>
            <a:off x="4257179" y="506498"/>
            <a:ext cx="735911" cy="5930778"/>
            <a:chOff x="4257179" y="506498"/>
            <a:chExt cx="735911" cy="593077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965AE7B-C1F4-4ACD-9B1F-B3D70F225F97}"/>
                </a:ext>
              </a:extLst>
            </p:cNvPr>
            <p:cNvSpPr/>
            <p:nvPr/>
          </p:nvSpPr>
          <p:spPr>
            <a:xfrm>
              <a:off x="4269200" y="635435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3F32C67-4782-40E2-B5BC-DFB9845AD72A}"/>
                </a:ext>
              </a:extLst>
            </p:cNvPr>
            <p:cNvSpPr/>
            <p:nvPr/>
          </p:nvSpPr>
          <p:spPr>
            <a:xfrm>
              <a:off x="4275197" y="1529260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ABAA82E9-AF89-46BF-9B81-432A971596B4}"/>
                </a:ext>
              </a:extLst>
            </p:cNvPr>
            <p:cNvSpPr/>
            <p:nvPr/>
          </p:nvSpPr>
          <p:spPr>
            <a:xfrm>
              <a:off x="4269200" y="2454317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2AF1188-D83A-41D9-8942-F14BBE28342E}"/>
                </a:ext>
              </a:extLst>
            </p:cNvPr>
            <p:cNvSpPr/>
            <p:nvPr/>
          </p:nvSpPr>
          <p:spPr>
            <a:xfrm>
              <a:off x="4263185" y="3329489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BC2F0C9-0032-4D45-BDF1-B3AEF555E8A5}"/>
                </a:ext>
              </a:extLst>
            </p:cNvPr>
            <p:cNvSpPr/>
            <p:nvPr/>
          </p:nvSpPr>
          <p:spPr>
            <a:xfrm>
              <a:off x="4269191" y="4232217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E21DD4C-86DD-44B5-BA25-0A641356601F}"/>
                </a:ext>
              </a:extLst>
            </p:cNvPr>
            <p:cNvSpPr/>
            <p:nvPr/>
          </p:nvSpPr>
          <p:spPr>
            <a:xfrm>
              <a:off x="4263194" y="5157274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4E3FDF3-0CB8-4DDF-857F-099B55D9A22B}"/>
                </a:ext>
              </a:extLst>
            </p:cNvPr>
            <p:cNvSpPr/>
            <p:nvPr/>
          </p:nvSpPr>
          <p:spPr>
            <a:xfrm>
              <a:off x="4257179" y="6032446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155BF1A-D569-4A58-AF28-00DCEBF6A893}"/>
                </a:ext>
              </a:extLst>
            </p:cNvPr>
            <p:cNvSpPr/>
            <p:nvPr/>
          </p:nvSpPr>
          <p:spPr>
            <a:xfrm>
              <a:off x="4776519" y="635435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1B2A56D-C99B-4EE7-88BA-CD1C750864B0}"/>
                </a:ext>
              </a:extLst>
            </p:cNvPr>
            <p:cNvSpPr/>
            <p:nvPr/>
          </p:nvSpPr>
          <p:spPr>
            <a:xfrm>
              <a:off x="4776519" y="1512471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B24E63-1756-48D2-873A-8186D8FA7D92}"/>
                </a:ext>
              </a:extLst>
            </p:cNvPr>
            <p:cNvSpPr/>
            <p:nvPr/>
          </p:nvSpPr>
          <p:spPr>
            <a:xfrm>
              <a:off x="4776519" y="2452453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4E3A3EB3-B7F1-4DC7-8685-56B32B57D422}"/>
                </a:ext>
              </a:extLst>
            </p:cNvPr>
            <p:cNvSpPr/>
            <p:nvPr/>
          </p:nvSpPr>
          <p:spPr>
            <a:xfrm>
              <a:off x="4770513" y="3329489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3C7266EF-4B91-4039-B11A-5158EF59D7D2}"/>
                </a:ext>
              </a:extLst>
            </p:cNvPr>
            <p:cNvSpPr/>
            <p:nvPr/>
          </p:nvSpPr>
          <p:spPr>
            <a:xfrm>
              <a:off x="4776519" y="3339702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9AA56F2-DCD4-44D0-B153-71F71AFC98BE}"/>
                </a:ext>
              </a:extLst>
            </p:cNvPr>
            <p:cNvSpPr/>
            <p:nvPr/>
          </p:nvSpPr>
          <p:spPr>
            <a:xfrm>
              <a:off x="4776519" y="4232217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438E8B8-EB21-4C95-A91B-456E36C3BCE0}"/>
                </a:ext>
              </a:extLst>
            </p:cNvPr>
            <p:cNvSpPr/>
            <p:nvPr/>
          </p:nvSpPr>
          <p:spPr>
            <a:xfrm>
              <a:off x="4776519" y="5157274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CF9776F-D93A-41DB-BFC6-C3161F688B88}"/>
                </a:ext>
              </a:extLst>
            </p:cNvPr>
            <p:cNvSpPr/>
            <p:nvPr/>
          </p:nvSpPr>
          <p:spPr>
            <a:xfrm>
              <a:off x="4770513" y="6032446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Arco de bloque 31">
              <a:extLst>
                <a:ext uri="{FF2B5EF4-FFF2-40B4-BE49-F238E27FC236}">
                  <a16:creationId xmlns:a16="http://schemas.microsoft.com/office/drawing/2014/main" id="{A049EA15-B0A6-4395-BC54-3E2B3B38BCD5}"/>
                </a:ext>
              </a:extLst>
            </p:cNvPr>
            <p:cNvSpPr/>
            <p:nvPr/>
          </p:nvSpPr>
          <p:spPr>
            <a:xfrm>
              <a:off x="4332362" y="506498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3" name="Arco de bloque 32">
              <a:extLst>
                <a:ext uri="{FF2B5EF4-FFF2-40B4-BE49-F238E27FC236}">
                  <a16:creationId xmlns:a16="http://schemas.microsoft.com/office/drawing/2014/main" id="{2881EFB7-30AC-47CF-874E-609B40343CC5}"/>
                </a:ext>
              </a:extLst>
            </p:cNvPr>
            <p:cNvSpPr/>
            <p:nvPr/>
          </p:nvSpPr>
          <p:spPr>
            <a:xfrm>
              <a:off x="4330955" y="1392768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B6276962-7D2B-4CF4-AA11-6E2702F1541D}"/>
                </a:ext>
              </a:extLst>
            </p:cNvPr>
            <p:cNvSpPr/>
            <p:nvPr/>
          </p:nvSpPr>
          <p:spPr>
            <a:xfrm>
              <a:off x="4321598" y="2335367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5" name="Arco de bloque 34">
              <a:extLst>
                <a:ext uri="{FF2B5EF4-FFF2-40B4-BE49-F238E27FC236}">
                  <a16:creationId xmlns:a16="http://schemas.microsoft.com/office/drawing/2014/main" id="{6473A05C-14F0-4791-92D3-C79469513B23}"/>
                </a:ext>
              </a:extLst>
            </p:cNvPr>
            <p:cNvSpPr/>
            <p:nvPr/>
          </p:nvSpPr>
          <p:spPr>
            <a:xfrm>
              <a:off x="4324356" y="3196824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6" name="Arco de bloque 35">
              <a:extLst>
                <a:ext uri="{FF2B5EF4-FFF2-40B4-BE49-F238E27FC236}">
                  <a16:creationId xmlns:a16="http://schemas.microsoft.com/office/drawing/2014/main" id="{14AD2BEB-4FAB-41F5-A484-0576AD5C5151}"/>
                </a:ext>
              </a:extLst>
            </p:cNvPr>
            <p:cNvSpPr/>
            <p:nvPr/>
          </p:nvSpPr>
          <p:spPr>
            <a:xfrm>
              <a:off x="4330955" y="4086822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7" name="Arco de bloque 36">
              <a:extLst>
                <a:ext uri="{FF2B5EF4-FFF2-40B4-BE49-F238E27FC236}">
                  <a16:creationId xmlns:a16="http://schemas.microsoft.com/office/drawing/2014/main" id="{67CCE72B-A2BB-4B82-B055-ECE364E18D8B}"/>
                </a:ext>
              </a:extLst>
            </p:cNvPr>
            <p:cNvSpPr/>
            <p:nvPr/>
          </p:nvSpPr>
          <p:spPr>
            <a:xfrm>
              <a:off x="4316576" y="5059634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8" name="Arco de bloque 37">
              <a:extLst>
                <a:ext uri="{FF2B5EF4-FFF2-40B4-BE49-F238E27FC236}">
                  <a16:creationId xmlns:a16="http://schemas.microsoft.com/office/drawing/2014/main" id="{96B4332C-8EE8-434D-876D-24BBACDA96A6}"/>
                </a:ext>
              </a:extLst>
            </p:cNvPr>
            <p:cNvSpPr/>
            <p:nvPr/>
          </p:nvSpPr>
          <p:spPr>
            <a:xfrm>
              <a:off x="4331472" y="5907476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E03F978-9087-49E1-B336-A3243E5920E2}"/>
              </a:ext>
            </a:extLst>
          </p:cNvPr>
          <p:cNvSpPr txBox="1"/>
          <p:nvPr/>
        </p:nvSpPr>
        <p:spPr>
          <a:xfrm>
            <a:off x="440267" y="697276"/>
            <a:ext cx="38117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Comic Sans MS" panose="030F0702030302020204" pitchFamily="66" charset="0"/>
              </a:rPr>
              <a:t>Esta estación inicia a partir del 20- 21 de marzo. </a:t>
            </a:r>
          </a:p>
          <a:p>
            <a:r>
              <a:rPr lang="es-MX" sz="1600" dirty="0">
                <a:latin typeface="Comic Sans MS" panose="030F0702030302020204" pitchFamily="66" charset="0"/>
              </a:rPr>
              <a:t>Durante la primavera aparecen muchos insectos, los más importantes son las abejas, pues son los que se encargan de que se reproduzcan las flores.</a:t>
            </a:r>
          </a:p>
          <a:p>
            <a:r>
              <a:rPr lang="es-MX" sz="1600" dirty="0">
                <a:latin typeface="Comic Sans MS" panose="030F0702030302020204" pitchFamily="66" charset="0"/>
              </a:rPr>
              <a:t>También en esta estación empiezan a nacer muchos animalitos, para que en invierno sean muy fuertes. </a:t>
            </a:r>
          </a:p>
        </p:txBody>
      </p:sp>
      <p:pic>
        <p:nvPicPr>
          <p:cNvPr id="2050" name="Picture 2" descr="Ilustración de Dibujos Animados De Primavera y más Vectores Libres de  Derechos de Mariposa - Lepidópteros - iStock">
            <a:extLst>
              <a:ext uri="{FF2B5EF4-FFF2-40B4-BE49-F238E27FC236}">
                <a16:creationId xmlns:a16="http://schemas.microsoft.com/office/drawing/2014/main" id="{112CED59-A493-41BA-8E18-F0977D21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3" y="3252239"/>
            <a:ext cx="3154525" cy="31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701B2030-A4A3-42D7-9C6A-D7EF8020211F}"/>
              </a:ext>
            </a:extLst>
          </p:cNvPr>
          <p:cNvSpPr txBox="1"/>
          <p:nvPr/>
        </p:nvSpPr>
        <p:spPr>
          <a:xfrm>
            <a:off x="5152462" y="441233"/>
            <a:ext cx="35843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Modern Love" panose="04090805081005020601" pitchFamily="82" charset="0"/>
              </a:rPr>
              <a:t>Situación Didáctica:</a:t>
            </a:r>
          </a:p>
          <a:p>
            <a:pPr algn="ctr"/>
            <a:r>
              <a:rPr lang="es-MX" sz="2800" dirty="0">
                <a:latin typeface="Modern Love" panose="04090805081005020601" pitchFamily="82" charset="0"/>
              </a:rPr>
              <a:t>La primavera</a:t>
            </a:r>
          </a:p>
          <a:p>
            <a:pPr algn="ctr"/>
            <a:r>
              <a:rPr lang="es-MX" dirty="0">
                <a:latin typeface="Modern Love" panose="04090805081005020601" pitchFamily="82" charset="0"/>
              </a:rPr>
              <a:t>- Ciclo de vida de las plantas.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F7E4AD3-26F4-4CBD-A036-F4F39DF00FB2}"/>
              </a:ext>
            </a:extLst>
          </p:cNvPr>
          <p:cNvSpPr txBox="1"/>
          <p:nvPr/>
        </p:nvSpPr>
        <p:spPr>
          <a:xfrm>
            <a:off x="5111787" y="1736317"/>
            <a:ext cx="37735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Las plantas comienzan como semillas.</a:t>
            </a:r>
          </a:p>
          <a:p>
            <a:r>
              <a:rPr lang="es-MX" dirty="0"/>
              <a:t>Cuando una semilla comienza a crecer, lo llamamos germinación.</a:t>
            </a:r>
          </a:p>
          <a:p>
            <a:r>
              <a:rPr lang="es-MX" dirty="0"/>
              <a:t>Cuando una planta está madura, produce flores</a:t>
            </a:r>
          </a:p>
          <a:p>
            <a:r>
              <a:rPr lang="es-MX" dirty="0"/>
              <a:t>Las flores son fertilizadas, a veces por animales como las abejas o, a veces, por el viento. Después de fertilizar una flor, la mayoría de las plantas producen semillas en forma de frutos. La semilla dentro de la fruta se puede plantar y crecer hasta convertirse en una nueva planta, y el ciclo comienza de nuevo.</a:t>
            </a:r>
          </a:p>
        </p:txBody>
      </p:sp>
    </p:spTree>
    <p:extLst>
      <p:ext uri="{BB962C8B-B14F-4D97-AF65-F5344CB8AC3E}">
        <p14:creationId xmlns:p14="http://schemas.microsoft.com/office/powerpoint/2010/main" val="294796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2230259-66C8-410F-8426-D037B8B03BF4}"/>
              </a:ext>
            </a:extLst>
          </p:cNvPr>
          <p:cNvGrpSpPr/>
          <p:nvPr/>
        </p:nvGrpSpPr>
        <p:grpSpPr>
          <a:xfrm>
            <a:off x="4000500" y="-1"/>
            <a:ext cx="5143500" cy="6858001"/>
            <a:chOff x="0" y="0"/>
            <a:chExt cx="6858000" cy="9144001"/>
          </a:xfrm>
        </p:grpSpPr>
        <p:pic>
          <p:nvPicPr>
            <p:cNvPr id="4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8C919D74-4679-43BA-80FE-5B99D84F3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579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lustración de Fondo Para Niños Poco Lindos Dibujos De Los Niños Dibujados  A Mano De Color De Patrones Sin Fisuras Niños Doodle Dibujo De Fondo  Elementos De Diseño Bosquejado y más Vectores">
              <a:extLst>
                <a:ext uri="{FF2B5EF4-FFF2-40B4-BE49-F238E27FC236}">
                  <a16:creationId xmlns:a16="http://schemas.microsoft.com/office/drawing/2014/main" id="{8C71836D-EB25-443D-8D46-CEBC8901A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9839"/>
            <a:stretch/>
          </p:blipFill>
          <p:spPr bwMode="auto">
            <a:xfrm>
              <a:off x="0" y="5792789"/>
              <a:ext cx="6858000" cy="335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Ilustración de Fondo Para Niños Poco Lindos Dibujos De Los Niños Dibujados  A Mano De Color De Patrones Sin Fisuras Niños Doodle Dibujo De Fondo  Elementos De Diseño Bosquejado y más Vectores">
            <a:extLst>
              <a:ext uri="{FF2B5EF4-FFF2-40B4-BE49-F238E27FC236}">
                <a16:creationId xmlns:a16="http://schemas.microsoft.com/office/drawing/2014/main" id="{60027114-2C8C-49F4-B746-D84B71983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 bwMode="auto">
          <a:xfrm>
            <a:off x="0" y="0"/>
            <a:ext cx="4000500" cy="434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lustración de Fondo Para Niños Poco Lindos Dibujos De Los Niños Dibujados  A Mano De Color De Patrones Sin Fisuras Niños Doodle Dibujo De Fondo  Elementos De Diseño Bosquejado y más Vectores">
            <a:extLst>
              <a:ext uri="{FF2B5EF4-FFF2-40B4-BE49-F238E27FC236}">
                <a16:creationId xmlns:a16="http://schemas.microsoft.com/office/drawing/2014/main" id="{00FE005A-8F91-4E92-B75B-4E11E7F68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-1" b="39839"/>
          <a:stretch/>
        </p:blipFill>
        <p:spPr bwMode="auto">
          <a:xfrm>
            <a:off x="-2" y="4344591"/>
            <a:ext cx="4000501" cy="25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A12AFC5-DC01-4117-8A31-34FCC7E5DC06}"/>
              </a:ext>
            </a:extLst>
          </p:cNvPr>
          <p:cNvSpPr/>
          <p:nvPr/>
        </p:nvSpPr>
        <p:spPr>
          <a:xfrm>
            <a:off x="102269" y="144380"/>
            <a:ext cx="8939461" cy="6515100"/>
          </a:xfrm>
          <a:prstGeom prst="roundRect">
            <a:avLst>
              <a:gd name="adj" fmla="val 4971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634D764-A8EE-4E1D-8A0D-7AC4A8C15DE7}"/>
              </a:ext>
            </a:extLst>
          </p:cNvPr>
          <p:cNvSpPr/>
          <p:nvPr/>
        </p:nvSpPr>
        <p:spPr>
          <a:xfrm>
            <a:off x="231116" y="324102"/>
            <a:ext cx="4346390" cy="6155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B09679-7AED-40B3-8C11-C2F1567488A0}"/>
              </a:ext>
            </a:extLst>
          </p:cNvPr>
          <p:cNvSpPr/>
          <p:nvPr/>
        </p:nvSpPr>
        <p:spPr>
          <a:xfrm>
            <a:off x="4685292" y="324102"/>
            <a:ext cx="4222082" cy="6155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 descr="39 ideas de Libretas | libretas, imprimir sobres, hoja cuadriculada">
            <a:extLst>
              <a:ext uri="{FF2B5EF4-FFF2-40B4-BE49-F238E27FC236}">
                <a16:creationId xmlns:a16="http://schemas.microsoft.com/office/drawing/2014/main" id="{1A651BF5-5553-4B01-AD1D-181FDB173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0" y="331892"/>
            <a:ext cx="4344000" cy="61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2C1939-3E8A-412C-A130-EABB2F65F3D8}"/>
              </a:ext>
            </a:extLst>
          </p:cNvPr>
          <p:cNvSpPr txBox="1"/>
          <p:nvPr/>
        </p:nvSpPr>
        <p:spPr>
          <a:xfrm>
            <a:off x="336816" y="451392"/>
            <a:ext cx="4269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rgbClr val="F4A5CC"/>
                </a:solidFill>
                <a:latin typeface="Modern Love" panose="04090805081005020601" pitchFamily="82" charset="0"/>
              </a:rPr>
              <a:t>Referencias Bibliográficas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9714357-613F-4C8E-A680-04678D30AEB7}"/>
              </a:ext>
            </a:extLst>
          </p:cNvPr>
          <p:cNvGrpSpPr/>
          <p:nvPr/>
        </p:nvGrpSpPr>
        <p:grpSpPr>
          <a:xfrm>
            <a:off x="4257179" y="506498"/>
            <a:ext cx="735911" cy="5930778"/>
            <a:chOff x="4257179" y="506498"/>
            <a:chExt cx="735911" cy="593077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965AE7B-C1F4-4ACD-9B1F-B3D70F225F97}"/>
                </a:ext>
              </a:extLst>
            </p:cNvPr>
            <p:cNvSpPr/>
            <p:nvPr/>
          </p:nvSpPr>
          <p:spPr>
            <a:xfrm>
              <a:off x="4269200" y="635435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3F32C67-4782-40E2-B5BC-DFB9845AD72A}"/>
                </a:ext>
              </a:extLst>
            </p:cNvPr>
            <p:cNvSpPr/>
            <p:nvPr/>
          </p:nvSpPr>
          <p:spPr>
            <a:xfrm>
              <a:off x="4275197" y="1529260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ABAA82E9-AF89-46BF-9B81-432A971596B4}"/>
                </a:ext>
              </a:extLst>
            </p:cNvPr>
            <p:cNvSpPr/>
            <p:nvPr/>
          </p:nvSpPr>
          <p:spPr>
            <a:xfrm>
              <a:off x="4269200" y="2454317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2AF1188-D83A-41D9-8942-F14BBE28342E}"/>
                </a:ext>
              </a:extLst>
            </p:cNvPr>
            <p:cNvSpPr/>
            <p:nvPr/>
          </p:nvSpPr>
          <p:spPr>
            <a:xfrm>
              <a:off x="4263185" y="3329489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BC2F0C9-0032-4D45-BDF1-B3AEF555E8A5}"/>
                </a:ext>
              </a:extLst>
            </p:cNvPr>
            <p:cNvSpPr/>
            <p:nvPr/>
          </p:nvSpPr>
          <p:spPr>
            <a:xfrm>
              <a:off x="4269191" y="4232217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E21DD4C-86DD-44B5-BA25-0A641356601F}"/>
                </a:ext>
              </a:extLst>
            </p:cNvPr>
            <p:cNvSpPr/>
            <p:nvPr/>
          </p:nvSpPr>
          <p:spPr>
            <a:xfrm>
              <a:off x="4263194" y="5157274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4E3FDF3-0CB8-4DDF-857F-099B55D9A22B}"/>
                </a:ext>
              </a:extLst>
            </p:cNvPr>
            <p:cNvSpPr/>
            <p:nvPr/>
          </p:nvSpPr>
          <p:spPr>
            <a:xfrm>
              <a:off x="4257179" y="6032446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155BF1A-D569-4A58-AF28-00DCEBF6A893}"/>
                </a:ext>
              </a:extLst>
            </p:cNvPr>
            <p:cNvSpPr/>
            <p:nvPr/>
          </p:nvSpPr>
          <p:spPr>
            <a:xfrm>
              <a:off x="4776519" y="635435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1B2A56D-C99B-4EE7-88BA-CD1C750864B0}"/>
                </a:ext>
              </a:extLst>
            </p:cNvPr>
            <p:cNvSpPr/>
            <p:nvPr/>
          </p:nvSpPr>
          <p:spPr>
            <a:xfrm>
              <a:off x="4776519" y="1512471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B24E63-1756-48D2-873A-8186D8FA7D92}"/>
                </a:ext>
              </a:extLst>
            </p:cNvPr>
            <p:cNvSpPr/>
            <p:nvPr/>
          </p:nvSpPr>
          <p:spPr>
            <a:xfrm>
              <a:off x="4776519" y="2452453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4E3A3EB3-B7F1-4DC7-8685-56B32B57D422}"/>
                </a:ext>
              </a:extLst>
            </p:cNvPr>
            <p:cNvSpPr/>
            <p:nvPr/>
          </p:nvSpPr>
          <p:spPr>
            <a:xfrm>
              <a:off x="4770513" y="3329489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3C7266EF-4B91-4039-B11A-5158EF59D7D2}"/>
                </a:ext>
              </a:extLst>
            </p:cNvPr>
            <p:cNvSpPr/>
            <p:nvPr/>
          </p:nvSpPr>
          <p:spPr>
            <a:xfrm>
              <a:off x="4776519" y="3339702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9AA56F2-DCD4-44D0-B153-71F71AFC98BE}"/>
                </a:ext>
              </a:extLst>
            </p:cNvPr>
            <p:cNvSpPr/>
            <p:nvPr/>
          </p:nvSpPr>
          <p:spPr>
            <a:xfrm>
              <a:off x="4776519" y="4232217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438E8B8-EB21-4C95-A91B-456E36C3BCE0}"/>
                </a:ext>
              </a:extLst>
            </p:cNvPr>
            <p:cNvSpPr/>
            <p:nvPr/>
          </p:nvSpPr>
          <p:spPr>
            <a:xfrm>
              <a:off x="4776519" y="5157274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CF9776F-D93A-41DB-BFC6-C3161F688B88}"/>
                </a:ext>
              </a:extLst>
            </p:cNvPr>
            <p:cNvSpPr/>
            <p:nvPr/>
          </p:nvSpPr>
          <p:spPr>
            <a:xfrm>
              <a:off x="4770513" y="6032446"/>
              <a:ext cx="216571" cy="209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Arco de bloque 31">
              <a:extLst>
                <a:ext uri="{FF2B5EF4-FFF2-40B4-BE49-F238E27FC236}">
                  <a16:creationId xmlns:a16="http://schemas.microsoft.com/office/drawing/2014/main" id="{A049EA15-B0A6-4395-BC54-3E2B3B38BCD5}"/>
                </a:ext>
              </a:extLst>
            </p:cNvPr>
            <p:cNvSpPr/>
            <p:nvPr/>
          </p:nvSpPr>
          <p:spPr>
            <a:xfrm>
              <a:off x="4332362" y="506498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3" name="Arco de bloque 32">
              <a:extLst>
                <a:ext uri="{FF2B5EF4-FFF2-40B4-BE49-F238E27FC236}">
                  <a16:creationId xmlns:a16="http://schemas.microsoft.com/office/drawing/2014/main" id="{2881EFB7-30AC-47CF-874E-609B40343CC5}"/>
                </a:ext>
              </a:extLst>
            </p:cNvPr>
            <p:cNvSpPr/>
            <p:nvPr/>
          </p:nvSpPr>
          <p:spPr>
            <a:xfrm>
              <a:off x="4330955" y="1392768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B6276962-7D2B-4CF4-AA11-6E2702F1541D}"/>
                </a:ext>
              </a:extLst>
            </p:cNvPr>
            <p:cNvSpPr/>
            <p:nvPr/>
          </p:nvSpPr>
          <p:spPr>
            <a:xfrm>
              <a:off x="4321598" y="2335367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5" name="Arco de bloque 34">
              <a:extLst>
                <a:ext uri="{FF2B5EF4-FFF2-40B4-BE49-F238E27FC236}">
                  <a16:creationId xmlns:a16="http://schemas.microsoft.com/office/drawing/2014/main" id="{6473A05C-14F0-4791-92D3-C79469513B23}"/>
                </a:ext>
              </a:extLst>
            </p:cNvPr>
            <p:cNvSpPr/>
            <p:nvPr/>
          </p:nvSpPr>
          <p:spPr>
            <a:xfrm>
              <a:off x="4324356" y="3196824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6" name="Arco de bloque 35">
              <a:extLst>
                <a:ext uri="{FF2B5EF4-FFF2-40B4-BE49-F238E27FC236}">
                  <a16:creationId xmlns:a16="http://schemas.microsoft.com/office/drawing/2014/main" id="{14AD2BEB-4FAB-41F5-A484-0576AD5C5151}"/>
                </a:ext>
              </a:extLst>
            </p:cNvPr>
            <p:cNvSpPr/>
            <p:nvPr/>
          </p:nvSpPr>
          <p:spPr>
            <a:xfrm>
              <a:off x="4330955" y="4086822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7" name="Arco de bloque 36">
              <a:extLst>
                <a:ext uri="{FF2B5EF4-FFF2-40B4-BE49-F238E27FC236}">
                  <a16:creationId xmlns:a16="http://schemas.microsoft.com/office/drawing/2014/main" id="{67CCE72B-A2BB-4B82-B055-ECE364E18D8B}"/>
                </a:ext>
              </a:extLst>
            </p:cNvPr>
            <p:cNvSpPr/>
            <p:nvPr/>
          </p:nvSpPr>
          <p:spPr>
            <a:xfrm>
              <a:off x="4316576" y="5059634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8" name="Arco de bloque 37">
              <a:extLst>
                <a:ext uri="{FF2B5EF4-FFF2-40B4-BE49-F238E27FC236}">
                  <a16:creationId xmlns:a16="http://schemas.microsoft.com/office/drawing/2014/main" id="{96B4332C-8EE8-434D-876D-24BBACDA96A6}"/>
                </a:ext>
              </a:extLst>
            </p:cNvPr>
            <p:cNvSpPr/>
            <p:nvPr/>
          </p:nvSpPr>
          <p:spPr>
            <a:xfrm>
              <a:off x="4331472" y="5907476"/>
              <a:ext cx="619602" cy="529800"/>
            </a:xfrm>
            <a:prstGeom prst="blockArc">
              <a:avLst>
                <a:gd name="adj1" fmla="val 10800000"/>
                <a:gd name="adj2" fmla="val 21224755"/>
                <a:gd name="adj3" fmla="val 21020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81D639B-0A53-4F55-BBD4-FDCEA7EB046D}"/>
              </a:ext>
            </a:extLst>
          </p:cNvPr>
          <p:cNvSpPr txBox="1"/>
          <p:nvPr/>
        </p:nvSpPr>
        <p:spPr>
          <a:xfrm>
            <a:off x="302034" y="2038374"/>
            <a:ext cx="40111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dirty="0" err="1">
                <a:effectLst/>
                <a:latin typeface="Comic Sans MS" panose="030F0702030302020204" pitchFamily="66" charset="0"/>
              </a:rPr>
              <a:t>ConceptoABC</a:t>
            </a:r>
            <a:r>
              <a:rPr lang="es-MX" sz="1600" b="0" i="0" dirty="0">
                <a:effectLst/>
                <a:latin typeface="Comic Sans MS" panose="030F0702030302020204" pitchFamily="66" charset="0"/>
              </a:rPr>
              <a:t>. (s.f.). Primavera. Obtenido de https://conceptoabc.com/primavera/Generation </a:t>
            </a:r>
            <a:r>
              <a:rPr lang="es-MX" sz="1600" b="0" i="0" dirty="0" err="1">
                <a:effectLst/>
                <a:latin typeface="Comic Sans MS" panose="030F0702030302020204" pitchFamily="66" charset="0"/>
              </a:rPr>
              <a:t>Genius</a:t>
            </a:r>
            <a:r>
              <a:rPr lang="es-MX" sz="1600" b="0" i="0" dirty="0">
                <a:effectLst/>
                <a:latin typeface="Comic Sans MS" panose="030F0702030302020204" pitchFamily="66" charset="0"/>
              </a:rPr>
              <a:t>. (s.f.).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dirty="0">
                <a:effectLst/>
                <a:latin typeface="Comic Sans MS" panose="030F0702030302020204" pitchFamily="66" charset="0"/>
              </a:rPr>
              <a:t>Ciclos de vida de plantas y animales: un ciclo de vida muestra cómo los seres vivos crecen y cambian con el tiempo. Obtenido de https://www.generationgenius.com/es/ciclos-de-vida-de-plantas-y-animales-leccion-de-ciencia-para-ninos-3-a-5-grado/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0E5BD73-76B3-499B-945C-D8C845AA47A7}"/>
              </a:ext>
            </a:extLst>
          </p:cNvPr>
          <p:cNvSpPr txBox="1"/>
          <p:nvPr/>
        </p:nvSpPr>
        <p:spPr>
          <a:xfrm>
            <a:off x="247094" y="463638"/>
            <a:ext cx="4269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Modern Love" panose="04090805081005020601" pitchFamily="82" charset="0"/>
              </a:rPr>
              <a:t>Referencias Bibliográficas </a:t>
            </a:r>
          </a:p>
        </p:txBody>
      </p:sp>
      <p:pic>
        <p:nvPicPr>
          <p:cNvPr id="15364" name="Picture 4" descr="frases mr wonderful - Buscar con Google | Frases motivadoras, Frases  bonitas, Frases chulas">
            <a:extLst>
              <a:ext uri="{FF2B5EF4-FFF2-40B4-BE49-F238E27FC236}">
                <a16:creationId xmlns:a16="http://schemas.microsoft.com/office/drawing/2014/main" id="{69FFE242-E252-4B46-925E-626C5847A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7546" r="17023" b="13265"/>
          <a:stretch/>
        </p:blipFill>
        <p:spPr bwMode="auto">
          <a:xfrm>
            <a:off x="5311264" y="496127"/>
            <a:ext cx="3288598" cy="56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72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2248</TotalTime>
  <Words>447</Words>
  <Application>Microsoft Office PowerPoint</Application>
  <PresentationFormat>Carta (216 x 279 mm)</PresentationFormat>
  <Paragraphs>58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Modern Love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Gutiérez</dc:creator>
  <cp:lastModifiedBy>Paola Gutiérez</cp:lastModifiedBy>
  <cp:revision>47</cp:revision>
  <dcterms:created xsi:type="dcterms:W3CDTF">2021-08-26T17:17:51Z</dcterms:created>
  <dcterms:modified xsi:type="dcterms:W3CDTF">2022-03-11T05:02:22Z</dcterms:modified>
</cp:coreProperties>
</file>