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60" r:id="rId3"/>
    <p:sldId id="261" r:id="rId4"/>
    <p:sldId id="262" r:id="rId5"/>
  </p:sldIdLst>
  <p:sldSz cx="9144000" cy="6858000" type="letter"/>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2"/>
    <p:restoredTop sz="94606"/>
  </p:normalViewPr>
  <p:slideViewPr>
    <p:cSldViewPr snapToGrid="0" snapToObjects="1">
      <p:cViewPr varScale="1">
        <p:scale>
          <a:sx n="126" d="100"/>
          <a:sy n="126" d="100"/>
        </p:scale>
        <p:origin x="11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518AF19-E60D-4742-A7CE-45396B321925}" type="datetimeFigureOut">
              <a:rPr lang="es-ES_tradnl" smtClean="0"/>
              <a:t>10/3/22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1B57080-5FA4-9B41-8533-6545C5C8A694}" type="slidenum">
              <a:rPr lang="es-ES_tradnl" smtClean="0"/>
              <a:t>‹Nº›</a:t>
            </a:fld>
            <a:endParaRPr lang="es-ES_tradnl"/>
          </a:p>
        </p:txBody>
      </p:sp>
    </p:spTree>
    <p:extLst>
      <p:ext uri="{BB962C8B-B14F-4D97-AF65-F5344CB8AC3E}">
        <p14:creationId xmlns:p14="http://schemas.microsoft.com/office/powerpoint/2010/main" val="326393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8518AF19-E60D-4742-A7CE-45396B321925}" type="datetimeFigureOut">
              <a:rPr lang="es-ES_tradnl" smtClean="0"/>
              <a:t>10/3/22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1B57080-5FA4-9B41-8533-6545C5C8A694}" type="slidenum">
              <a:rPr lang="es-ES_tradnl" smtClean="0"/>
              <a:t>‹Nº›</a:t>
            </a:fld>
            <a:endParaRPr lang="es-ES_tradnl"/>
          </a:p>
        </p:txBody>
      </p:sp>
    </p:spTree>
    <p:extLst>
      <p:ext uri="{BB962C8B-B14F-4D97-AF65-F5344CB8AC3E}">
        <p14:creationId xmlns:p14="http://schemas.microsoft.com/office/powerpoint/2010/main" val="317844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8518AF19-E60D-4742-A7CE-45396B321925}" type="datetimeFigureOut">
              <a:rPr lang="es-ES_tradnl" smtClean="0"/>
              <a:t>10/3/22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1B57080-5FA4-9B41-8533-6545C5C8A694}" type="slidenum">
              <a:rPr lang="es-ES_tradnl" smtClean="0"/>
              <a:t>‹Nº›</a:t>
            </a:fld>
            <a:endParaRPr lang="es-ES_tradnl"/>
          </a:p>
        </p:txBody>
      </p:sp>
    </p:spTree>
    <p:extLst>
      <p:ext uri="{BB962C8B-B14F-4D97-AF65-F5344CB8AC3E}">
        <p14:creationId xmlns:p14="http://schemas.microsoft.com/office/powerpoint/2010/main" val="1951236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8518AF19-E60D-4742-A7CE-45396B321925}" type="datetimeFigureOut">
              <a:rPr lang="es-ES_tradnl" smtClean="0"/>
              <a:t>10/3/22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1B57080-5FA4-9B41-8533-6545C5C8A694}" type="slidenum">
              <a:rPr lang="es-ES_tradnl" smtClean="0"/>
              <a:t>‹Nº›</a:t>
            </a:fld>
            <a:endParaRPr lang="es-ES_tradnl"/>
          </a:p>
        </p:txBody>
      </p:sp>
    </p:spTree>
    <p:extLst>
      <p:ext uri="{BB962C8B-B14F-4D97-AF65-F5344CB8AC3E}">
        <p14:creationId xmlns:p14="http://schemas.microsoft.com/office/powerpoint/2010/main" val="397335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8518AF19-E60D-4742-A7CE-45396B321925}" type="datetimeFigureOut">
              <a:rPr lang="es-ES_tradnl" smtClean="0"/>
              <a:t>10/3/22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1B57080-5FA4-9B41-8533-6545C5C8A694}" type="slidenum">
              <a:rPr lang="es-ES_tradnl" smtClean="0"/>
              <a:t>‹Nº›</a:t>
            </a:fld>
            <a:endParaRPr lang="es-ES_tradnl"/>
          </a:p>
        </p:txBody>
      </p:sp>
    </p:spTree>
    <p:extLst>
      <p:ext uri="{BB962C8B-B14F-4D97-AF65-F5344CB8AC3E}">
        <p14:creationId xmlns:p14="http://schemas.microsoft.com/office/powerpoint/2010/main" val="259867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8518AF19-E60D-4742-A7CE-45396B321925}" type="datetimeFigureOut">
              <a:rPr lang="es-ES_tradnl" smtClean="0"/>
              <a:t>10/3/22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D1B57080-5FA4-9B41-8533-6545C5C8A694}" type="slidenum">
              <a:rPr lang="es-ES_tradnl" smtClean="0"/>
              <a:t>‹Nº›</a:t>
            </a:fld>
            <a:endParaRPr lang="es-ES_tradnl"/>
          </a:p>
        </p:txBody>
      </p:sp>
    </p:spTree>
    <p:extLst>
      <p:ext uri="{BB962C8B-B14F-4D97-AF65-F5344CB8AC3E}">
        <p14:creationId xmlns:p14="http://schemas.microsoft.com/office/powerpoint/2010/main" val="31413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8518AF19-E60D-4742-A7CE-45396B321925}" type="datetimeFigureOut">
              <a:rPr lang="es-ES_tradnl" smtClean="0"/>
              <a:t>10/3/22</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D1B57080-5FA4-9B41-8533-6545C5C8A694}" type="slidenum">
              <a:rPr lang="es-ES_tradnl" smtClean="0"/>
              <a:t>‹Nº›</a:t>
            </a:fld>
            <a:endParaRPr lang="es-ES_tradnl"/>
          </a:p>
        </p:txBody>
      </p:sp>
    </p:spTree>
    <p:extLst>
      <p:ext uri="{BB962C8B-B14F-4D97-AF65-F5344CB8AC3E}">
        <p14:creationId xmlns:p14="http://schemas.microsoft.com/office/powerpoint/2010/main" val="3084838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518AF19-E60D-4742-A7CE-45396B321925}" type="datetimeFigureOut">
              <a:rPr lang="es-ES_tradnl" smtClean="0"/>
              <a:t>10/3/22</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D1B57080-5FA4-9B41-8533-6545C5C8A694}" type="slidenum">
              <a:rPr lang="es-ES_tradnl" smtClean="0"/>
              <a:t>‹Nº›</a:t>
            </a:fld>
            <a:endParaRPr lang="es-ES_tradnl"/>
          </a:p>
        </p:txBody>
      </p:sp>
    </p:spTree>
    <p:extLst>
      <p:ext uri="{BB962C8B-B14F-4D97-AF65-F5344CB8AC3E}">
        <p14:creationId xmlns:p14="http://schemas.microsoft.com/office/powerpoint/2010/main" val="1470998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8AF19-E60D-4742-A7CE-45396B321925}" type="datetimeFigureOut">
              <a:rPr lang="es-ES_tradnl" smtClean="0"/>
              <a:t>10/3/22</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D1B57080-5FA4-9B41-8533-6545C5C8A694}" type="slidenum">
              <a:rPr lang="es-ES_tradnl" smtClean="0"/>
              <a:t>‹Nº›</a:t>
            </a:fld>
            <a:endParaRPr lang="es-ES_tradnl"/>
          </a:p>
        </p:txBody>
      </p:sp>
    </p:spTree>
    <p:extLst>
      <p:ext uri="{BB962C8B-B14F-4D97-AF65-F5344CB8AC3E}">
        <p14:creationId xmlns:p14="http://schemas.microsoft.com/office/powerpoint/2010/main" val="1834138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8518AF19-E60D-4742-A7CE-45396B321925}" type="datetimeFigureOut">
              <a:rPr lang="es-ES_tradnl" smtClean="0"/>
              <a:t>10/3/22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D1B57080-5FA4-9B41-8533-6545C5C8A694}" type="slidenum">
              <a:rPr lang="es-ES_tradnl" smtClean="0"/>
              <a:t>‹Nº›</a:t>
            </a:fld>
            <a:endParaRPr lang="es-ES_tradnl"/>
          </a:p>
        </p:txBody>
      </p:sp>
    </p:spTree>
    <p:extLst>
      <p:ext uri="{BB962C8B-B14F-4D97-AF65-F5344CB8AC3E}">
        <p14:creationId xmlns:p14="http://schemas.microsoft.com/office/powerpoint/2010/main" val="3107763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8518AF19-E60D-4742-A7CE-45396B321925}" type="datetimeFigureOut">
              <a:rPr lang="es-ES_tradnl" smtClean="0"/>
              <a:t>10/3/22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D1B57080-5FA4-9B41-8533-6545C5C8A694}" type="slidenum">
              <a:rPr lang="es-ES_tradnl" smtClean="0"/>
              <a:t>‹Nº›</a:t>
            </a:fld>
            <a:endParaRPr lang="es-ES_tradnl"/>
          </a:p>
        </p:txBody>
      </p:sp>
    </p:spTree>
    <p:extLst>
      <p:ext uri="{BB962C8B-B14F-4D97-AF65-F5344CB8AC3E}">
        <p14:creationId xmlns:p14="http://schemas.microsoft.com/office/powerpoint/2010/main" val="2122778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8AF19-E60D-4742-A7CE-45396B321925}" type="datetimeFigureOut">
              <a:rPr lang="es-ES_tradnl" smtClean="0"/>
              <a:t>10/3/22</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57080-5FA4-9B41-8533-6545C5C8A694}" type="slidenum">
              <a:rPr lang="es-ES_tradnl" smtClean="0"/>
              <a:t>‹Nº›</a:t>
            </a:fld>
            <a:endParaRPr lang="es-ES_tradnl"/>
          </a:p>
        </p:txBody>
      </p:sp>
    </p:spTree>
    <p:extLst>
      <p:ext uri="{BB962C8B-B14F-4D97-AF65-F5344CB8AC3E}">
        <p14:creationId xmlns:p14="http://schemas.microsoft.com/office/powerpoint/2010/main" val="480747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aleph.org.mx/que-significa-la-primavera-para-ninos#:~:text=Es%20una%20estaci%C3%B3n%20del%20a%C3%B1o,cambian%20su%20follaje%20y%20reverdecen" TargetMode="External"/><Relationship Id="rId2" Type="http://schemas.openxmlformats.org/officeDocument/2006/relationships/image" Target="../media/image1.tiff"/><Relationship Id="rId1" Type="http://schemas.openxmlformats.org/officeDocument/2006/relationships/slideLayout" Target="../slideLayouts/slideLayout7.xml"/><Relationship Id="rId4" Type="http://schemas.openxmlformats.org/officeDocument/2006/relationships/hyperlink" Target="https://youtu.be/lG9ABcLlFI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D17B3E3-253C-7E42-A618-29FB47224238}"/>
              </a:ext>
            </a:extLst>
          </p:cNvPr>
          <p:cNvPicPr>
            <a:picLocks noChangeAspect="1"/>
          </p:cNvPicPr>
          <p:nvPr/>
        </p:nvPicPr>
        <p:blipFill>
          <a:blip r:embed="rId2"/>
          <a:stretch>
            <a:fillRect/>
          </a:stretch>
        </p:blipFill>
        <p:spPr>
          <a:xfrm rot="16200000">
            <a:off x="1141976" y="-1141977"/>
            <a:ext cx="6860052" cy="9144001"/>
          </a:xfrm>
          <a:prstGeom prst="rect">
            <a:avLst/>
          </a:prstGeom>
        </p:spPr>
      </p:pic>
      <p:sp>
        <p:nvSpPr>
          <p:cNvPr id="5" name="CuadroTexto 4">
            <a:extLst>
              <a:ext uri="{FF2B5EF4-FFF2-40B4-BE49-F238E27FC236}">
                <a16:creationId xmlns:a16="http://schemas.microsoft.com/office/drawing/2014/main" id="{8CA27786-D20B-8040-96A2-47D6E8233A62}"/>
              </a:ext>
            </a:extLst>
          </p:cNvPr>
          <p:cNvSpPr txBox="1"/>
          <p:nvPr/>
        </p:nvSpPr>
        <p:spPr>
          <a:xfrm>
            <a:off x="414939" y="2194534"/>
            <a:ext cx="8314120" cy="1015663"/>
          </a:xfrm>
          <a:prstGeom prst="rect">
            <a:avLst/>
          </a:prstGeom>
          <a:noFill/>
        </p:spPr>
        <p:txBody>
          <a:bodyPr wrap="square" rtlCol="0">
            <a:spAutoFit/>
          </a:bodyPr>
          <a:lstStyle/>
          <a:p>
            <a:pPr algn="ctr">
              <a:spcAft>
                <a:spcPts val="0"/>
              </a:spcAft>
            </a:pPr>
            <a:r>
              <a:rPr lang="es-MX" sz="6000" dirty="0">
                <a:ln w="57150">
                  <a:solidFill>
                    <a:schemeClr val="tx1"/>
                  </a:solidFill>
                </a:ln>
                <a:noFill/>
                <a:effectLst/>
                <a:latin typeface="Hello Amargo" pitchFamily="2" charset="0"/>
                <a:ea typeface="Calibri" panose="020F0502020204030204" pitchFamily="34" charset="0"/>
                <a:cs typeface="Times New Roman" panose="02020603050405020304" pitchFamily="18" charset="0"/>
              </a:rPr>
              <a:t>Oficos y </a:t>
            </a:r>
            <a:r>
              <a:rPr lang="es-MX" sz="6000" dirty="0">
                <a:ln w="28575">
                  <a:solidFill>
                    <a:schemeClr val="tx1"/>
                  </a:solidFill>
                </a:ln>
                <a:noFill/>
                <a:effectLst/>
                <a:latin typeface="Hello Amargo" pitchFamily="2" charset="0"/>
                <a:ea typeface="Calibri" panose="020F0502020204030204" pitchFamily="34" charset="0"/>
                <a:cs typeface="Times New Roman" panose="02020603050405020304" pitchFamily="18" charset="0"/>
              </a:rPr>
              <a:t>profesiones</a:t>
            </a:r>
          </a:p>
        </p:txBody>
      </p:sp>
      <p:pic>
        <p:nvPicPr>
          <p:cNvPr id="6" name="Imagen 5">
            <a:extLst>
              <a:ext uri="{FF2B5EF4-FFF2-40B4-BE49-F238E27FC236}">
                <a16:creationId xmlns:a16="http://schemas.microsoft.com/office/drawing/2014/main" id="{4CAFB539-A7CA-164D-BEFB-181460819E8B}"/>
              </a:ext>
            </a:extLst>
          </p:cNvPr>
          <p:cNvPicPr>
            <a:picLocks noChangeAspect="1"/>
          </p:cNvPicPr>
          <p:nvPr/>
        </p:nvPicPr>
        <p:blipFill>
          <a:blip r:embed="rId3"/>
          <a:stretch>
            <a:fillRect/>
          </a:stretch>
        </p:blipFill>
        <p:spPr>
          <a:xfrm>
            <a:off x="366008" y="3160132"/>
            <a:ext cx="8524493" cy="3150356"/>
          </a:xfrm>
          <a:prstGeom prst="rect">
            <a:avLst/>
          </a:prstGeom>
        </p:spPr>
      </p:pic>
      <p:sp>
        <p:nvSpPr>
          <p:cNvPr id="7" name="CuadroTexto 6">
            <a:extLst>
              <a:ext uri="{FF2B5EF4-FFF2-40B4-BE49-F238E27FC236}">
                <a16:creationId xmlns:a16="http://schemas.microsoft.com/office/drawing/2014/main" id="{A4C0C819-D3AA-4741-953A-AEDDCFE1A1B6}"/>
              </a:ext>
            </a:extLst>
          </p:cNvPr>
          <p:cNvSpPr txBox="1"/>
          <p:nvPr/>
        </p:nvSpPr>
        <p:spPr>
          <a:xfrm>
            <a:off x="414939" y="2214964"/>
            <a:ext cx="8314120" cy="1015663"/>
          </a:xfrm>
          <a:prstGeom prst="rect">
            <a:avLst/>
          </a:prstGeom>
          <a:noFill/>
        </p:spPr>
        <p:txBody>
          <a:bodyPr wrap="square" rtlCol="0">
            <a:spAutoFit/>
          </a:bodyPr>
          <a:lstStyle/>
          <a:p>
            <a:pPr algn="ctr">
              <a:spcAft>
                <a:spcPts val="0"/>
              </a:spcAft>
            </a:pPr>
            <a:r>
              <a:rPr lang="es-MX" sz="6000" dirty="0">
                <a:gradFill flip="none" rotWithShape="1">
                  <a:gsLst>
                    <a:gs pos="0">
                      <a:srgbClr val="FFE82D">
                        <a:tint val="66000"/>
                        <a:satMod val="160000"/>
                      </a:srgbClr>
                    </a:gs>
                    <a:gs pos="50000">
                      <a:srgbClr val="FFE82D">
                        <a:tint val="44500"/>
                        <a:satMod val="160000"/>
                      </a:srgbClr>
                    </a:gs>
                    <a:gs pos="100000">
                      <a:srgbClr val="FFE82D">
                        <a:tint val="23500"/>
                        <a:satMod val="160000"/>
                      </a:srgbClr>
                    </a:gs>
                  </a:gsLst>
                  <a:lin ang="13500000" scaled="1"/>
                  <a:tileRect/>
                </a:gradFill>
                <a:effectLst/>
                <a:latin typeface="Hello Amargo" pitchFamily="2" charset="0"/>
                <a:ea typeface="Calibri" panose="020F0502020204030204" pitchFamily="34" charset="0"/>
                <a:cs typeface="Times New Roman" panose="02020603050405020304" pitchFamily="18" charset="0"/>
              </a:rPr>
              <a:t>Oficos y profesiones</a:t>
            </a:r>
          </a:p>
        </p:txBody>
      </p:sp>
      <p:sp>
        <p:nvSpPr>
          <p:cNvPr id="4" name="CuadroTexto 3">
            <a:extLst>
              <a:ext uri="{FF2B5EF4-FFF2-40B4-BE49-F238E27FC236}">
                <a16:creationId xmlns:a16="http://schemas.microsoft.com/office/drawing/2014/main" id="{FB5E5725-585D-374E-845E-8758F52B569F}"/>
              </a:ext>
            </a:extLst>
          </p:cNvPr>
          <p:cNvSpPr txBox="1"/>
          <p:nvPr/>
        </p:nvSpPr>
        <p:spPr>
          <a:xfrm>
            <a:off x="997235" y="1051513"/>
            <a:ext cx="7262037" cy="707886"/>
          </a:xfrm>
          <a:prstGeom prst="rect">
            <a:avLst/>
          </a:prstGeom>
          <a:noFill/>
        </p:spPr>
        <p:txBody>
          <a:bodyPr wrap="square" rtlCol="0">
            <a:spAutoFit/>
          </a:bodyPr>
          <a:lstStyle/>
          <a:p>
            <a:pPr algn="ctr"/>
            <a:r>
              <a:rPr lang="es-ES_tradnl" sz="4000" dirty="0">
                <a:latin typeface="Comic Sans MS" panose="030F0902030302020204" pitchFamily="66" charset="0"/>
              </a:rPr>
              <a:t>Cuaderno de notas científicas </a:t>
            </a:r>
          </a:p>
        </p:txBody>
      </p:sp>
    </p:spTree>
    <p:extLst>
      <p:ext uri="{BB962C8B-B14F-4D97-AF65-F5344CB8AC3E}">
        <p14:creationId xmlns:p14="http://schemas.microsoft.com/office/powerpoint/2010/main" val="105978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F389091-09C6-B149-A437-768E54F161F6}"/>
              </a:ext>
            </a:extLst>
          </p:cNvPr>
          <p:cNvPicPr>
            <a:picLocks noChangeAspect="1"/>
          </p:cNvPicPr>
          <p:nvPr/>
        </p:nvPicPr>
        <p:blipFill>
          <a:blip r:embed="rId2"/>
          <a:stretch>
            <a:fillRect/>
          </a:stretch>
        </p:blipFill>
        <p:spPr>
          <a:xfrm rot="16200000">
            <a:off x="1141976" y="-1141977"/>
            <a:ext cx="6860052" cy="9144001"/>
          </a:xfrm>
          <a:prstGeom prst="rect">
            <a:avLst/>
          </a:prstGeom>
        </p:spPr>
      </p:pic>
      <p:sp>
        <p:nvSpPr>
          <p:cNvPr id="3" name="CuadroTexto 2">
            <a:extLst>
              <a:ext uri="{FF2B5EF4-FFF2-40B4-BE49-F238E27FC236}">
                <a16:creationId xmlns:a16="http://schemas.microsoft.com/office/drawing/2014/main" id="{BF2A7C10-38B0-CE46-8093-C43F40413D9A}"/>
              </a:ext>
            </a:extLst>
          </p:cNvPr>
          <p:cNvSpPr txBox="1"/>
          <p:nvPr/>
        </p:nvSpPr>
        <p:spPr>
          <a:xfrm>
            <a:off x="2466753" y="637953"/>
            <a:ext cx="4423145" cy="1200329"/>
          </a:xfrm>
          <a:prstGeom prst="rect">
            <a:avLst/>
          </a:prstGeom>
          <a:noFill/>
        </p:spPr>
        <p:txBody>
          <a:bodyPr wrap="square" rtlCol="0">
            <a:spAutoFit/>
          </a:bodyPr>
          <a:lstStyle/>
          <a:p>
            <a:pPr algn="ctr"/>
            <a:r>
              <a:rPr lang="es-ES_tradnl" sz="7200" dirty="0">
                <a:ln>
                  <a:solidFill>
                    <a:schemeClr val="tx1"/>
                  </a:solidFill>
                </a:ln>
                <a:noFill/>
                <a:latin typeface="Hello Amargo" pitchFamily="2" charset="0"/>
              </a:rPr>
              <a:t>Oficios</a:t>
            </a:r>
            <a:r>
              <a:rPr lang="es-ES_tradnl" dirty="0"/>
              <a:t> </a:t>
            </a:r>
          </a:p>
        </p:txBody>
      </p:sp>
      <p:sp>
        <p:nvSpPr>
          <p:cNvPr id="4" name="Rectángulo 3">
            <a:extLst>
              <a:ext uri="{FF2B5EF4-FFF2-40B4-BE49-F238E27FC236}">
                <a16:creationId xmlns:a16="http://schemas.microsoft.com/office/drawing/2014/main" id="{6AF7B33C-A8E7-AD48-8276-B657688487B5}"/>
              </a:ext>
            </a:extLst>
          </p:cNvPr>
          <p:cNvSpPr/>
          <p:nvPr/>
        </p:nvSpPr>
        <p:spPr>
          <a:xfrm>
            <a:off x="507707" y="1481840"/>
            <a:ext cx="8128590" cy="4801314"/>
          </a:xfrm>
          <a:prstGeom prst="rect">
            <a:avLst/>
          </a:prstGeom>
        </p:spPr>
        <p:txBody>
          <a:bodyPr wrap="square">
            <a:spAutoFit/>
          </a:bodyPr>
          <a:lstStyle/>
          <a:p>
            <a:pPr algn="just">
              <a:lnSpc>
                <a:spcPct val="150000"/>
              </a:lnSpc>
            </a:pPr>
            <a:r>
              <a:rPr lang="es-ES_tradnl" sz="1200" b="0" i="0" dirty="0">
                <a:solidFill>
                  <a:srgbClr val="404040"/>
                </a:solidFill>
                <a:effectLst/>
                <a:latin typeface="Comic Sans MS" panose="030F0902030302020204" pitchFamily="66" charset="0"/>
              </a:rPr>
              <a:t>Un oficio es un tipo de ocupación laboral asociada a la ejecución de tareas manuales que requieren habilidades específicas.</a:t>
            </a:r>
          </a:p>
          <a:p>
            <a:pPr algn="just">
              <a:lnSpc>
                <a:spcPct val="150000"/>
              </a:lnSpc>
            </a:pPr>
            <a:r>
              <a:rPr lang="es-ES_tradnl" sz="1200" b="0" i="0" dirty="0">
                <a:solidFill>
                  <a:srgbClr val="404040"/>
                </a:solidFill>
                <a:effectLst/>
                <a:latin typeface="Comic Sans MS" panose="030F0902030302020204" pitchFamily="66" charset="0"/>
              </a:rPr>
              <a:t>Oficio viene del latín </a:t>
            </a:r>
            <a:r>
              <a:rPr lang="es-ES_tradnl" sz="1200" b="0" i="1" dirty="0" err="1">
                <a:solidFill>
                  <a:srgbClr val="404040"/>
                </a:solidFill>
                <a:effectLst/>
                <a:latin typeface="Comic Sans MS" panose="030F0902030302020204" pitchFamily="66" charset="0"/>
              </a:rPr>
              <a:t>officium</a:t>
            </a:r>
            <a:r>
              <a:rPr lang="es-ES_tradnl" sz="1200" b="0" i="0" dirty="0">
                <a:solidFill>
                  <a:srgbClr val="404040"/>
                </a:solidFill>
                <a:effectLst/>
                <a:latin typeface="Comic Sans MS" panose="030F0902030302020204" pitchFamily="66" charset="0"/>
              </a:rPr>
              <a:t> (servicio), que a su vez proviene de </a:t>
            </a:r>
            <a:r>
              <a:rPr lang="es-ES_tradnl" sz="1200" b="0" i="1" dirty="0" err="1">
                <a:solidFill>
                  <a:srgbClr val="404040"/>
                </a:solidFill>
                <a:effectLst/>
                <a:latin typeface="Comic Sans MS" panose="030F0902030302020204" pitchFamily="66" charset="0"/>
              </a:rPr>
              <a:t>opifex</a:t>
            </a:r>
            <a:r>
              <a:rPr lang="es-ES_tradnl" sz="1200" b="0" i="1" dirty="0">
                <a:solidFill>
                  <a:srgbClr val="404040"/>
                </a:solidFill>
                <a:effectLst/>
                <a:latin typeface="Comic Sans MS" panose="030F0902030302020204" pitchFamily="66" charset="0"/>
              </a:rPr>
              <a:t> </a:t>
            </a:r>
            <a:r>
              <a:rPr lang="es-ES_tradnl" sz="1200" b="0" i="0" dirty="0">
                <a:solidFill>
                  <a:srgbClr val="404040"/>
                </a:solidFill>
                <a:effectLst/>
                <a:latin typeface="Comic Sans MS" panose="030F0902030302020204" pitchFamily="66" charset="0"/>
              </a:rPr>
              <a:t>(artesano).</a:t>
            </a:r>
          </a:p>
          <a:p>
            <a:pPr algn="just">
              <a:lnSpc>
                <a:spcPct val="150000"/>
              </a:lnSpc>
            </a:pPr>
            <a:r>
              <a:rPr lang="es-ES_tradnl" sz="1200" b="0" i="0" dirty="0">
                <a:solidFill>
                  <a:srgbClr val="404040"/>
                </a:solidFill>
                <a:effectLst/>
                <a:latin typeface="Comic Sans MS" panose="030F0902030302020204" pitchFamily="66" charset="0"/>
              </a:rPr>
              <a:t>En la mayoría de los casos, un oficio se aprende con la práctica, así que no requiere educación formal, aunque sí puede implicar algún tipo de formación.</a:t>
            </a:r>
          </a:p>
          <a:p>
            <a:pPr algn="just">
              <a:lnSpc>
                <a:spcPct val="150000"/>
              </a:lnSpc>
            </a:pPr>
            <a:r>
              <a:rPr lang="es-ES_tradnl" sz="1200" dirty="0">
                <a:latin typeface="Comic Sans MS" panose="030F0902030302020204" pitchFamily="66" charset="0"/>
              </a:rPr>
              <a:t>En algunos oficios, cuando se alcanza un alto grado de experticia, la persona suele ser llamada maestro artesano. Si bien no es un título formal, es un reconocimiento al nivel de habilidad que la persona ha alcanzado a lo largo de su trayectoria.</a:t>
            </a:r>
          </a:p>
          <a:p>
            <a:pPr algn="just">
              <a:lnSpc>
                <a:spcPct val="150000"/>
              </a:lnSpc>
            </a:pPr>
            <a:r>
              <a:rPr lang="es-ES_tradnl" sz="1200" dirty="0">
                <a:latin typeface="Comic Sans MS" panose="030F0902030302020204" pitchFamily="66" charset="0"/>
              </a:rPr>
              <a:t>Algunos ejemplos de oficios pueden ser el de zapatero, carpintero, panadero, barista, repostero, costurera, mecánico, joyero, reparador de relojes, etc.</a:t>
            </a:r>
          </a:p>
          <a:p>
            <a:pPr algn="just">
              <a:lnSpc>
                <a:spcPct val="150000"/>
              </a:lnSpc>
            </a:pPr>
            <a:r>
              <a:rPr lang="es-ES_tradnl" sz="1200" dirty="0">
                <a:latin typeface="Comic Sans MS" panose="030F0902030302020204" pitchFamily="66" charset="0"/>
              </a:rPr>
              <a:t>Si bien hoy en día existen escuelas de nivel técnico que enseñan oficios y le dan un grado de formalidad, durante mucho tiempo se han aprendido de manera práctica e informal.</a:t>
            </a:r>
          </a:p>
          <a:p>
            <a:pPr algn="just">
              <a:lnSpc>
                <a:spcPct val="150000"/>
              </a:lnSpc>
            </a:pPr>
            <a:endParaRPr lang="es-ES_tradnl" sz="1200" dirty="0">
              <a:latin typeface="Comic Sans MS" panose="030F0902030302020204" pitchFamily="66" charset="0"/>
            </a:endParaRPr>
          </a:p>
          <a:p>
            <a:pPr algn="just">
              <a:lnSpc>
                <a:spcPct val="150000"/>
              </a:lnSpc>
            </a:pPr>
            <a:r>
              <a:rPr lang="es-ES_tradnl" sz="1200" dirty="0">
                <a:solidFill>
                  <a:srgbClr val="00B050"/>
                </a:solidFill>
                <a:latin typeface="Comic Sans MS" panose="030F0902030302020204" pitchFamily="66" charset="0"/>
              </a:rPr>
              <a:t>Los oficios son aquellos que se aprenden a través de la practica, estos se pueden pasar de generación en generación, por ejemplo los carpinteros, pudieron aprender de esto porque un papá le enseño a su hijo como hacer una mesa, una silla, etc., </a:t>
            </a:r>
          </a:p>
          <a:p>
            <a:endParaRPr lang="es-US" b="0" i="0" dirty="0">
              <a:solidFill>
                <a:srgbClr val="404040"/>
              </a:solidFill>
              <a:effectLst/>
              <a:latin typeface="Source Sans Pro"/>
            </a:endParaRPr>
          </a:p>
        </p:txBody>
      </p:sp>
    </p:spTree>
    <p:extLst>
      <p:ext uri="{BB962C8B-B14F-4D97-AF65-F5344CB8AC3E}">
        <p14:creationId xmlns:p14="http://schemas.microsoft.com/office/powerpoint/2010/main" val="20493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F389091-09C6-B149-A437-768E54F161F6}"/>
              </a:ext>
            </a:extLst>
          </p:cNvPr>
          <p:cNvPicPr>
            <a:picLocks noChangeAspect="1"/>
          </p:cNvPicPr>
          <p:nvPr/>
        </p:nvPicPr>
        <p:blipFill>
          <a:blip r:embed="rId2"/>
          <a:stretch>
            <a:fillRect/>
          </a:stretch>
        </p:blipFill>
        <p:spPr>
          <a:xfrm rot="16200000">
            <a:off x="1141976" y="-1141977"/>
            <a:ext cx="6860052" cy="9144001"/>
          </a:xfrm>
          <a:prstGeom prst="rect">
            <a:avLst/>
          </a:prstGeom>
        </p:spPr>
      </p:pic>
      <p:sp>
        <p:nvSpPr>
          <p:cNvPr id="3" name="CuadroTexto 2">
            <a:extLst>
              <a:ext uri="{FF2B5EF4-FFF2-40B4-BE49-F238E27FC236}">
                <a16:creationId xmlns:a16="http://schemas.microsoft.com/office/drawing/2014/main" id="{BF2A7C10-38B0-CE46-8093-C43F40413D9A}"/>
              </a:ext>
            </a:extLst>
          </p:cNvPr>
          <p:cNvSpPr txBox="1"/>
          <p:nvPr/>
        </p:nvSpPr>
        <p:spPr>
          <a:xfrm>
            <a:off x="2466753" y="637953"/>
            <a:ext cx="4752754" cy="1200329"/>
          </a:xfrm>
          <a:prstGeom prst="rect">
            <a:avLst/>
          </a:prstGeom>
          <a:noFill/>
        </p:spPr>
        <p:txBody>
          <a:bodyPr wrap="square" rtlCol="0">
            <a:spAutoFit/>
          </a:bodyPr>
          <a:lstStyle/>
          <a:p>
            <a:pPr algn="ctr"/>
            <a:r>
              <a:rPr lang="es-ES_tradnl" sz="7200" dirty="0">
                <a:ln>
                  <a:solidFill>
                    <a:schemeClr val="tx1"/>
                  </a:solidFill>
                </a:ln>
                <a:noFill/>
                <a:latin typeface="Hello Amargo" pitchFamily="2" charset="0"/>
              </a:rPr>
              <a:t>profesiones</a:t>
            </a:r>
            <a:r>
              <a:rPr lang="es-ES_tradnl" dirty="0"/>
              <a:t> </a:t>
            </a:r>
          </a:p>
        </p:txBody>
      </p:sp>
      <p:sp>
        <p:nvSpPr>
          <p:cNvPr id="4" name="Rectángulo 3">
            <a:extLst>
              <a:ext uri="{FF2B5EF4-FFF2-40B4-BE49-F238E27FC236}">
                <a16:creationId xmlns:a16="http://schemas.microsoft.com/office/drawing/2014/main" id="{6AF7B33C-A8E7-AD48-8276-B657688487B5}"/>
              </a:ext>
            </a:extLst>
          </p:cNvPr>
          <p:cNvSpPr/>
          <p:nvPr/>
        </p:nvSpPr>
        <p:spPr>
          <a:xfrm>
            <a:off x="507707" y="1481840"/>
            <a:ext cx="8128590" cy="4492961"/>
          </a:xfrm>
          <a:prstGeom prst="rect">
            <a:avLst/>
          </a:prstGeom>
        </p:spPr>
        <p:txBody>
          <a:bodyPr wrap="square">
            <a:spAutoFit/>
          </a:bodyPr>
          <a:lstStyle/>
          <a:p>
            <a:pPr>
              <a:lnSpc>
                <a:spcPct val="150000"/>
              </a:lnSpc>
            </a:pPr>
            <a:r>
              <a:rPr lang="es-US" sz="1600" dirty="0">
                <a:latin typeface="Comic Sans MS" panose="030F0902030302020204" pitchFamily="66" charset="0"/>
              </a:rPr>
              <a:t>Es una ocupación laboral que requiere educación formal especializada como requisito indispensable para poder ser ejercida.</a:t>
            </a:r>
          </a:p>
          <a:p>
            <a:pPr>
              <a:lnSpc>
                <a:spcPct val="150000"/>
              </a:lnSpc>
            </a:pPr>
            <a:r>
              <a:rPr lang="es-US" sz="1600" dirty="0">
                <a:latin typeface="Comic Sans MS" panose="030F0902030302020204" pitchFamily="66" charset="0"/>
              </a:rPr>
              <a:t>Profesión viene del latín </a:t>
            </a:r>
            <a:r>
              <a:rPr lang="es-US" sz="1600" i="1" dirty="0">
                <a:latin typeface="Comic Sans MS" panose="030F0902030302020204" pitchFamily="66" charset="0"/>
              </a:rPr>
              <a:t>professio</a:t>
            </a:r>
            <a:r>
              <a:rPr lang="es-US" sz="1600" dirty="0">
                <a:latin typeface="Comic Sans MS" panose="030F0902030302020204" pitchFamily="66" charset="0"/>
              </a:rPr>
              <a:t>, que hace referencia a una ocupación o carrera.</a:t>
            </a:r>
          </a:p>
          <a:p>
            <a:pPr>
              <a:lnSpc>
                <a:spcPct val="150000"/>
              </a:lnSpc>
            </a:pPr>
            <a:r>
              <a:rPr lang="es-US" sz="1600" dirty="0">
                <a:latin typeface="Comic Sans MS" panose="030F0902030302020204" pitchFamily="66" charset="0"/>
              </a:rPr>
              <a:t>En la mayoría de los casos se requiere estudiar en la universidad para poder estudiar una profesión, para lo cual es requisito indispensable haber culminado la escuela secundaria.</a:t>
            </a:r>
          </a:p>
          <a:p>
            <a:pPr>
              <a:lnSpc>
                <a:spcPct val="150000"/>
              </a:lnSpc>
            </a:pPr>
            <a:r>
              <a:rPr lang="es-US" sz="1600" dirty="0">
                <a:latin typeface="Comic Sans MS" panose="030F0902030302020204" pitchFamily="66" charset="0"/>
              </a:rPr>
              <a:t>En términos generales se requiere de 4 a 6 años para obtener un título universitario, dependiendo de la profesión estudiada y del plan de estudios de cada universidad o país.</a:t>
            </a:r>
          </a:p>
          <a:p>
            <a:pPr algn="just">
              <a:lnSpc>
                <a:spcPct val="150000"/>
              </a:lnSpc>
            </a:pPr>
            <a:endParaRPr lang="es-ES_tradnl" sz="1200" dirty="0">
              <a:latin typeface="Comic Sans MS" panose="030F0902030302020204" pitchFamily="66" charset="0"/>
            </a:endParaRPr>
          </a:p>
          <a:p>
            <a:pPr algn="just">
              <a:lnSpc>
                <a:spcPct val="150000"/>
              </a:lnSpc>
            </a:pPr>
            <a:r>
              <a:rPr lang="es-ES_tradnl" sz="1200" dirty="0">
                <a:solidFill>
                  <a:srgbClr val="00B050"/>
                </a:solidFill>
                <a:latin typeface="Comic Sans MS" panose="030F0902030302020204" pitchFamily="66" charset="0"/>
              </a:rPr>
              <a:t>Las profesiones son aquellas en las que necesitas ir a una universidad durante algunos años para poder prepararte y aprender de otros maestros, por ejemplo, yo voy aún a la universidad para poder aprender más y tener una profesión, ahí hay maestros que me enseñan como yo a ustedes</a:t>
            </a:r>
            <a:endParaRPr lang="es-US" b="0" i="0" dirty="0">
              <a:solidFill>
                <a:srgbClr val="404040"/>
              </a:solidFill>
              <a:effectLst/>
              <a:latin typeface="Source Sans Pro"/>
            </a:endParaRPr>
          </a:p>
        </p:txBody>
      </p:sp>
    </p:spTree>
    <p:extLst>
      <p:ext uri="{BB962C8B-B14F-4D97-AF65-F5344CB8AC3E}">
        <p14:creationId xmlns:p14="http://schemas.microsoft.com/office/powerpoint/2010/main" val="1753827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F389091-09C6-B149-A437-768E54F161F6}"/>
              </a:ext>
            </a:extLst>
          </p:cNvPr>
          <p:cNvPicPr>
            <a:picLocks noChangeAspect="1"/>
          </p:cNvPicPr>
          <p:nvPr/>
        </p:nvPicPr>
        <p:blipFill>
          <a:blip r:embed="rId2"/>
          <a:stretch>
            <a:fillRect/>
          </a:stretch>
        </p:blipFill>
        <p:spPr>
          <a:xfrm rot="16200000">
            <a:off x="1141976" y="-1141977"/>
            <a:ext cx="6860052" cy="9144001"/>
          </a:xfrm>
          <a:prstGeom prst="rect">
            <a:avLst/>
          </a:prstGeom>
        </p:spPr>
      </p:pic>
      <p:sp>
        <p:nvSpPr>
          <p:cNvPr id="3" name="CuadroTexto 2">
            <a:extLst>
              <a:ext uri="{FF2B5EF4-FFF2-40B4-BE49-F238E27FC236}">
                <a16:creationId xmlns:a16="http://schemas.microsoft.com/office/drawing/2014/main" id="{BF2A7C10-38B0-CE46-8093-C43F40413D9A}"/>
              </a:ext>
            </a:extLst>
          </p:cNvPr>
          <p:cNvSpPr txBox="1"/>
          <p:nvPr/>
        </p:nvSpPr>
        <p:spPr>
          <a:xfrm>
            <a:off x="2466753" y="637953"/>
            <a:ext cx="4752754" cy="1200329"/>
          </a:xfrm>
          <a:prstGeom prst="rect">
            <a:avLst/>
          </a:prstGeom>
          <a:noFill/>
        </p:spPr>
        <p:txBody>
          <a:bodyPr wrap="square" rtlCol="0">
            <a:spAutoFit/>
          </a:bodyPr>
          <a:lstStyle/>
          <a:p>
            <a:pPr algn="ctr"/>
            <a:r>
              <a:rPr lang="es-ES_tradnl" sz="7200" dirty="0">
                <a:ln>
                  <a:solidFill>
                    <a:schemeClr val="tx1"/>
                  </a:solidFill>
                </a:ln>
                <a:noFill/>
                <a:latin typeface="Hello Amargo" pitchFamily="2" charset="0"/>
              </a:rPr>
              <a:t>primavera</a:t>
            </a:r>
            <a:endParaRPr lang="es-ES_tradnl" dirty="0"/>
          </a:p>
        </p:txBody>
      </p:sp>
      <p:sp>
        <p:nvSpPr>
          <p:cNvPr id="4" name="Rectángulo 3">
            <a:extLst>
              <a:ext uri="{FF2B5EF4-FFF2-40B4-BE49-F238E27FC236}">
                <a16:creationId xmlns:a16="http://schemas.microsoft.com/office/drawing/2014/main" id="{6AF7B33C-A8E7-AD48-8276-B657688487B5}"/>
              </a:ext>
            </a:extLst>
          </p:cNvPr>
          <p:cNvSpPr/>
          <p:nvPr/>
        </p:nvSpPr>
        <p:spPr>
          <a:xfrm>
            <a:off x="507707" y="1563120"/>
            <a:ext cx="8128590" cy="4257769"/>
          </a:xfrm>
          <a:prstGeom prst="rect">
            <a:avLst/>
          </a:prstGeom>
        </p:spPr>
        <p:txBody>
          <a:bodyPr wrap="square">
            <a:spAutoFit/>
          </a:bodyPr>
          <a:lstStyle/>
          <a:p>
            <a:pPr algn="just">
              <a:lnSpc>
                <a:spcPct val="150000"/>
              </a:lnSpc>
            </a:pPr>
            <a:r>
              <a:rPr lang="es-US" sz="1400" dirty="0">
                <a:latin typeface="Comic Sans MS" panose="030F0902030302020204" pitchFamily="66" charset="0"/>
              </a:rPr>
              <a:t>Es una estación del año, una de las mas hermosas </a:t>
            </a:r>
            <a:r>
              <a:rPr lang="es-US" sz="1400" b="1" dirty="0">
                <a:latin typeface="Comic Sans MS" panose="030F0902030302020204" pitchFamily="66" charset="0"/>
              </a:rPr>
              <a:t>que</a:t>
            </a:r>
            <a:r>
              <a:rPr lang="es-US" sz="1400" dirty="0">
                <a:latin typeface="Comic Sans MS" panose="030F0902030302020204" pitchFamily="66" charset="0"/>
              </a:rPr>
              <a:t> existe debido al cambio natural </a:t>
            </a:r>
            <a:r>
              <a:rPr lang="es-US" sz="1400" b="1" dirty="0">
                <a:latin typeface="Comic Sans MS" panose="030F0902030302020204" pitchFamily="66" charset="0"/>
              </a:rPr>
              <a:t>que</a:t>
            </a:r>
            <a:r>
              <a:rPr lang="es-US" sz="1400" dirty="0">
                <a:latin typeface="Comic Sans MS" panose="030F0902030302020204" pitchFamily="66" charset="0"/>
              </a:rPr>
              <a:t> vemos frente las flores y arboles frutales. Una renovación, luego del otoño y la caída de las hojas, las plantas cambian su follaje y reverdecen. Por eso es conocida por sus alegres colores y aromas.</a:t>
            </a:r>
          </a:p>
          <a:p>
            <a:pPr algn="just">
              <a:lnSpc>
                <a:spcPct val="150000"/>
              </a:lnSpc>
            </a:pPr>
            <a:r>
              <a:rPr lang="es-US" sz="1400" dirty="0">
                <a:latin typeface="Comic Sans MS" panose="030F0902030302020204" pitchFamily="66" charset="0"/>
              </a:rPr>
              <a:t>Es la temporada en que empiezan a reverdecer los árboles, plantas y prados, las flores engalanan los jardines, terminan los fríos y comienzan los calores. El día y la noche tienen la misma duración. Hay flores y los campos han cambiado de color.</a:t>
            </a:r>
          </a:p>
          <a:p>
            <a:pPr algn="just">
              <a:lnSpc>
                <a:spcPct val="150000"/>
              </a:lnSpc>
            </a:pPr>
            <a:r>
              <a:rPr lang="es-US" sz="1400" dirty="0">
                <a:solidFill>
                  <a:srgbClr val="00B050"/>
                </a:solidFill>
                <a:latin typeface="Comic Sans MS" panose="030F0902030302020204" pitchFamily="66" charset="0"/>
              </a:rPr>
              <a:t>La primavera es una estacion del año donde aparecen de nuevo las flores, animales que dejan de invernar y hay muchos más colores, viene despues de otoño cuando se le caen las hojas a los arboles, pero en primavera vuelven a salir sus hojas y ponerse muy verdes</a:t>
            </a:r>
          </a:p>
          <a:p>
            <a:pPr algn="just">
              <a:lnSpc>
                <a:spcPct val="150000"/>
              </a:lnSpc>
            </a:pPr>
            <a:r>
              <a:rPr lang="es-US" sz="1400" dirty="0">
                <a:latin typeface="Comic Sans MS" panose="030F0902030302020204" pitchFamily="66" charset="0"/>
                <a:hlinkClick r:id="rId3"/>
              </a:rPr>
              <a:t>https://aleph.org.mx/que-significa-la-primavera-para-ninos#:~:text=Es%20una%20estaci%C3%B3n%20del%20a%C3%B1o,cambian%20su%20follaje%20y%20reverdecen</a:t>
            </a:r>
            <a:r>
              <a:rPr lang="es-US" sz="1400" dirty="0">
                <a:solidFill>
                  <a:srgbClr val="00B050"/>
                </a:solidFill>
                <a:latin typeface="Comic Sans MS" panose="030F0902030302020204" pitchFamily="66" charset="0"/>
              </a:rPr>
              <a:t>.</a:t>
            </a:r>
          </a:p>
          <a:p>
            <a:pPr algn="just">
              <a:lnSpc>
                <a:spcPct val="150000"/>
              </a:lnSpc>
            </a:pPr>
            <a:r>
              <a:rPr lang="es-US" sz="1400" dirty="0">
                <a:latin typeface="Comic Sans MS" panose="030F0902030302020204" pitchFamily="66" charset="0"/>
              </a:rPr>
              <a:t>Para la historia de Benito Juarez se utilizara el siguiente video: </a:t>
            </a:r>
            <a:r>
              <a:rPr lang="es-US" sz="1400" dirty="0">
                <a:latin typeface="Comic Sans MS" panose="030F0902030302020204" pitchFamily="66" charset="0"/>
                <a:hlinkClick r:id="rId4"/>
              </a:rPr>
              <a:t>https://youtu.be/lG9ABcLlFIM</a:t>
            </a:r>
            <a:endParaRPr lang="es-US" sz="1400" dirty="0">
              <a:latin typeface="Comic Sans MS" panose="030F0902030302020204" pitchFamily="66" charset="0"/>
            </a:endParaRPr>
          </a:p>
        </p:txBody>
      </p:sp>
    </p:spTree>
    <p:extLst>
      <p:ext uri="{BB962C8B-B14F-4D97-AF65-F5344CB8AC3E}">
        <p14:creationId xmlns:p14="http://schemas.microsoft.com/office/powerpoint/2010/main" val="363207146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TotalTime>
  <Words>614</Words>
  <Application>Microsoft Macintosh PowerPoint</Application>
  <PresentationFormat>Carta (216 x 279 mm)</PresentationFormat>
  <Paragraphs>25</Paragraphs>
  <Slides>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vt:i4>
      </vt:variant>
    </vt:vector>
  </HeadingPairs>
  <TitlesOfParts>
    <vt:vector size="12" baseType="lpstr">
      <vt:lpstr>Arial</vt:lpstr>
      <vt:lpstr>Calibri</vt:lpstr>
      <vt:lpstr>Calibri Light</vt:lpstr>
      <vt:lpstr>Comic Sans MS</vt:lpstr>
      <vt:lpstr>Hello Amargo</vt:lpstr>
      <vt:lpstr>Source Sans Pro</vt:lpstr>
      <vt:lpstr>Times New Roman</vt:lpstr>
      <vt:lpstr>Tema de Office</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Microsoft Office User</dc:creator>
  <cp:keywords/>
  <dc:description/>
  <cp:lastModifiedBy>Microsoft Office User</cp:lastModifiedBy>
  <cp:revision>5</cp:revision>
  <dcterms:created xsi:type="dcterms:W3CDTF">2022-03-02T22:43:13Z</dcterms:created>
  <dcterms:modified xsi:type="dcterms:W3CDTF">2022-03-10T23:43:54Z</dcterms:modified>
  <cp:category/>
</cp:coreProperties>
</file>