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9D2D344D.xml" ContentType="application/vnd.ms-powerpoint.comments+xml"/>
  <Override PartName="/ppt/comments/modernComment_101_E495E477.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0" r:id="rId10"/>
    <p:sldId id="264" r:id="rId11"/>
    <p:sldId id="265" r:id="rId12"/>
    <p:sldId id="266" r:id="rId13"/>
    <p:sldId id="267" r:id="rId14"/>
    <p:sldId id="268" r:id="rId15"/>
    <p:sldId id="269" r:id="rId16"/>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F84A81-2702-F122-7686-DB81DFBCBDEE}" name="Patricia Segovia Gomez" initials="PSG" userId="adaf3f2e33cfd937"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99B8"/>
    <a:srgbClr val="C46896"/>
    <a:srgbClr val="BC54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14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modernComment_100_9D2D344D.xml><?xml version="1.0" encoding="utf-8"?>
<p188:cmLst xmlns:a="http://schemas.openxmlformats.org/drawingml/2006/main" xmlns:r="http://schemas.openxmlformats.org/officeDocument/2006/relationships" xmlns:p188="http://schemas.microsoft.com/office/powerpoint/2018/8/main">
  <p188:cm id="{B106752C-0DA7-4695-A67C-29E3EFAA330C}" authorId="{E4F84A81-2702-F122-7686-DB81DFBCBDEE}" created="2022-03-09T04:34:10.537">
    <ac:txMkLst xmlns:ac="http://schemas.microsoft.com/office/drawing/2013/main/command">
      <pc:docMk xmlns:pc="http://schemas.microsoft.com/office/powerpoint/2013/main/command"/>
      <pc:sldMk xmlns:pc="http://schemas.microsoft.com/office/powerpoint/2013/main/command" cId="2636985421" sldId="256"/>
      <ac:spMk id="3" creationId="{3DA00920-C83E-4182-8A03-26A7B61D7D8C}"/>
      <ac:txMk cp="490" len="53">
        <ac:context len="601" hash="1840409176"/>
      </ac:txMk>
    </ac:txMkLst>
    <p188:pos x="4046280" y="4432394"/>
    <p188:txBody>
      <a:bodyPr/>
      <a:lstStyle/>
      <a:p>
        <a:r>
          <a:rPr lang="es-MX"/>
          <a:t>completar estos datos 
</a:t>
        </a:r>
      </a:p>
    </p188:txBody>
  </p188:cm>
</p188:cmLst>
</file>

<file path=ppt/comments/modernComment_101_E495E477.xml><?xml version="1.0" encoding="utf-8"?>
<p188:cmLst xmlns:a="http://schemas.openxmlformats.org/drawingml/2006/main" xmlns:r="http://schemas.openxmlformats.org/officeDocument/2006/relationships" xmlns:p188="http://schemas.microsoft.com/office/powerpoint/2018/8/main">
  <p188:cm id="{530E8954-ACBF-4CAF-9D7E-59179EECDDE8}" authorId="{E4F84A81-2702-F122-7686-DB81DFBCBDEE}" created="2022-03-09T04:35:12.238">
    <ac:txMkLst xmlns:ac="http://schemas.microsoft.com/office/drawing/2013/main/command">
      <pc:docMk xmlns:pc="http://schemas.microsoft.com/office/powerpoint/2013/main/command"/>
      <pc:sldMk xmlns:pc="http://schemas.microsoft.com/office/powerpoint/2013/main/command" cId="3835028599" sldId="257"/>
      <ac:spMk id="5" creationId="{38A14D75-33C6-41DC-AD58-4E9CFE08F949}"/>
      <ac:txMk cp="171" len="375">
        <ac:context len="547" hash="3409364289"/>
      </ac:txMk>
    </ac:txMkLst>
    <p188:pos x="8305198" y="1260764"/>
    <p188:txBody>
      <a:bodyPr/>
      <a:lstStyle/>
      <a:p>
        <a:r>
          <a:rPr lang="es-MX"/>
          <a:t>redactar los propósitos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389CE23-9476-4506-8615-757BCF919AC0}" type="datetimeFigureOut">
              <a:rPr lang="es-MX" smtClean="0"/>
              <a:t>08/03/2022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3365944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89CE23-9476-4506-8615-757BCF919AC0}" type="datetimeFigureOut">
              <a:rPr lang="es-MX" smtClean="0"/>
              <a:t>08/03/2022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1690770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89CE23-9476-4506-8615-757BCF919AC0}" type="datetimeFigureOut">
              <a:rPr lang="es-MX" smtClean="0"/>
              <a:t>08/03/2022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452228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89CE23-9476-4506-8615-757BCF919AC0}" type="datetimeFigureOut">
              <a:rPr lang="es-MX" smtClean="0"/>
              <a:t>08/03/2022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403488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389CE23-9476-4506-8615-757BCF919AC0}" type="datetimeFigureOut">
              <a:rPr lang="es-MX" smtClean="0"/>
              <a:t>08/03/2022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2023977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389CE23-9476-4506-8615-757BCF919AC0}" type="datetimeFigureOut">
              <a:rPr lang="es-MX" smtClean="0"/>
              <a:t>08/03/2022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1164025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389CE23-9476-4506-8615-757BCF919AC0}" type="datetimeFigureOut">
              <a:rPr lang="es-MX" smtClean="0"/>
              <a:t>08/03/2022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3502081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389CE23-9476-4506-8615-757BCF919AC0}" type="datetimeFigureOut">
              <a:rPr lang="es-MX" smtClean="0"/>
              <a:t>08/03/2022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316768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9CE23-9476-4506-8615-757BCF919AC0}" type="datetimeFigureOut">
              <a:rPr lang="es-MX" smtClean="0"/>
              <a:t>08/03/2022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397662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389CE23-9476-4506-8615-757BCF919AC0}" type="datetimeFigureOut">
              <a:rPr lang="es-MX" smtClean="0"/>
              <a:t>08/03/2022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2282029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389CE23-9476-4506-8615-757BCF919AC0}" type="datetimeFigureOut">
              <a:rPr lang="es-MX" smtClean="0"/>
              <a:t>08/03/2022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EE203-C456-455A-B5CF-0CFF6EA9BBEB}" type="slidenum">
              <a:rPr lang="es-MX" smtClean="0"/>
              <a:t>‹#›</a:t>
            </a:fld>
            <a:endParaRPr lang="es-MX"/>
          </a:p>
        </p:txBody>
      </p:sp>
    </p:spTree>
    <p:extLst>
      <p:ext uri="{BB962C8B-B14F-4D97-AF65-F5344CB8AC3E}">
        <p14:creationId xmlns:p14="http://schemas.microsoft.com/office/powerpoint/2010/main" val="1595424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9CE23-9476-4506-8615-757BCF919AC0}" type="datetimeFigureOut">
              <a:rPr lang="es-MX" smtClean="0"/>
              <a:t>08/03/2022</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EE203-C456-455A-B5CF-0CFF6EA9BBEB}" type="slidenum">
              <a:rPr lang="es-MX" smtClean="0"/>
              <a:t>‹#›</a:t>
            </a:fld>
            <a:endParaRPr lang="es-MX"/>
          </a:p>
        </p:txBody>
      </p:sp>
    </p:spTree>
    <p:extLst>
      <p:ext uri="{BB962C8B-B14F-4D97-AF65-F5344CB8AC3E}">
        <p14:creationId xmlns:p14="http://schemas.microsoft.com/office/powerpoint/2010/main" val="700426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00_9D2D344D.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microsoft.com/office/2018/10/relationships/comments" Target="../comments/modernComment_101_E495E47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3DA00920-C83E-4182-8A03-26A7B61D7D8C}"/>
              </a:ext>
            </a:extLst>
          </p:cNvPr>
          <p:cNvSpPr>
            <a:spLocks noGrp="1"/>
          </p:cNvSpPr>
          <p:nvPr>
            <p:ph type="subTitle" idx="1"/>
          </p:nvPr>
        </p:nvSpPr>
        <p:spPr>
          <a:xfrm>
            <a:off x="816665" y="832333"/>
            <a:ext cx="7510670" cy="1655762"/>
          </a:xfrm>
        </p:spPr>
        <p:txBody>
          <a:bodyPr>
            <a:normAutofit fontScale="25000" lnSpcReduction="20000"/>
          </a:bodyPr>
          <a:lstStyle/>
          <a:p>
            <a:r>
              <a:rPr lang="es-MX" sz="6400" b="1" dirty="0">
                <a:effectLst/>
                <a:latin typeface="Arial" panose="020B0604020202020204" pitchFamily="34" charset="0"/>
                <a:ea typeface="Calibri" panose="020F0502020204030204" pitchFamily="34" charset="0"/>
                <a:cs typeface="Arial" panose="020B0604020202020204" pitchFamily="34" charset="0"/>
              </a:rPr>
              <a:t>ESCUELA NORMAL DE EDUCACIÓN PREESCOLAR DEL ESTADO DE COAHUILA</a:t>
            </a:r>
          </a:p>
          <a:p>
            <a:endParaRPr lang="es-MX" sz="4800" b="1" dirty="0">
              <a:latin typeface="Arial" panose="020B0604020202020204" pitchFamily="34" charset="0"/>
              <a:ea typeface="Calibri" panose="020F0502020204030204" pitchFamily="34" charset="0"/>
              <a:cs typeface="Arial" panose="020B0604020202020204" pitchFamily="34" charset="0"/>
            </a:endParaRPr>
          </a:p>
          <a:p>
            <a:endParaRPr lang="es-MX" sz="4800" b="1" dirty="0">
              <a:effectLst/>
              <a:latin typeface="Arial" panose="020B0604020202020204" pitchFamily="34" charset="0"/>
              <a:ea typeface="Calibri" panose="020F0502020204030204" pitchFamily="34" charset="0"/>
              <a:cs typeface="Arial" panose="020B0604020202020204" pitchFamily="34" charset="0"/>
            </a:endParaRPr>
          </a:p>
          <a:p>
            <a:endParaRPr lang="es-MX" sz="4800" b="1" dirty="0">
              <a:latin typeface="Arial" panose="020B0604020202020204" pitchFamily="34" charset="0"/>
              <a:ea typeface="Calibri" panose="020F0502020204030204" pitchFamily="34" charset="0"/>
              <a:cs typeface="Arial" panose="020B0604020202020204" pitchFamily="34" charset="0"/>
            </a:endParaRPr>
          </a:p>
          <a:p>
            <a:endParaRPr lang="es-MX" sz="4800" b="1" dirty="0">
              <a:effectLst/>
              <a:latin typeface="Arial" panose="020B0604020202020204" pitchFamily="34" charset="0"/>
              <a:ea typeface="Calibri" panose="020F0502020204030204" pitchFamily="34" charset="0"/>
              <a:cs typeface="Arial" panose="020B0604020202020204" pitchFamily="34" charset="0"/>
            </a:endParaRPr>
          </a:p>
          <a:p>
            <a:endParaRPr lang="es-MX" sz="4800" b="1" dirty="0">
              <a:latin typeface="Arial" panose="020B0604020202020204" pitchFamily="34" charset="0"/>
              <a:ea typeface="Calibri" panose="020F0502020204030204" pitchFamily="34" charset="0"/>
              <a:cs typeface="Arial" panose="020B0604020202020204" pitchFamily="34" charset="0"/>
            </a:endParaRPr>
          </a:p>
          <a:p>
            <a:endParaRPr lang="es-MX" sz="4800" b="1" dirty="0">
              <a:effectLst/>
              <a:latin typeface="Arial" panose="020B0604020202020204" pitchFamily="34" charset="0"/>
              <a:ea typeface="Calibri" panose="020F0502020204030204" pitchFamily="34" charset="0"/>
              <a:cs typeface="Arial" panose="020B0604020202020204" pitchFamily="34" charset="0"/>
            </a:endParaRPr>
          </a:p>
          <a:p>
            <a:endParaRPr lang="es-MX" sz="4800" dirty="0">
              <a:effectLst/>
              <a:latin typeface="Arial" panose="020B06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es-MX" sz="4800" dirty="0">
                <a:effectLst/>
                <a:latin typeface="Arial" panose="020B0604020202020204" pitchFamily="34" charset="0"/>
                <a:ea typeface="Calibri" panose="020F0502020204030204" pitchFamily="34" charset="0"/>
                <a:cs typeface="Arial" panose="020B0604020202020204" pitchFamily="34" charset="0"/>
              </a:rPr>
              <a:t>Nombre del estudiante normalista: ___</a:t>
            </a:r>
            <a:r>
              <a:rPr lang="es-MX" sz="4800" u="sng" dirty="0">
                <a:effectLst/>
                <a:latin typeface="Arial" panose="020B0604020202020204" pitchFamily="34" charset="0"/>
                <a:ea typeface="Calibri" panose="020F0502020204030204" pitchFamily="34" charset="0"/>
                <a:cs typeface="Arial" panose="020B0604020202020204" pitchFamily="34" charset="0"/>
              </a:rPr>
              <a:t>Lorena Iracheta Vélez</a:t>
            </a:r>
            <a:r>
              <a:rPr lang="es-MX" sz="4800" dirty="0">
                <a:effectLst/>
                <a:latin typeface="Arial" panose="020B0604020202020204" pitchFamily="34" charset="0"/>
                <a:ea typeface="Calibri" panose="020F0502020204030204" pitchFamily="34" charset="0"/>
                <a:cs typeface="Arial" panose="020B0604020202020204" pitchFamily="34" charset="0"/>
              </a:rPr>
              <a:t>________________________</a:t>
            </a:r>
          </a:p>
          <a:p>
            <a:pPr algn="l">
              <a:lnSpc>
                <a:spcPct val="107000"/>
              </a:lnSpc>
              <a:spcAft>
                <a:spcPts val="800"/>
              </a:spcAft>
            </a:pPr>
            <a:r>
              <a:rPr lang="es-MX" sz="4800" dirty="0">
                <a:effectLst/>
                <a:latin typeface="Arial" panose="020B0604020202020204" pitchFamily="34" charset="0"/>
                <a:ea typeface="Calibri" panose="020F0502020204030204" pitchFamily="34" charset="0"/>
                <a:cs typeface="Arial" panose="020B0604020202020204" pitchFamily="34" charset="0"/>
              </a:rPr>
              <a:t>Grado: ____</a:t>
            </a:r>
            <a:r>
              <a:rPr lang="es-MX" sz="4800" u="sng" dirty="0">
                <a:effectLst/>
                <a:latin typeface="Arial" panose="020B0604020202020204" pitchFamily="34" charset="0"/>
                <a:ea typeface="Calibri" panose="020F0502020204030204" pitchFamily="34" charset="0"/>
                <a:cs typeface="Arial" panose="020B0604020202020204" pitchFamily="34" charset="0"/>
              </a:rPr>
              <a:t>3</a:t>
            </a:r>
            <a:r>
              <a:rPr lang="es-MX" sz="4800" dirty="0">
                <a:effectLst/>
                <a:latin typeface="Arial" panose="020B0604020202020204" pitchFamily="34" charset="0"/>
                <a:ea typeface="Calibri" panose="020F0502020204030204" pitchFamily="34" charset="0"/>
                <a:cs typeface="Arial" panose="020B0604020202020204" pitchFamily="34" charset="0"/>
              </a:rPr>
              <a:t>____          Sección: ____</a:t>
            </a:r>
            <a:r>
              <a:rPr lang="es-MX" sz="4800" u="sng" dirty="0">
                <a:effectLst/>
                <a:latin typeface="Arial" panose="020B0604020202020204" pitchFamily="34" charset="0"/>
                <a:ea typeface="Calibri" panose="020F0502020204030204" pitchFamily="34" charset="0"/>
                <a:cs typeface="Arial" panose="020B0604020202020204" pitchFamily="34" charset="0"/>
              </a:rPr>
              <a:t>A</a:t>
            </a:r>
            <a:r>
              <a:rPr lang="es-MX" sz="4800" dirty="0">
                <a:effectLst/>
                <a:latin typeface="Arial" panose="020B0604020202020204" pitchFamily="34" charset="0"/>
                <a:ea typeface="Calibri" panose="020F0502020204030204" pitchFamily="34" charset="0"/>
                <a:cs typeface="Arial" panose="020B0604020202020204" pitchFamily="34" charset="0"/>
              </a:rPr>
              <a:t>____           Número de Lista: ___</a:t>
            </a:r>
            <a:r>
              <a:rPr lang="es-MX" sz="4800" u="sng" dirty="0">
                <a:effectLst/>
                <a:latin typeface="Arial" panose="020B0604020202020204" pitchFamily="34" charset="0"/>
                <a:ea typeface="Calibri" panose="020F0502020204030204" pitchFamily="34" charset="0"/>
                <a:cs typeface="Arial" panose="020B0604020202020204" pitchFamily="34" charset="0"/>
              </a:rPr>
              <a:t>16</a:t>
            </a:r>
            <a:r>
              <a:rPr lang="es-MX" sz="4800" dirty="0">
                <a:effectLst/>
                <a:latin typeface="Arial" panose="020B0604020202020204" pitchFamily="34" charset="0"/>
                <a:ea typeface="Calibri" panose="020F0502020204030204" pitchFamily="34" charset="0"/>
                <a:cs typeface="Arial" panose="020B0604020202020204" pitchFamily="34" charset="0"/>
              </a:rPr>
              <a:t>____ </a:t>
            </a:r>
          </a:p>
          <a:p>
            <a:pPr algn="l">
              <a:lnSpc>
                <a:spcPct val="107000"/>
              </a:lnSpc>
              <a:spcAft>
                <a:spcPts val="800"/>
              </a:spcAft>
            </a:pPr>
            <a:r>
              <a:rPr lang="es-MX" sz="4800" dirty="0">
                <a:effectLst/>
                <a:latin typeface="Arial" panose="020B0604020202020204" pitchFamily="34" charset="0"/>
                <a:ea typeface="Calibri" panose="020F0502020204030204" pitchFamily="34" charset="0"/>
                <a:cs typeface="Arial" panose="020B0604020202020204" pitchFamily="34" charset="0"/>
              </a:rPr>
              <a:t>Institución de Práctica: _</a:t>
            </a:r>
            <a:r>
              <a:rPr lang="es-MX" sz="4800" u="sng" dirty="0">
                <a:effectLst/>
                <a:latin typeface="Arial" panose="020B0604020202020204" pitchFamily="34" charset="0"/>
                <a:ea typeface="Calibri" panose="020F0502020204030204" pitchFamily="34" charset="0"/>
                <a:cs typeface="Arial" panose="020B0604020202020204" pitchFamily="34" charset="0"/>
              </a:rPr>
              <a:t>Jardín de niños Micaela Pérez</a:t>
            </a:r>
            <a:r>
              <a:rPr lang="es-MX" sz="4800" dirty="0">
                <a:effectLst/>
                <a:latin typeface="Arial" panose="020B0604020202020204" pitchFamily="34" charset="0"/>
                <a:ea typeface="Calibri" panose="020F0502020204030204" pitchFamily="34" charset="0"/>
                <a:cs typeface="Arial" panose="020B0604020202020204" pitchFamily="34" charset="0"/>
              </a:rPr>
              <a:t>______________________________</a:t>
            </a:r>
          </a:p>
          <a:p>
            <a:pPr algn="l">
              <a:lnSpc>
                <a:spcPct val="107000"/>
              </a:lnSpc>
              <a:spcAft>
                <a:spcPts val="800"/>
              </a:spcAft>
            </a:pPr>
            <a:r>
              <a:rPr lang="es-MX" sz="4800" dirty="0">
                <a:effectLst/>
                <a:latin typeface="Arial" panose="020B0604020202020204" pitchFamily="34" charset="0"/>
                <a:ea typeface="Calibri" panose="020F0502020204030204" pitchFamily="34" charset="0"/>
                <a:cs typeface="Arial" panose="020B0604020202020204" pitchFamily="34" charset="0"/>
              </a:rPr>
              <a:t>Clave: __</a:t>
            </a:r>
            <a:r>
              <a:rPr lang="es-MX" sz="4800" u="sng" dirty="0">
                <a:effectLst/>
                <a:latin typeface="Arial" panose="020B0604020202020204" pitchFamily="34" charset="0"/>
                <a:ea typeface="Calibri" panose="020F0502020204030204" pitchFamily="34" charset="0"/>
                <a:cs typeface="Arial" panose="020B0604020202020204" pitchFamily="34" charset="0"/>
              </a:rPr>
              <a:t>05EJN00261</a:t>
            </a:r>
            <a:r>
              <a:rPr lang="es-MX" sz="4800" dirty="0">
                <a:effectLst/>
                <a:latin typeface="Arial" panose="020B0604020202020204" pitchFamily="34" charset="0"/>
                <a:ea typeface="Calibri" panose="020F0502020204030204" pitchFamily="34" charset="0"/>
                <a:cs typeface="Arial" panose="020B0604020202020204" pitchFamily="34" charset="0"/>
              </a:rPr>
              <a:t>___        Zona Escolar: ___</a:t>
            </a:r>
            <a:r>
              <a:rPr lang="es-MX" sz="4800" u="sng" dirty="0">
                <a:effectLst/>
                <a:latin typeface="Arial" panose="020B0604020202020204" pitchFamily="34" charset="0"/>
                <a:ea typeface="Calibri" panose="020F0502020204030204" pitchFamily="34" charset="0"/>
                <a:cs typeface="Arial" panose="020B0604020202020204" pitchFamily="34" charset="0"/>
              </a:rPr>
              <a:t>101</a:t>
            </a:r>
            <a:r>
              <a:rPr lang="es-MX" sz="4800" dirty="0">
                <a:effectLst/>
                <a:latin typeface="Arial" panose="020B0604020202020204" pitchFamily="34" charset="0"/>
                <a:ea typeface="Calibri" panose="020F0502020204030204" pitchFamily="34" charset="0"/>
                <a:cs typeface="Arial" panose="020B0604020202020204" pitchFamily="34" charset="0"/>
              </a:rPr>
              <a:t>___ Grado en el que realiza su práctica: __</a:t>
            </a:r>
            <a:r>
              <a:rPr lang="es-MX" sz="4800" u="sng" dirty="0">
                <a:effectLst/>
                <a:latin typeface="Arial" panose="020B0604020202020204" pitchFamily="34" charset="0"/>
                <a:ea typeface="Calibri" panose="020F0502020204030204" pitchFamily="34" charset="0"/>
                <a:cs typeface="Arial" panose="020B0604020202020204" pitchFamily="34" charset="0"/>
              </a:rPr>
              <a:t>3ºA</a:t>
            </a:r>
            <a:r>
              <a:rPr lang="es-MX" sz="4800" dirty="0">
                <a:effectLst/>
                <a:latin typeface="Arial" panose="020B0604020202020204" pitchFamily="34" charset="0"/>
                <a:ea typeface="Calibri" panose="020F0502020204030204" pitchFamily="34" charset="0"/>
                <a:cs typeface="Arial" panose="020B0604020202020204" pitchFamily="34" charset="0"/>
              </a:rPr>
              <a:t>___</a:t>
            </a:r>
          </a:p>
          <a:p>
            <a:pPr algn="l">
              <a:lnSpc>
                <a:spcPct val="107000"/>
              </a:lnSpc>
              <a:spcAft>
                <a:spcPts val="800"/>
              </a:spcAft>
            </a:pPr>
            <a:r>
              <a:rPr lang="es-MX" sz="4800" dirty="0">
                <a:effectLst/>
                <a:latin typeface="Arial" panose="020B0604020202020204" pitchFamily="34" charset="0"/>
                <a:ea typeface="Calibri" panose="020F0502020204030204" pitchFamily="34" charset="0"/>
                <a:cs typeface="Arial" panose="020B0604020202020204" pitchFamily="34" charset="0"/>
              </a:rPr>
              <a:t>Nombre del Profesor(a) Titular: ___</a:t>
            </a:r>
            <a:r>
              <a:rPr lang="es-MX" sz="4800" u="sng" dirty="0">
                <a:effectLst/>
                <a:latin typeface="Arial" panose="020B0604020202020204" pitchFamily="34" charset="0"/>
                <a:ea typeface="Calibri" panose="020F0502020204030204" pitchFamily="34" charset="0"/>
                <a:cs typeface="Arial" panose="020B0604020202020204" pitchFamily="34" charset="0"/>
              </a:rPr>
              <a:t>Liliana Gaytán Mendoza</a:t>
            </a:r>
            <a:r>
              <a:rPr lang="es-MX" sz="4800" dirty="0">
                <a:effectLst/>
                <a:latin typeface="Arial" panose="020B0604020202020204" pitchFamily="34" charset="0"/>
                <a:ea typeface="Calibri" panose="020F0502020204030204" pitchFamily="34" charset="0"/>
                <a:cs typeface="Arial" panose="020B0604020202020204" pitchFamily="34" charset="0"/>
              </a:rPr>
              <a:t>___________</a:t>
            </a:r>
          </a:p>
          <a:p>
            <a:pPr algn="l">
              <a:lnSpc>
                <a:spcPct val="107000"/>
              </a:lnSpc>
              <a:spcAft>
                <a:spcPts val="800"/>
              </a:spcAft>
            </a:pPr>
            <a:r>
              <a:rPr lang="es-MX" sz="4800" dirty="0">
                <a:effectLst/>
                <a:latin typeface="Arial" panose="020B0604020202020204" pitchFamily="34" charset="0"/>
                <a:ea typeface="Calibri" panose="020F0502020204030204" pitchFamily="34" charset="0"/>
                <a:cs typeface="Arial" panose="020B0604020202020204" pitchFamily="34" charset="0"/>
              </a:rPr>
              <a:t>Total de alumnos: ______ Niños: ______ Niñas: _______</a:t>
            </a:r>
          </a:p>
          <a:p>
            <a:pPr algn="l">
              <a:lnSpc>
                <a:spcPct val="107000"/>
              </a:lnSpc>
              <a:spcAft>
                <a:spcPts val="800"/>
              </a:spcAft>
            </a:pPr>
            <a:r>
              <a:rPr lang="es-MX" sz="4800" dirty="0">
                <a:effectLst/>
                <a:latin typeface="Arial" panose="020B0604020202020204" pitchFamily="34" charset="0"/>
                <a:ea typeface="Calibri" panose="020F0502020204030204" pitchFamily="34" charset="0"/>
                <a:cs typeface="Arial" panose="020B0604020202020204" pitchFamily="34" charset="0"/>
              </a:rPr>
              <a:t>Periodo de Práctica: __</a:t>
            </a:r>
            <a:r>
              <a:rPr lang="es-MX" sz="4800" u="sng" dirty="0">
                <a:effectLst/>
                <a:latin typeface="Arial" panose="020B0604020202020204" pitchFamily="34" charset="0"/>
                <a:ea typeface="Calibri" panose="020F0502020204030204" pitchFamily="34" charset="0"/>
                <a:cs typeface="Arial" panose="020B0604020202020204" pitchFamily="34" charset="0"/>
              </a:rPr>
              <a:t>14 al 18 de marzo de 2022</a:t>
            </a:r>
            <a:r>
              <a:rPr lang="es-MX" sz="4800" dirty="0">
                <a:effectLst/>
                <a:latin typeface="Arial" panose="020B0604020202020204" pitchFamily="34" charset="0"/>
                <a:ea typeface="Calibri" panose="020F0502020204030204" pitchFamily="34" charset="0"/>
                <a:cs typeface="Arial" panose="020B0604020202020204" pitchFamily="34" charset="0"/>
              </a:rPr>
              <a:t>___</a:t>
            </a:r>
          </a:p>
          <a:p>
            <a:pPr algn="l">
              <a:lnSpc>
                <a:spcPct val="107000"/>
              </a:lnSpc>
              <a:spcAft>
                <a:spcPts val="800"/>
              </a:spcAft>
            </a:pPr>
            <a:r>
              <a:rPr lang="es-MX" sz="4800" dirty="0">
                <a:effectLst/>
                <a:latin typeface="Arial" panose="020B0604020202020204" pitchFamily="34" charset="0"/>
                <a:ea typeface="Calibri" panose="020F0502020204030204" pitchFamily="34" charset="0"/>
                <a:cs typeface="Arial" panose="020B0604020202020204" pitchFamily="34" charset="0"/>
              </a:rPr>
              <a:t> </a:t>
            </a:r>
            <a:endParaRPr lang="es-MX" sz="28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pic>
        <p:nvPicPr>
          <p:cNvPr id="7" name="Imagen 6">
            <a:extLst>
              <a:ext uri="{FF2B5EF4-FFF2-40B4-BE49-F238E27FC236}">
                <a16:creationId xmlns:a16="http://schemas.microsoft.com/office/drawing/2014/main" id="{9FEE61FC-AB27-44EF-BC6D-DCCD2B44EB3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88690" y="1383195"/>
            <a:ext cx="2166620" cy="1600200"/>
          </a:xfrm>
          <a:prstGeom prst="rect">
            <a:avLst/>
          </a:prstGeom>
          <a:noFill/>
        </p:spPr>
      </p:pic>
    </p:spTree>
    <p:extLst>
      <p:ext uri="{BB962C8B-B14F-4D97-AF65-F5344CB8AC3E}">
        <p14:creationId xmlns:p14="http://schemas.microsoft.com/office/powerpoint/2010/main" val="2636985421"/>
      </p:ext>
    </p:extLst>
  </p:cSld>
  <p:clrMapOvr>
    <a:masterClrMapping/>
  </p:clrMapOvr>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3896108201"/>
              </p:ext>
            </p:extLst>
          </p:nvPr>
        </p:nvGraphicFramePr>
        <p:xfrm>
          <a:off x="265044" y="510319"/>
          <a:ext cx="8613911" cy="5837362"/>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1035577">
                <a:tc>
                  <a:txBody>
                    <a:bodyPr/>
                    <a:lstStyle/>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INICIO</a:t>
                      </a:r>
                      <a:endParaRPr lang="es-MX" sz="1200" dirty="0">
                        <a:latin typeface="Cavolini" panose="03000502040302020204" pitchFamily="66" charset="0"/>
                        <a:cs typeface="Cavolini" panose="03000502040302020204" pitchFamily="66"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pPr algn="l"/>
                      <a:r>
                        <a:rPr lang="es-MX" sz="1200" kern="1200" dirty="0">
                          <a:solidFill>
                            <a:schemeClr val="dk1"/>
                          </a:solidFill>
                          <a:effectLst/>
                          <a:latin typeface="Cavolini" panose="03000502040302020204" pitchFamily="66" charset="0"/>
                          <a:ea typeface="+mn-ea"/>
                          <a:cs typeface="Cavolini" panose="03000502040302020204" pitchFamily="66" charset="0"/>
                        </a:rPr>
                        <a:t>Saludo</a:t>
                      </a:r>
                    </a:p>
                    <a:p>
                      <a:pPr algn="l"/>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indicaciones para la </a:t>
                      </a:r>
                      <a:r>
                        <a:rPr lang="es-MX" sz="1200" b="0" u="none" kern="1200" dirty="0">
                          <a:solidFill>
                            <a:schemeClr val="dk1"/>
                          </a:solidFill>
                          <a:effectLst/>
                          <a:latin typeface="Cavolini" panose="03000502040302020204" pitchFamily="66" charset="0"/>
                          <a:ea typeface="+mn-ea"/>
                          <a:cs typeface="Cavolini" panose="03000502040302020204" pitchFamily="66" charset="0"/>
                        </a:rPr>
                        <a:t>f</a:t>
                      </a:r>
                      <a:r>
                        <a:rPr lang="es-MX" sz="1200" b="0" u="none" dirty="0">
                          <a:effectLst/>
                          <a:latin typeface="Cavolini" panose="03000502040302020204" pitchFamily="66" charset="0"/>
                          <a:ea typeface="Calibri" panose="020F0502020204030204" pitchFamily="34" charset="0"/>
                          <a:cs typeface="Cavolini" panose="03000502040302020204" pitchFamily="66" charset="0"/>
                        </a:rPr>
                        <a:t>eria de matemáticas</a:t>
                      </a:r>
                      <a:endParaRPr lang="es-MX" sz="1200" b="0" u="none"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s-MX" sz="12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Martes y Jueves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r h="1432858">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1 (3°A)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Pizza matemática.</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•Inicio</a:t>
                      </a:r>
                      <a:r>
                        <a:rPr lang="es-MX" sz="1200" b="1" u="sng" kern="1200" dirty="0">
                          <a:solidFill>
                            <a:schemeClr val="dk1"/>
                          </a:solidFill>
                          <a:effectLst/>
                          <a:latin typeface="Cavolini" panose="03000502040302020204" pitchFamily="66" charset="0"/>
                          <a:ea typeface="+mn-ea"/>
                          <a:cs typeface="Cavolini" panose="03000502040302020204" pitchFamily="66" charset="0"/>
                        </a:rPr>
                        <a:t>:</a:t>
                      </a:r>
                      <a:endParaRPr lang="es-MX" sz="1200" u="sng" kern="1200" dirty="0">
                        <a:solidFill>
                          <a:schemeClr val="dk1"/>
                        </a:solidFill>
                        <a:effectLst/>
                        <a:latin typeface="Cavolini" panose="03000502040302020204" pitchFamily="66" charset="0"/>
                        <a:ea typeface="+mn-ea"/>
                        <a:cs typeface="Cavolini" panose="03000502040302020204" pitchFamily="66" charset="0"/>
                      </a:endParaRP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indicaciones y se caracteriza como chef </a:t>
                      </a:r>
                    </a:p>
                    <a:p>
                      <a:r>
                        <a:rPr lang="es-MX" sz="1200" b="1" kern="1200" dirty="0">
                          <a:solidFill>
                            <a:schemeClr val="dk1"/>
                          </a:solidFill>
                          <a:effectLst/>
                          <a:latin typeface="Cavolini" panose="03000502040302020204" pitchFamily="66" charset="0"/>
                          <a:ea typeface="+mn-ea"/>
                          <a:cs typeface="Cavolini" panose="03000502040302020204" pitchFamily="66" charset="0"/>
                        </a:rPr>
                        <a:t>Observa</a:t>
                      </a:r>
                      <a:r>
                        <a:rPr lang="es-MX" sz="1200" kern="1200" dirty="0">
                          <a:solidFill>
                            <a:schemeClr val="dk1"/>
                          </a:solidFill>
                          <a:effectLst/>
                          <a:latin typeface="Cavolini" panose="03000502040302020204" pitchFamily="66" charset="0"/>
                          <a:ea typeface="+mn-ea"/>
                          <a:cs typeface="Cavolini" panose="03000502040302020204" pitchFamily="66" charset="0"/>
                        </a:rPr>
                        <a:t> los ingredientes y escucha la receta</a:t>
                      </a: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Agrega</a:t>
                      </a:r>
                      <a:r>
                        <a:rPr lang="es-MX" sz="1200" kern="1200" dirty="0">
                          <a:solidFill>
                            <a:schemeClr val="dk1"/>
                          </a:solidFill>
                          <a:effectLst/>
                          <a:latin typeface="Cavolini" panose="03000502040302020204" pitchFamily="66" charset="0"/>
                          <a:ea typeface="+mn-ea"/>
                          <a:cs typeface="Cavolini" panose="03000502040302020204" pitchFamily="66" charset="0"/>
                        </a:rPr>
                        <a:t> a la pizza el número de ingredientes según corresponde a la receta</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Comenta</a:t>
                      </a:r>
                      <a:r>
                        <a:rPr lang="es-MX" sz="1200" kern="1200" dirty="0">
                          <a:solidFill>
                            <a:schemeClr val="dk1"/>
                          </a:solidFill>
                          <a:effectLst/>
                          <a:latin typeface="Cavolini" panose="03000502040302020204" pitchFamily="66" charset="0"/>
                          <a:ea typeface="+mn-ea"/>
                          <a:cs typeface="Cavolini" panose="03000502040302020204" pitchFamily="66" charset="0"/>
                        </a:rPr>
                        <a:t> cuantos ingredientes lleva su receta.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Recibe</a:t>
                      </a:r>
                      <a:r>
                        <a:rPr lang="es-MX" sz="1200" kern="1200" dirty="0">
                          <a:solidFill>
                            <a:schemeClr val="dk1"/>
                          </a:solidFill>
                          <a:effectLst/>
                          <a:latin typeface="Cavolini" panose="03000502040302020204" pitchFamily="66" charset="0"/>
                          <a:ea typeface="+mn-ea"/>
                          <a:cs typeface="Cavolini" panose="03000502040302020204" pitchFamily="66" charset="0"/>
                        </a:rPr>
                        <a:t> su premio</a:t>
                      </a:r>
                    </a:p>
                    <a:p>
                      <a:pPr lvl="0"/>
                      <a:endParaRPr lang="es-MX" sz="1200" kern="1200" dirty="0">
                        <a:solidFill>
                          <a:schemeClr val="dk1"/>
                        </a:solidFill>
                        <a:effectLst/>
                        <a:latin typeface="Cavolini" panose="03000502040302020204" pitchFamily="66" charset="0"/>
                        <a:ea typeface="+mn-ea"/>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1:</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b="1" kern="1200" dirty="0">
                          <a:solidFill>
                            <a:schemeClr val="dk1"/>
                          </a:solidFill>
                          <a:effectLst/>
                          <a:latin typeface="Cavolini" panose="03000502040302020204" pitchFamily="66" charset="0"/>
                          <a:ea typeface="+mn-ea"/>
                          <a:cs typeface="Cavolini" panose="03000502040302020204" pitchFamily="66" charset="0"/>
                        </a:rPr>
                        <a:t>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 Ingredientes de pizza de papel.</a:t>
                      </a:r>
                    </a:p>
                    <a:p>
                      <a:r>
                        <a:rPr lang="es-MX" sz="1200" kern="1200" dirty="0">
                          <a:solidFill>
                            <a:schemeClr val="dk1"/>
                          </a:solidFill>
                          <a:effectLst/>
                          <a:latin typeface="Cavolini" panose="03000502040302020204" pitchFamily="66" charset="0"/>
                          <a:ea typeface="+mn-ea"/>
                          <a:cs typeface="Cavolini" panose="03000502040302020204" pitchFamily="66" charset="0"/>
                        </a:rPr>
                        <a:t>• Pizza de papel</a:t>
                      </a:r>
                    </a:p>
                    <a:p>
                      <a:r>
                        <a:rPr lang="es-MX" sz="1200" kern="1200" dirty="0">
                          <a:solidFill>
                            <a:schemeClr val="dk1"/>
                          </a:solidFill>
                          <a:effectLst/>
                          <a:latin typeface="Cavolini" panose="03000502040302020204" pitchFamily="66" charset="0"/>
                          <a:ea typeface="+mn-ea"/>
                          <a:cs typeface="Cavolini" panose="03000502040302020204" pitchFamily="66" charset="0"/>
                        </a:rPr>
                        <a:t>• Vestuario de chef.</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s-MX" sz="9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4409664"/>
                  </a:ext>
                </a:extLst>
              </a:tr>
            </a:tbl>
          </a:graphicData>
        </a:graphic>
      </p:graphicFrame>
    </p:spTree>
    <p:extLst>
      <p:ext uri="{BB962C8B-B14F-4D97-AF65-F5344CB8AC3E}">
        <p14:creationId xmlns:p14="http://schemas.microsoft.com/office/powerpoint/2010/main" val="2361474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3692232514"/>
              </p:ext>
            </p:extLst>
          </p:nvPr>
        </p:nvGraphicFramePr>
        <p:xfrm>
          <a:off x="265044" y="433747"/>
          <a:ext cx="8613911" cy="571618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2 (3°B)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La granjita Micaela.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las indicaciones y reglas del juego.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Observa</a:t>
                      </a:r>
                      <a:r>
                        <a:rPr lang="es-MX" sz="1200" kern="1200" dirty="0">
                          <a:solidFill>
                            <a:schemeClr val="dk1"/>
                          </a:solidFill>
                          <a:effectLst/>
                          <a:latin typeface="Cavolini" panose="03000502040302020204" pitchFamily="66" charset="0"/>
                          <a:ea typeface="+mn-ea"/>
                          <a:cs typeface="Cavolini" panose="03000502040302020204" pitchFamily="66" charset="0"/>
                        </a:rPr>
                        <a:t> la ambientación de una granjita.</a:t>
                      </a: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Forma</a:t>
                      </a:r>
                      <a:r>
                        <a:rPr lang="es-MX" sz="1200" kern="1200" dirty="0">
                          <a:solidFill>
                            <a:schemeClr val="dk1"/>
                          </a:solidFill>
                          <a:effectLst/>
                          <a:latin typeface="Cavolini" panose="03000502040302020204" pitchFamily="66" charset="0"/>
                          <a:ea typeface="+mn-ea"/>
                          <a:cs typeface="Cavolini" panose="03000502040302020204" pitchFamily="66" charset="0"/>
                        </a:rPr>
                        <a:t> equipos.</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Busca</a:t>
                      </a:r>
                      <a:r>
                        <a:rPr lang="es-MX" sz="1200" kern="1200" dirty="0">
                          <a:solidFill>
                            <a:schemeClr val="dk1"/>
                          </a:solidFill>
                          <a:effectLst/>
                          <a:latin typeface="Cavolini" panose="03000502040302020204" pitchFamily="66" charset="0"/>
                          <a:ea typeface="+mn-ea"/>
                          <a:cs typeface="Cavolini" panose="03000502040302020204" pitchFamily="66" charset="0"/>
                        </a:rPr>
                        <a:t> y coloca los animalitos pedidos en el corral.</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Cuenta</a:t>
                      </a:r>
                      <a:r>
                        <a:rPr lang="es-MX" sz="1200" kern="1200" dirty="0">
                          <a:solidFill>
                            <a:schemeClr val="dk1"/>
                          </a:solidFill>
                          <a:effectLst/>
                          <a:latin typeface="Cavolini" panose="03000502040302020204" pitchFamily="66" charset="0"/>
                          <a:ea typeface="+mn-ea"/>
                          <a:cs typeface="Cavolini" panose="03000502040302020204" pitchFamily="66" charset="0"/>
                        </a:rPr>
                        <a:t> cuántos animalitos quedaron en el corral.</a:t>
                      </a:r>
                    </a:p>
                    <a:p>
                      <a:pPr marL="0" indent="0">
                        <a:buFontTx/>
                        <a:buNone/>
                      </a:pPr>
                      <a:r>
                        <a:rPr lang="es-MX" sz="1200" b="1" kern="1200" dirty="0">
                          <a:solidFill>
                            <a:schemeClr val="dk1"/>
                          </a:solidFill>
                          <a:effectLst/>
                          <a:latin typeface="Cavolini" panose="03000502040302020204" pitchFamily="66" charset="0"/>
                          <a:ea typeface="+mn-ea"/>
                          <a:cs typeface="Cavolini" panose="03000502040302020204" pitchFamily="66" charset="0"/>
                        </a:rPr>
                        <a:t>Recibe</a:t>
                      </a:r>
                      <a:r>
                        <a:rPr lang="es-MX" sz="1200" kern="1200" dirty="0">
                          <a:solidFill>
                            <a:schemeClr val="dk1"/>
                          </a:solidFill>
                          <a:effectLst/>
                          <a:latin typeface="Cavolini" panose="03000502040302020204" pitchFamily="66" charset="0"/>
                          <a:ea typeface="+mn-ea"/>
                          <a:cs typeface="Cavolini" panose="03000502040302020204" pitchFamily="66" charset="0"/>
                        </a:rPr>
                        <a:t> su premio</a:t>
                      </a:r>
                    </a:p>
                    <a:p>
                      <a:pPr marL="171450" indent="-171450">
                        <a:buFontTx/>
                        <a:buChar char="-"/>
                      </a:pP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3: (1°A)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Atrapa a las moscas.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Hace</a:t>
                      </a:r>
                      <a:r>
                        <a:rPr lang="es-MX" sz="1200" kern="1200" dirty="0">
                          <a:solidFill>
                            <a:schemeClr val="dk1"/>
                          </a:solidFill>
                          <a:effectLst/>
                          <a:latin typeface="Cavolini" panose="03000502040302020204" pitchFamily="66" charset="0"/>
                          <a:ea typeface="+mn-ea"/>
                          <a:cs typeface="Cavolini" panose="03000502040302020204" pitchFamily="66" charset="0"/>
                        </a:rPr>
                        <a:t> una fila y recibe la indicación de la actividad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2:</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b="1" kern="1200" dirty="0">
                          <a:solidFill>
                            <a:schemeClr val="dk1"/>
                          </a:solidFill>
                          <a:effectLst/>
                          <a:latin typeface="Cavolini" panose="03000502040302020204" pitchFamily="66" charset="0"/>
                          <a:ea typeface="+mn-ea"/>
                          <a:cs typeface="Cavolini" panose="03000502040302020204" pitchFamily="66" charset="0"/>
                        </a:rPr>
                        <a:t>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 Canastas de madera.</a:t>
                      </a:r>
                    </a:p>
                    <a:p>
                      <a:r>
                        <a:rPr lang="es-MX" sz="1200" kern="1200" dirty="0">
                          <a:solidFill>
                            <a:schemeClr val="dk1"/>
                          </a:solidFill>
                          <a:effectLst/>
                          <a:latin typeface="Cavolini" panose="03000502040302020204" pitchFamily="66" charset="0"/>
                          <a:ea typeface="+mn-ea"/>
                          <a:cs typeface="Cavolini" panose="03000502040302020204" pitchFamily="66" charset="0"/>
                        </a:rPr>
                        <a:t>• Animales de granja en hoja opalina.</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p>
                    <a:p>
                      <a:r>
                        <a:rPr lang="es-MX" sz="1200" b="1" kern="1200" dirty="0">
                          <a:solidFill>
                            <a:schemeClr val="dk1"/>
                          </a:solidFill>
                          <a:effectLst/>
                          <a:latin typeface="Cavolini" panose="03000502040302020204" pitchFamily="66" charset="0"/>
                          <a:ea typeface="+mn-ea"/>
                          <a:cs typeface="Cavolini" panose="03000502040302020204" pitchFamily="66" charset="0"/>
                        </a:rPr>
                        <a:t>Estación 3:</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b="1" kern="1200" dirty="0">
                          <a:solidFill>
                            <a:schemeClr val="dk1"/>
                          </a:solidFill>
                          <a:effectLst/>
                          <a:latin typeface="Cavolini" panose="03000502040302020204" pitchFamily="66" charset="0"/>
                          <a:ea typeface="+mn-ea"/>
                          <a:cs typeface="Cavolini" panose="03000502040302020204" pitchFamily="66" charset="0"/>
                        </a:rPr>
                        <a:t>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 Moscas</a:t>
                      </a:r>
                    </a:p>
                    <a:p>
                      <a:r>
                        <a:rPr lang="es-MX" sz="1200" kern="1200" dirty="0">
                          <a:solidFill>
                            <a:schemeClr val="dk1"/>
                          </a:solidFill>
                          <a:effectLst/>
                          <a:latin typeface="Cavolini" panose="03000502040302020204" pitchFamily="66" charset="0"/>
                          <a:ea typeface="+mn-ea"/>
                          <a:cs typeface="Cavolini" panose="03000502040302020204" pitchFamily="66" charset="0"/>
                        </a:rPr>
                        <a:t>• Matamoscas</a:t>
                      </a:r>
                    </a:p>
                    <a:p>
                      <a:r>
                        <a:rPr lang="es-MX" sz="1200" kern="1200" dirty="0">
                          <a:solidFill>
                            <a:schemeClr val="dk1"/>
                          </a:solidFill>
                          <a:effectLst/>
                          <a:latin typeface="Cavolini" panose="03000502040302020204" pitchFamily="66" charset="0"/>
                          <a:ea typeface="+mn-ea"/>
                          <a:cs typeface="Cavolini" panose="03000502040302020204" pitchFamily="66" charset="0"/>
                        </a:rPr>
                        <a:t>• Música</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 </a:t>
                      </a:r>
                    </a:p>
                    <a:p>
                      <a:endParaRPr lang="es-MX" sz="1200" kern="1200" dirty="0">
                        <a:solidFill>
                          <a:schemeClr val="dk1"/>
                        </a:solidFill>
                        <a:effectLst/>
                        <a:latin typeface="Cavolini" panose="03000502040302020204" pitchFamily="66" charset="0"/>
                        <a:ea typeface="+mn-ea"/>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Martes y Jueves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bl>
          </a:graphicData>
        </a:graphic>
      </p:graphicFrame>
    </p:spTree>
    <p:extLst>
      <p:ext uri="{BB962C8B-B14F-4D97-AF65-F5344CB8AC3E}">
        <p14:creationId xmlns:p14="http://schemas.microsoft.com/office/powerpoint/2010/main" val="680043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2859454646"/>
              </p:ext>
            </p:extLst>
          </p:nvPr>
        </p:nvGraphicFramePr>
        <p:xfrm>
          <a:off x="265044" y="225287"/>
          <a:ext cx="8613911" cy="626482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r>
                        <a:rPr lang="es-MX" sz="1200" u="sng" kern="1200" dirty="0">
                          <a:solidFill>
                            <a:schemeClr val="dk1"/>
                          </a:solidFill>
                          <a:effectLst/>
                          <a:latin typeface="Cavolini" panose="03000502040302020204" pitchFamily="66" charset="0"/>
                          <a:ea typeface="+mn-ea"/>
                          <a:cs typeface="Cavolini" panose="03000502040302020204" pitchFamily="66" charset="0"/>
                        </a:rPr>
                        <a:t>•Desarrollo: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Atrapa</a:t>
                      </a:r>
                      <a:r>
                        <a:rPr lang="es-MX" sz="1200" kern="1200" dirty="0">
                          <a:solidFill>
                            <a:schemeClr val="dk1"/>
                          </a:solidFill>
                          <a:effectLst/>
                          <a:latin typeface="Cavolini" panose="03000502040302020204" pitchFamily="66" charset="0"/>
                          <a:ea typeface="+mn-ea"/>
                          <a:cs typeface="Cavolini" panose="03000502040302020204" pitchFamily="66" charset="0"/>
                        </a:rPr>
                        <a:t> Con el matamoscas  las moscas que se encuentran esparcidas sobre las mesas (hasta que se pare la canción). </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Cuenta</a:t>
                      </a:r>
                      <a:r>
                        <a:rPr lang="es-MX" sz="1200" kern="1200" dirty="0">
                          <a:solidFill>
                            <a:schemeClr val="dk1"/>
                          </a:solidFill>
                          <a:effectLst/>
                          <a:latin typeface="Cavolini" panose="03000502040302020204" pitchFamily="66" charset="0"/>
                          <a:ea typeface="+mn-ea"/>
                          <a:cs typeface="Cavolini" panose="03000502040302020204" pitchFamily="66" charset="0"/>
                        </a:rPr>
                        <a:t> las moscas que lograron atrapar y comenta quien es el ganador.</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Recibe</a:t>
                      </a:r>
                      <a:r>
                        <a:rPr lang="es-MX" sz="1200" kern="1200" dirty="0">
                          <a:solidFill>
                            <a:schemeClr val="dk1"/>
                          </a:solidFill>
                          <a:effectLst/>
                          <a:latin typeface="Cavolini" panose="03000502040302020204" pitchFamily="66" charset="0"/>
                          <a:ea typeface="+mn-ea"/>
                          <a:cs typeface="Cavolini" panose="03000502040302020204" pitchFamily="66" charset="0"/>
                        </a:rPr>
                        <a:t> su premio y continua a la siguiente estación. </a:t>
                      </a:r>
                    </a:p>
                    <a:p>
                      <a:pPr lvl="0"/>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4: (1°B-2°C)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El árbol contador.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Hace </a:t>
                      </a:r>
                      <a:r>
                        <a:rPr lang="es-MX" sz="1200" kern="1200" dirty="0">
                          <a:solidFill>
                            <a:schemeClr val="dk1"/>
                          </a:solidFill>
                          <a:effectLst/>
                          <a:latin typeface="Cavolini" panose="03000502040302020204" pitchFamily="66" charset="0"/>
                          <a:ea typeface="+mn-ea"/>
                          <a:cs typeface="Cavolini" panose="03000502040302020204" pitchFamily="66" charset="0"/>
                        </a:rPr>
                        <a:t>una fila junto a sus compañeros y espera la indicación.</a:t>
                      </a: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Pasa</a:t>
                      </a:r>
                      <a:r>
                        <a:rPr lang="es-MX" sz="1200" kern="1200" dirty="0">
                          <a:solidFill>
                            <a:schemeClr val="dk1"/>
                          </a:solidFill>
                          <a:effectLst/>
                          <a:latin typeface="Cavolini" panose="03000502040302020204" pitchFamily="66" charset="0"/>
                          <a:ea typeface="+mn-ea"/>
                          <a:cs typeface="Cavolini" panose="03000502040302020204" pitchFamily="66" charset="0"/>
                        </a:rPr>
                        <a:t> al frente y gira el dado.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Observa</a:t>
                      </a:r>
                      <a:r>
                        <a:rPr lang="es-MX" sz="1200" kern="1200" dirty="0">
                          <a:solidFill>
                            <a:schemeClr val="dk1"/>
                          </a:solidFill>
                          <a:effectLst/>
                          <a:latin typeface="Cavolini" panose="03000502040302020204" pitchFamily="66" charset="0"/>
                          <a:ea typeface="+mn-ea"/>
                          <a:cs typeface="Cavolini" panose="03000502040302020204" pitchFamily="66" charset="0"/>
                        </a:rPr>
                        <a:t> y menciona en voz alta el número que le tocó.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4:</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b="1" kern="1200" dirty="0">
                          <a:solidFill>
                            <a:schemeClr val="dk1"/>
                          </a:solidFill>
                          <a:effectLst/>
                          <a:latin typeface="Cavolini" panose="03000502040302020204" pitchFamily="66" charset="0"/>
                          <a:ea typeface="+mn-ea"/>
                          <a:cs typeface="Cavolini" panose="03000502040302020204" pitchFamily="66" charset="0"/>
                        </a:rPr>
                        <a:t>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 Árbol de tela.</a:t>
                      </a:r>
                    </a:p>
                    <a:p>
                      <a:r>
                        <a:rPr lang="es-MX" sz="1200" kern="1200" dirty="0">
                          <a:solidFill>
                            <a:schemeClr val="dk1"/>
                          </a:solidFill>
                          <a:effectLst/>
                          <a:latin typeface="Cavolini" panose="03000502040302020204" pitchFamily="66" charset="0"/>
                          <a:ea typeface="+mn-ea"/>
                          <a:cs typeface="Cavolini" panose="03000502040302020204" pitchFamily="66" charset="0"/>
                        </a:rPr>
                        <a:t>• Manzanas con velcro.</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 </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endParaRPr lang="es-MX" sz="12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Martes y Jueves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bl>
          </a:graphicData>
        </a:graphic>
      </p:graphicFrame>
    </p:spTree>
    <p:extLst>
      <p:ext uri="{BB962C8B-B14F-4D97-AF65-F5344CB8AC3E}">
        <p14:creationId xmlns:p14="http://schemas.microsoft.com/office/powerpoint/2010/main" val="1383762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1619648113"/>
              </p:ext>
            </p:extLst>
          </p:nvPr>
        </p:nvGraphicFramePr>
        <p:xfrm>
          <a:off x="265044" y="225287"/>
          <a:ext cx="8613911" cy="608194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pPr lvl="0"/>
                      <a:r>
                        <a:rPr lang="es-MX" sz="1200" b="1" kern="1200" dirty="0">
                          <a:solidFill>
                            <a:schemeClr val="dk1"/>
                          </a:solidFill>
                          <a:effectLst/>
                          <a:latin typeface="Cavolini" panose="03000502040302020204" pitchFamily="66" charset="0"/>
                          <a:ea typeface="+mn-ea"/>
                          <a:cs typeface="Cavolini" panose="03000502040302020204" pitchFamily="66" charset="0"/>
                        </a:rPr>
                        <a:t>Toma</a:t>
                      </a:r>
                      <a:r>
                        <a:rPr lang="es-MX" sz="1200" kern="1200" dirty="0">
                          <a:solidFill>
                            <a:schemeClr val="dk1"/>
                          </a:solidFill>
                          <a:effectLst/>
                          <a:latin typeface="Cavolini" panose="03000502040302020204" pitchFamily="66" charset="0"/>
                          <a:ea typeface="+mn-ea"/>
                          <a:cs typeface="Cavolini" panose="03000502040302020204" pitchFamily="66" charset="0"/>
                        </a:rPr>
                        <a:t> del canasto el total de manzanas según el número que salió en el dado.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Pega </a:t>
                      </a:r>
                      <a:r>
                        <a:rPr lang="es-MX" sz="1200" kern="1200" dirty="0">
                          <a:solidFill>
                            <a:schemeClr val="dk1"/>
                          </a:solidFill>
                          <a:effectLst/>
                          <a:latin typeface="Cavolini" panose="03000502040302020204" pitchFamily="66" charset="0"/>
                          <a:ea typeface="+mn-ea"/>
                          <a:cs typeface="Cavolini" panose="03000502040302020204" pitchFamily="66" charset="0"/>
                        </a:rPr>
                        <a:t>en el árbol de tela las manzanas.</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Comenta</a:t>
                      </a:r>
                      <a:r>
                        <a:rPr lang="es-MX" sz="1200" kern="1200" dirty="0">
                          <a:solidFill>
                            <a:schemeClr val="dk1"/>
                          </a:solidFill>
                          <a:effectLst/>
                          <a:latin typeface="Cavolini" panose="03000502040302020204" pitchFamily="66" charset="0"/>
                          <a:ea typeface="+mn-ea"/>
                          <a:cs typeface="Cavolini" panose="03000502040302020204" pitchFamily="66" charset="0"/>
                        </a:rPr>
                        <a:t> quien pego más manzanas en el árbol.</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Pasa</a:t>
                      </a:r>
                      <a:r>
                        <a:rPr lang="es-MX" sz="1200" kern="1200" dirty="0">
                          <a:solidFill>
                            <a:schemeClr val="dk1"/>
                          </a:solidFill>
                          <a:effectLst/>
                          <a:latin typeface="Cavolini" panose="03000502040302020204" pitchFamily="66" charset="0"/>
                          <a:ea typeface="+mn-ea"/>
                          <a:cs typeface="Cavolini" panose="03000502040302020204" pitchFamily="66" charset="0"/>
                        </a:rPr>
                        <a:t> por su premio y continua con la siguiente estación</a:t>
                      </a:r>
                    </a:p>
                    <a:p>
                      <a:pPr lvl="0"/>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5 (2°A)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2. Pescando Números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a:t>
                      </a:r>
                      <a:r>
                        <a:rPr lang="es-MX" sz="1200" u="sng" kern="1200" dirty="0">
                          <a:solidFill>
                            <a:schemeClr val="dk1"/>
                          </a:solidFill>
                          <a:effectLst/>
                          <a:latin typeface="Cavolini" panose="03000502040302020204" pitchFamily="66" charset="0"/>
                          <a:ea typeface="+mn-ea"/>
                          <a:cs typeface="Cavolini" panose="03000502040302020204" pitchFamily="66" charset="0"/>
                        </a:rPr>
                        <a:t>Inicio</a:t>
                      </a:r>
                      <a:r>
                        <a:rPr lang="es-MX" sz="1200" kern="1200" dirty="0">
                          <a:solidFill>
                            <a:schemeClr val="dk1"/>
                          </a:solidFill>
                          <a:effectLst/>
                          <a:latin typeface="Cavolini" panose="03000502040302020204" pitchFamily="66" charset="0"/>
                          <a:ea typeface="+mn-ea"/>
                          <a:cs typeface="Cavolini" panose="03000502040302020204" pitchFamily="66" charset="0"/>
                        </a:rPr>
                        <a:t>:</a:t>
                      </a:r>
                    </a:p>
                    <a:p>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las indicaciones y reglas del juego, y responde: ¿Qué números observas en los peces?</a:t>
                      </a: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a:t>
                      </a:r>
                    </a:p>
                    <a:p>
                      <a:r>
                        <a:rPr lang="es-MX" sz="1200" b="1" kern="1200" dirty="0">
                          <a:solidFill>
                            <a:schemeClr val="dk1"/>
                          </a:solidFill>
                          <a:effectLst/>
                          <a:latin typeface="Cavolini" panose="03000502040302020204" pitchFamily="66" charset="0"/>
                          <a:ea typeface="+mn-ea"/>
                          <a:cs typeface="Cavolini" panose="03000502040302020204" pitchFamily="66" charset="0"/>
                        </a:rPr>
                        <a:t>Toma</a:t>
                      </a:r>
                      <a:r>
                        <a:rPr lang="es-MX" sz="1200" kern="1200" dirty="0">
                          <a:solidFill>
                            <a:schemeClr val="dk1"/>
                          </a:solidFill>
                          <a:effectLst/>
                          <a:latin typeface="Cavolini" panose="03000502040302020204" pitchFamily="66" charset="0"/>
                          <a:ea typeface="+mn-ea"/>
                          <a:cs typeface="Cavolini" panose="03000502040302020204" pitchFamily="66" charset="0"/>
                        </a:rPr>
                        <a:t> los peces. </a:t>
                      </a:r>
                    </a:p>
                    <a:p>
                      <a:r>
                        <a:rPr lang="es-MX" sz="1200" b="1" kern="1200" dirty="0">
                          <a:solidFill>
                            <a:schemeClr val="dk1"/>
                          </a:solidFill>
                          <a:effectLst/>
                          <a:latin typeface="Cavolini" panose="03000502040302020204" pitchFamily="66" charset="0"/>
                          <a:ea typeface="+mn-ea"/>
                          <a:cs typeface="Cavolini" panose="03000502040302020204" pitchFamily="66" charset="0"/>
                        </a:rPr>
                        <a:t>Responde</a:t>
                      </a:r>
                      <a:r>
                        <a:rPr lang="es-MX" sz="1200" kern="1200" dirty="0">
                          <a:solidFill>
                            <a:schemeClr val="dk1"/>
                          </a:solidFill>
                          <a:effectLst/>
                          <a:latin typeface="Cavolini" panose="03000502040302020204" pitchFamily="66" charset="0"/>
                          <a:ea typeface="+mn-ea"/>
                          <a:cs typeface="Cavolini" panose="03000502040302020204" pitchFamily="66" charset="0"/>
                        </a:rPr>
                        <a:t> cuántos peces tomó. </a:t>
                      </a:r>
                    </a:p>
                    <a:p>
                      <a:r>
                        <a:rPr lang="es-MX" sz="1200" b="1" kern="1200" dirty="0">
                          <a:solidFill>
                            <a:schemeClr val="dk1"/>
                          </a:solidFill>
                          <a:effectLst/>
                          <a:latin typeface="Cavolini" panose="03000502040302020204" pitchFamily="66" charset="0"/>
                          <a:ea typeface="+mn-ea"/>
                          <a:cs typeface="Cavolini" panose="03000502040302020204" pitchFamily="66" charset="0"/>
                        </a:rPr>
                        <a:t>Comenta</a:t>
                      </a:r>
                      <a:r>
                        <a:rPr lang="es-MX" sz="1200" kern="1200" dirty="0">
                          <a:solidFill>
                            <a:schemeClr val="dk1"/>
                          </a:solidFill>
                          <a:effectLst/>
                          <a:latin typeface="Cavolini" panose="03000502040302020204" pitchFamily="66" charset="0"/>
                          <a:ea typeface="+mn-ea"/>
                          <a:cs typeface="Cavolini" panose="03000502040302020204" pitchFamily="66" charset="0"/>
                        </a:rPr>
                        <a:t> qué número tiene cada pez.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5:</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Actividad 2.</a:t>
                      </a:r>
                    </a:p>
                    <a:p>
                      <a:r>
                        <a:rPr lang="es-MX" sz="1200" kern="1200" dirty="0">
                          <a:solidFill>
                            <a:schemeClr val="dk1"/>
                          </a:solidFill>
                          <a:effectLst/>
                          <a:latin typeface="Cavolini" panose="03000502040302020204" pitchFamily="66" charset="0"/>
                          <a:ea typeface="+mn-ea"/>
                          <a:cs typeface="Cavolini" panose="03000502040302020204" pitchFamily="66" charset="0"/>
                        </a:rPr>
                        <a:t>• 20 peces de color rosa, enumerados del 1 al 20.</a:t>
                      </a:r>
                    </a:p>
                    <a:p>
                      <a:r>
                        <a:rPr lang="es-MX" sz="1200" kern="1200" dirty="0">
                          <a:solidFill>
                            <a:schemeClr val="dk1"/>
                          </a:solidFill>
                          <a:effectLst/>
                          <a:latin typeface="Cavolini" panose="03000502040302020204" pitchFamily="66" charset="0"/>
                          <a:ea typeface="+mn-ea"/>
                          <a:cs typeface="Cavolini" panose="03000502040302020204" pitchFamily="66" charset="0"/>
                        </a:rPr>
                        <a:t>• 20 peces de color amarillo enumerados del 1 al 20.</a:t>
                      </a:r>
                    </a:p>
                    <a:p>
                      <a:r>
                        <a:rPr lang="es-MX" sz="1200" kern="1200" dirty="0">
                          <a:solidFill>
                            <a:schemeClr val="dk1"/>
                          </a:solidFill>
                          <a:effectLst/>
                          <a:latin typeface="Cavolini" panose="03000502040302020204" pitchFamily="66" charset="0"/>
                          <a:ea typeface="+mn-ea"/>
                          <a:cs typeface="Cavolini" panose="03000502040302020204" pitchFamily="66" charset="0"/>
                        </a:rPr>
                        <a:t>Rojo</a:t>
                      </a:r>
                    </a:p>
                    <a:p>
                      <a:r>
                        <a:rPr lang="es-MX" sz="1200" kern="1200" dirty="0">
                          <a:solidFill>
                            <a:schemeClr val="dk1"/>
                          </a:solidFill>
                          <a:effectLst/>
                          <a:latin typeface="Cavolini" panose="03000502040302020204" pitchFamily="66" charset="0"/>
                          <a:ea typeface="+mn-ea"/>
                          <a:cs typeface="Cavolini" panose="03000502040302020204" pitchFamily="66" charset="0"/>
                        </a:rPr>
                        <a:t>• 1 piscina</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 la actividad.</a:t>
                      </a:r>
                    </a:p>
                    <a:p>
                      <a:r>
                        <a:rPr lang="es-MX" sz="1200" kern="1200" dirty="0">
                          <a:solidFill>
                            <a:schemeClr val="dk1"/>
                          </a:solidFill>
                          <a:effectLst/>
                          <a:latin typeface="Cavolini" panose="03000502040302020204" pitchFamily="66" charset="0"/>
                          <a:ea typeface="+mn-ea"/>
                          <a:cs typeface="Cavolini" panose="03000502040302020204" pitchFamily="66" charset="0"/>
                        </a:rPr>
                        <a:t>• 15 simulaciones de caña de pesca.</a:t>
                      </a:r>
                    </a:p>
                    <a:p>
                      <a:r>
                        <a:rPr lang="es-MX" sz="1200" kern="1200" dirty="0">
                          <a:solidFill>
                            <a:schemeClr val="dk1"/>
                          </a:solidFill>
                          <a:effectLst/>
                          <a:latin typeface="Cavolini" panose="03000502040302020204" pitchFamily="66" charset="0"/>
                          <a:ea typeface="+mn-ea"/>
                          <a:cs typeface="Cavolini" panose="03000502040302020204" pitchFamily="66" charset="0"/>
                        </a:rPr>
                        <a:t>• Imanes.</a:t>
                      </a:r>
                    </a:p>
                    <a:p>
                      <a:endParaRPr lang="es-MX" sz="12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Martes y Jueves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bl>
          </a:graphicData>
        </a:graphic>
      </p:graphicFrame>
    </p:spTree>
    <p:extLst>
      <p:ext uri="{BB962C8B-B14F-4D97-AF65-F5344CB8AC3E}">
        <p14:creationId xmlns:p14="http://schemas.microsoft.com/office/powerpoint/2010/main" val="2860739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2663582455"/>
              </p:ext>
            </p:extLst>
          </p:nvPr>
        </p:nvGraphicFramePr>
        <p:xfrm>
          <a:off x="265044" y="205147"/>
          <a:ext cx="8613911" cy="644770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r>
                        <a:rPr lang="es-MX" sz="1200" u="sng" kern="1200" dirty="0">
                          <a:solidFill>
                            <a:schemeClr val="dk1"/>
                          </a:solidFill>
                          <a:effectLst/>
                          <a:latin typeface="Cavolini" panose="03000502040302020204" pitchFamily="66" charset="0"/>
                          <a:ea typeface="+mn-ea"/>
                          <a:cs typeface="Cavolini" panose="03000502040302020204" pitchFamily="66" charset="0"/>
                        </a:rPr>
                        <a:t>Cierre:</a:t>
                      </a:r>
                    </a:p>
                    <a:p>
                      <a:r>
                        <a:rPr lang="es-MX" sz="1200" b="1" kern="1200" dirty="0">
                          <a:solidFill>
                            <a:schemeClr val="dk1"/>
                          </a:solidFill>
                          <a:effectLst/>
                          <a:latin typeface="Cavolini" panose="03000502040302020204" pitchFamily="66" charset="0"/>
                          <a:ea typeface="+mn-ea"/>
                          <a:cs typeface="Cavolini" panose="03000502040302020204" pitchFamily="66" charset="0"/>
                        </a:rPr>
                        <a:t>Junta</a:t>
                      </a:r>
                      <a:r>
                        <a:rPr lang="es-MX" sz="1200" kern="1200" dirty="0">
                          <a:solidFill>
                            <a:schemeClr val="dk1"/>
                          </a:solidFill>
                          <a:effectLst/>
                          <a:latin typeface="Cavolini" panose="03000502040302020204" pitchFamily="66" charset="0"/>
                          <a:ea typeface="+mn-ea"/>
                          <a:cs typeface="Cavolini" panose="03000502040302020204" pitchFamily="66" charset="0"/>
                        </a:rPr>
                        <a:t> los números de los peces.</a:t>
                      </a:r>
                    </a:p>
                    <a:p>
                      <a:r>
                        <a:rPr lang="es-MX" sz="1200" b="1" kern="1200" dirty="0">
                          <a:solidFill>
                            <a:schemeClr val="dk1"/>
                          </a:solidFill>
                          <a:effectLst/>
                          <a:latin typeface="Cavolini" panose="03000502040302020204" pitchFamily="66" charset="0"/>
                          <a:ea typeface="+mn-ea"/>
                          <a:cs typeface="Cavolini" panose="03000502040302020204" pitchFamily="66" charset="0"/>
                        </a:rPr>
                        <a:t>Responde: </a:t>
                      </a:r>
                      <a:r>
                        <a:rPr lang="es-MX" sz="1200" kern="1200" dirty="0">
                          <a:solidFill>
                            <a:schemeClr val="dk1"/>
                          </a:solidFill>
                          <a:effectLst/>
                          <a:latin typeface="Cavolini" panose="03000502040302020204" pitchFamily="66" charset="0"/>
                          <a:ea typeface="+mn-ea"/>
                          <a:cs typeface="Cavolini" panose="03000502040302020204" pitchFamily="66" charset="0"/>
                        </a:rPr>
                        <a:t>¿Cuántos son?</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p>
                    <a:p>
                      <a:pPr algn="ctr"/>
                      <a:r>
                        <a:rPr lang="es-MX" sz="1200" b="1" u="none" kern="1200" dirty="0">
                          <a:solidFill>
                            <a:schemeClr val="dk1"/>
                          </a:solidFill>
                          <a:effectLst/>
                          <a:latin typeface="Cavolini" panose="03000502040302020204" pitchFamily="66" charset="0"/>
                          <a:ea typeface="+mn-ea"/>
                          <a:cs typeface="Cavolini" panose="03000502040302020204" pitchFamily="66" charset="0"/>
                        </a:rPr>
                        <a:t>Estación 6 (2°B) </a:t>
                      </a:r>
                      <a:r>
                        <a:rPr lang="es-MX" sz="1200" b="1" i="1" u="none" kern="1200" dirty="0">
                          <a:solidFill>
                            <a:schemeClr val="dk1"/>
                          </a:solidFill>
                          <a:effectLst/>
                          <a:latin typeface="Cavolini" panose="03000502040302020204" pitchFamily="66" charset="0"/>
                          <a:ea typeface="+mn-ea"/>
                          <a:cs typeface="Cavolini" panose="03000502040302020204" pitchFamily="66" charset="0"/>
                        </a:rPr>
                        <a:t>15 minutos. </a:t>
                      </a:r>
                      <a:endParaRPr lang="es-MX" sz="1200" u="none" kern="1200" dirty="0">
                        <a:solidFill>
                          <a:schemeClr val="dk1"/>
                        </a:solidFill>
                        <a:effectLst/>
                        <a:latin typeface="Cavolini" panose="03000502040302020204" pitchFamily="66" charset="0"/>
                        <a:ea typeface="+mn-ea"/>
                        <a:cs typeface="Cavolini" panose="03000502040302020204" pitchFamily="66" charset="0"/>
                      </a:endParaRPr>
                    </a:p>
                    <a:p>
                      <a:r>
                        <a:rPr lang="es-MX" sz="1200" b="1" u="none" kern="1200" dirty="0">
                          <a:solidFill>
                            <a:schemeClr val="dk1"/>
                          </a:solidFill>
                          <a:effectLst/>
                          <a:latin typeface="Cavolini" panose="03000502040302020204" pitchFamily="66" charset="0"/>
                          <a:ea typeface="+mn-ea"/>
                          <a:cs typeface="Cavolini" panose="03000502040302020204" pitchFamily="66" charset="0"/>
                        </a:rPr>
                        <a:t>Actividad </a:t>
                      </a:r>
                      <a:r>
                        <a:rPr lang="es-MX" sz="1200" b="1" kern="1200" dirty="0">
                          <a:solidFill>
                            <a:schemeClr val="dk1"/>
                          </a:solidFill>
                          <a:effectLst/>
                          <a:latin typeface="Cavolini" panose="03000502040302020204" pitchFamily="66" charset="0"/>
                          <a:ea typeface="+mn-ea"/>
                          <a:cs typeface="Cavolini" panose="03000502040302020204" pitchFamily="66" charset="0"/>
                        </a:rPr>
                        <a:t>2. El gusano feliz.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las indicaciones de la actividad del día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Comparte</a:t>
                      </a:r>
                      <a:r>
                        <a:rPr lang="es-MX" sz="1200" kern="1200" dirty="0">
                          <a:solidFill>
                            <a:schemeClr val="dk1"/>
                          </a:solidFill>
                          <a:effectLst/>
                          <a:latin typeface="Cavolini" panose="03000502040302020204" pitchFamily="66" charset="0"/>
                          <a:ea typeface="+mn-ea"/>
                          <a:cs typeface="Cavolini" panose="03000502040302020204" pitchFamily="66" charset="0"/>
                        </a:rPr>
                        <a:t> sus ideas sobre: ¿Sabes contar?, ¿Hasta qué número sabes contar?, ¿Conoces las orugas?, ¿Te gustan?</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Menciona</a:t>
                      </a:r>
                      <a:r>
                        <a:rPr lang="es-MX" sz="1200" kern="1200" dirty="0">
                          <a:solidFill>
                            <a:schemeClr val="dk1"/>
                          </a:solidFill>
                          <a:effectLst/>
                          <a:latin typeface="Cavolini" panose="03000502040302020204" pitchFamily="66" charset="0"/>
                          <a:ea typeface="+mn-ea"/>
                          <a:cs typeface="Cavolini" panose="03000502040302020204" pitchFamily="66" charset="0"/>
                        </a:rPr>
                        <a:t> la siguiente historia: en el reino de los insectos, en lugar de viajar en carritos viajan en orugas, en cada pancita de la oruga caben diferentes números de hormigas, pero en este momento se encuentran perdidas y muy confundidas porque no saben en qué lugar subirse ¿me ayudas a acomodarlas?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6:</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Actividad 1.</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r>
                        <a:rPr lang="es-MX" sz="1200" kern="1200" dirty="0" err="1">
                          <a:solidFill>
                            <a:schemeClr val="dk1"/>
                          </a:solidFill>
                          <a:effectLst/>
                          <a:latin typeface="Cavolini" panose="03000502040302020204" pitchFamily="66" charset="0"/>
                          <a:ea typeface="+mn-ea"/>
                          <a:cs typeface="Cavolini" panose="03000502040302020204" pitchFamily="66" charset="0"/>
                        </a:rPr>
                        <a:t>memorama</a:t>
                      </a:r>
                      <a:r>
                        <a:rPr lang="es-MX" sz="1200" kern="1200" dirty="0">
                          <a:solidFill>
                            <a:schemeClr val="dk1"/>
                          </a:solidFill>
                          <a:effectLst/>
                          <a:latin typeface="Cavolini" panose="03000502040302020204" pitchFamily="66" charset="0"/>
                          <a:ea typeface="+mn-ea"/>
                          <a:cs typeface="Cavolini" panose="03000502040302020204" pitchFamily="66" charset="0"/>
                        </a:rPr>
                        <a:t> de números.</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a:t>
                      </a:r>
                    </a:p>
                    <a:p>
                      <a:endParaRPr lang="es-MX" sz="12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Martes y Jueves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bl>
          </a:graphicData>
        </a:graphic>
      </p:graphicFrame>
    </p:spTree>
    <p:extLst>
      <p:ext uri="{BB962C8B-B14F-4D97-AF65-F5344CB8AC3E}">
        <p14:creationId xmlns:p14="http://schemas.microsoft.com/office/powerpoint/2010/main" val="423661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109242267"/>
              </p:ext>
            </p:extLst>
          </p:nvPr>
        </p:nvGraphicFramePr>
        <p:xfrm>
          <a:off x="265044" y="205147"/>
          <a:ext cx="8613911" cy="598961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pPr marL="171450" indent="-171450">
                        <a:buFont typeface="Arial" panose="020B0604020202020204" pitchFamily="34" charset="0"/>
                        <a:buChar char="•"/>
                      </a:pPr>
                      <a:r>
                        <a:rPr lang="es-MX" sz="1200" u="sng" kern="1200" dirty="0">
                          <a:solidFill>
                            <a:schemeClr val="dk1"/>
                          </a:solidFill>
                          <a:effectLst/>
                          <a:latin typeface="Cavolini" panose="03000502040302020204" pitchFamily="66" charset="0"/>
                          <a:ea typeface="+mn-ea"/>
                          <a:cs typeface="Cavolini" panose="03000502040302020204" pitchFamily="66" charset="0"/>
                        </a:rPr>
                        <a:t>Desarrollo: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Pone</a:t>
                      </a:r>
                      <a:r>
                        <a:rPr lang="es-MX" sz="1200" kern="1200" dirty="0">
                          <a:solidFill>
                            <a:schemeClr val="dk1"/>
                          </a:solidFill>
                          <a:effectLst/>
                          <a:latin typeface="Cavolini" panose="03000502040302020204" pitchFamily="66" charset="0"/>
                          <a:ea typeface="+mn-ea"/>
                          <a:cs typeface="Cavolini" panose="03000502040302020204" pitchFamily="66" charset="0"/>
                        </a:rPr>
                        <a:t> cada ficha hasta que tenga la misma cantidad que marca cada pancita (8,10,15,20) las colocara dentro de la pancita hasta formar conjuntos.</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Comenta</a:t>
                      </a:r>
                      <a:r>
                        <a:rPr lang="es-MX" sz="1200" kern="1200" dirty="0">
                          <a:solidFill>
                            <a:schemeClr val="dk1"/>
                          </a:solidFill>
                          <a:effectLst/>
                          <a:latin typeface="Cavolini" panose="03000502040302020204" pitchFamily="66" charset="0"/>
                          <a:ea typeface="+mn-ea"/>
                          <a:cs typeface="Cavolini" panose="03000502040302020204" pitchFamily="66" charset="0"/>
                        </a:rPr>
                        <a:t> lo que más le gusto de la actividad.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s-MX" sz="12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Martes y Jueves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r h="2468435">
                <a:tc>
                  <a:txBody>
                    <a:bodyPr/>
                    <a:lstStyle/>
                    <a:p>
                      <a:pPr algn="ctr"/>
                      <a:r>
                        <a:rPr lang="es-MX" sz="1200" b="1" dirty="0">
                          <a:latin typeface="Cavolini" panose="03000502040302020204" pitchFamily="66" charset="0"/>
                          <a:cs typeface="Cavolini" panose="03000502040302020204" pitchFamily="66" charset="0"/>
                        </a:rPr>
                        <a:t>CIERRE</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r>
                        <a:rPr lang="es-MX" sz="1200" kern="1200" dirty="0">
                          <a:solidFill>
                            <a:schemeClr val="dk1"/>
                          </a:solidFill>
                          <a:effectLst/>
                          <a:latin typeface="Cavolini" panose="03000502040302020204" pitchFamily="66" charset="0"/>
                          <a:ea typeface="+mn-ea"/>
                          <a:cs typeface="Cavolini" panose="03000502040302020204" pitchFamily="66" charset="0"/>
                        </a:rPr>
                        <a:t>Regresan al salón de clases</a:t>
                      </a:r>
                    </a:p>
                    <a:p>
                      <a:r>
                        <a:rPr lang="es-MX" sz="1200" u="sng" kern="1200" dirty="0">
                          <a:solidFill>
                            <a:schemeClr val="dk1"/>
                          </a:solidFill>
                          <a:effectLst/>
                          <a:latin typeface="Cavolini" panose="03000502040302020204" pitchFamily="66" charset="0"/>
                          <a:ea typeface="+mn-ea"/>
                          <a:cs typeface="Cavolini" panose="03000502040302020204" pitchFamily="66" charset="0"/>
                        </a:rPr>
                        <a:t>•Inici</a:t>
                      </a:r>
                      <a:r>
                        <a:rPr lang="es-MX" sz="1200" kern="1200" dirty="0">
                          <a:solidFill>
                            <a:schemeClr val="dk1"/>
                          </a:solidFill>
                          <a:effectLst/>
                          <a:latin typeface="Cavolini" panose="03000502040302020204" pitchFamily="66" charset="0"/>
                          <a:ea typeface="+mn-ea"/>
                          <a:cs typeface="Cavolini" panose="03000502040302020204" pitchFamily="66" charset="0"/>
                        </a:rPr>
                        <a:t>o:</a:t>
                      </a:r>
                      <a:endParaRPr lang="es-MX" sz="1200" u="sng" kern="1200" dirty="0">
                        <a:solidFill>
                          <a:schemeClr val="dk1"/>
                        </a:solidFill>
                        <a:effectLst/>
                        <a:latin typeface="Cavolini" panose="03000502040302020204" pitchFamily="66" charset="0"/>
                        <a:ea typeface="+mn-ea"/>
                        <a:cs typeface="Cavolini" panose="03000502040302020204" pitchFamily="66" charset="0"/>
                      </a:endParaRP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Socializa</a:t>
                      </a:r>
                      <a:r>
                        <a:rPr lang="es-MX" sz="1200" b="0" kern="1200" dirty="0">
                          <a:solidFill>
                            <a:schemeClr val="dk1"/>
                          </a:solidFill>
                          <a:effectLst/>
                          <a:latin typeface="Cavolini" panose="03000502040302020204" pitchFamily="66" charset="0"/>
                          <a:ea typeface="+mn-ea"/>
                          <a:cs typeface="Cavolini" panose="03000502040302020204" pitchFamily="66" charset="0"/>
                        </a:rPr>
                        <a:t> las actividades realizadas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Tira</a:t>
                      </a:r>
                      <a:r>
                        <a:rPr lang="es-MX" sz="1200" kern="1200" dirty="0">
                          <a:solidFill>
                            <a:schemeClr val="dk1"/>
                          </a:solidFill>
                          <a:effectLst/>
                          <a:latin typeface="Cavolini" panose="03000502040302020204" pitchFamily="66" charset="0"/>
                          <a:ea typeface="+mn-ea"/>
                          <a:cs typeface="Cavolini" panose="03000502040302020204" pitchFamily="66" charset="0"/>
                        </a:rPr>
                        <a:t> el dado y responde la pregunta según corresponda</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Comenta </a:t>
                      </a:r>
                      <a:r>
                        <a:rPr lang="es-MX" sz="1200" b="0" kern="1200" dirty="0">
                          <a:solidFill>
                            <a:schemeClr val="dk1"/>
                          </a:solidFill>
                          <a:effectLst/>
                          <a:latin typeface="Cavolini" panose="03000502040302020204" pitchFamily="66" charset="0"/>
                          <a:ea typeface="+mn-ea"/>
                          <a:cs typeface="Cavolini" panose="03000502040302020204" pitchFamily="66" charset="0"/>
                        </a:rPr>
                        <a:t>lo que aprendió en el día</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lvl="0"/>
                      <a:endParaRPr lang="es-MX" sz="1200" kern="1200" dirty="0">
                        <a:solidFill>
                          <a:schemeClr val="dk1"/>
                        </a:solidFill>
                        <a:effectLst/>
                        <a:latin typeface="Cavolini" panose="03000502040302020204" pitchFamily="66" charset="0"/>
                        <a:ea typeface="+mn-ea"/>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Cavolini" panose="03000502040302020204" pitchFamily="66" charset="0"/>
                          <a:cs typeface="Cavolini" panose="03000502040302020204" pitchFamily="66" charset="0"/>
                        </a:rPr>
                        <a:t>Dado con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5411314"/>
                  </a:ext>
                </a:extLst>
              </a:tr>
            </a:tbl>
          </a:graphicData>
        </a:graphic>
      </p:graphicFrame>
    </p:spTree>
    <p:extLst>
      <p:ext uri="{BB962C8B-B14F-4D97-AF65-F5344CB8AC3E}">
        <p14:creationId xmlns:p14="http://schemas.microsoft.com/office/powerpoint/2010/main" val="1138378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8A14D75-33C6-41DC-AD58-4E9CFE08F949}"/>
              </a:ext>
            </a:extLst>
          </p:cNvPr>
          <p:cNvSpPr txBox="1"/>
          <p:nvPr/>
        </p:nvSpPr>
        <p:spPr>
          <a:xfrm>
            <a:off x="367747" y="304800"/>
            <a:ext cx="8408505" cy="2445157"/>
          </a:xfrm>
          <a:prstGeom prst="rect">
            <a:avLst/>
          </a:prstGeom>
          <a:noFill/>
        </p:spPr>
        <p:txBody>
          <a:bodyPr wrap="square">
            <a:spAutoFit/>
          </a:bodyPr>
          <a:lstStyle/>
          <a:p>
            <a:pPr>
              <a:lnSpc>
                <a:spcPct val="107000"/>
              </a:lnSpc>
              <a:spcAft>
                <a:spcPts val="800"/>
              </a:spcAft>
            </a:pPr>
            <a:r>
              <a:rPr lang="es-MX" sz="1200" b="1" dirty="0">
                <a:effectLst/>
                <a:latin typeface="Arial" panose="020B0604020202020204" pitchFamily="34" charset="0"/>
                <a:ea typeface="Calibri" panose="020F0502020204030204" pitchFamily="34" charset="0"/>
                <a:cs typeface="Arial" panose="020B0604020202020204" pitchFamily="34" charset="0"/>
              </a:rPr>
              <a:t>Nombre de la Situación Didáctica:</a:t>
            </a:r>
            <a:r>
              <a:rPr lang="es-MX" sz="1200" dirty="0">
                <a:effectLst/>
                <a:latin typeface="Arial" panose="020B0604020202020204" pitchFamily="34" charset="0"/>
                <a:ea typeface="Calibri" panose="020F0502020204030204" pitchFamily="34" charset="0"/>
                <a:cs typeface="Arial" panose="020B0604020202020204" pitchFamily="34" charset="0"/>
              </a:rPr>
              <a:t> </a:t>
            </a:r>
            <a:r>
              <a:rPr lang="es-MX" sz="1200" b="1" dirty="0">
                <a:effectLst/>
                <a:latin typeface="Arial" panose="020B0604020202020204" pitchFamily="34" charset="0"/>
                <a:ea typeface="Calibri" panose="020F0502020204030204" pitchFamily="34" charset="0"/>
                <a:cs typeface="Arial" panose="020B0604020202020204" pitchFamily="34" charset="0"/>
              </a:rPr>
              <a:t>__</a:t>
            </a:r>
            <a:r>
              <a:rPr lang="es-MX" sz="1200" b="1" u="sng" dirty="0">
                <a:effectLst/>
                <a:latin typeface="Arial" panose="020B0604020202020204" pitchFamily="34" charset="0"/>
                <a:ea typeface="Calibri" panose="020F0502020204030204" pitchFamily="34" charset="0"/>
                <a:cs typeface="Arial" panose="020B0604020202020204" pitchFamily="34" charset="0"/>
              </a:rPr>
              <a:t>Feria de matemáticas</a:t>
            </a:r>
            <a:r>
              <a:rPr lang="es-MX" sz="1200" b="1" dirty="0">
                <a:effectLst/>
                <a:latin typeface="Arial" panose="020B0604020202020204" pitchFamily="34" charset="0"/>
                <a:ea typeface="Calibri" panose="020F0502020204030204" pitchFamily="34" charset="0"/>
                <a:cs typeface="Arial" panose="020B0604020202020204" pitchFamily="34" charset="0"/>
              </a:rPr>
              <a:t>__________________</a:t>
            </a:r>
            <a:endParaRPr lang="es-MX"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MX" sz="1200" b="1" dirty="0">
                <a:effectLst/>
                <a:latin typeface="Arial" panose="020B0604020202020204" pitchFamily="34" charset="0"/>
                <a:ea typeface="Calibri" panose="020F0502020204030204" pitchFamily="34" charset="0"/>
                <a:cs typeface="Arial" panose="020B0604020202020204" pitchFamily="34" charset="0"/>
              </a:rPr>
              <a:t>Fecha: __</a:t>
            </a:r>
            <a:r>
              <a:rPr lang="es-MX" sz="1200" b="1" u="sng" dirty="0">
                <a:effectLst/>
                <a:latin typeface="Arial" panose="020B0604020202020204" pitchFamily="34" charset="0"/>
                <a:ea typeface="Calibri" panose="020F0502020204030204" pitchFamily="34" charset="0"/>
                <a:cs typeface="Arial" panose="020B0604020202020204" pitchFamily="34" charset="0"/>
              </a:rPr>
              <a:t>14 al 17 de Marzo de 2022</a:t>
            </a:r>
            <a:r>
              <a:rPr lang="es-MX" sz="1200" b="1" dirty="0">
                <a:effectLst/>
                <a:latin typeface="Arial" panose="020B0604020202020204" pitchFamily="34" charset="0"/>
                <a:ea typeface="Calibri" panose="020F0502020204030204" pitchFamily="34" charset="0"/>
                <a:cs typeface="Arial" panose="020B0604020202020204" pitchFamily="34" charset="0"/>
              </a:rPr>
              <a:t>________________________</a:t>
            </a:r>
            <a:endParaRPr lang="es-MX"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MX" sz="1200" b="1" dirty="0">
                <a:effectLst/>
                <a:latin typeface="Arial" panose="020B0604020202020204" pitchFamily="34" charset="0"/>
                <a:ea typeface="Calibri" panose="020F0502020204030204" pitchFamily="34" charset="0"/>
                <a:cs typeface="Arial" panose="020B0604020202020204" pitchFamily="34" charset="0"/>
              </a:rPr>
              <a:t>Propósito de la Jornada de Práctica:</a:t>
            </a:r>
            <a:endParaRPr lang="es-MX"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MX" sz="1200" dirty="0">
                <a:effectLst/>
                <a:latin typeface="Arial" panose="020B0604020202020204" pitchFamily="34" charset="0"/>
                <a:ea typeface="Calibri" panose="020F0502020204030204" pitchFamily="34" charset="0"/>
                <a:cs typeface="Arial" panose="020B0604020202020204" pitchFamily="34" charset="0"/>
              </a:rPr>
              <a:t>Redactar de acuerdo a los indicadores y actividades solicitados en los diferentes cursos de la Licenciatura en Educación Preescolar, dando respuesta a un ¿Qué?, ¿Cómo? y ¿Para qué? </a:t>
            </a:r>
          </a:p>
          <a:p>
            <a:pPr>
              <a:lnSpc>
                <a:spcPct val="107000"/>
              </a:lnSpc>
              <a:spcAft>
                <a:spcPts val="800"/>
              </a:spcAft>
            </a:pPr>
            <a:r>
              <a:rPr lang="es-MX" sz="1200" dirty="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s-MX" sz="1200" b="1" dirty="0">
                <a:effectLst/>
                <a:latin typeface="Arial" panose="020B0604020202020204" pitchFamily="34" charset="0"/>
                <a:ea typeface="Calibri" panose="020F0502020204030204" pitchFamily="34" charset="0"/>
                <a:cs typeface="Arial" panose="020B0604020202020204" pitchFamily="34" charset="0"/>
              </a:rPr>
              <a:t>Propósito de la Situación Didáctica: </a:t>
            </a:r>
            <a:r>
              <a:rPr lang="es-MX" sz="1200" dirty="0">
                <a:effectLst/>
                <a:latin typeface="Arial" panose="020B0604020202020204" pitchFamily="34" charset="0"/>
                <a:ea typeface="Calibri" panose="020F0502020204030204" pitchFamily="34" charset="0"/>
                <a:cs typeface="Arial" panose="020B0604020202020204" pitchFamily="34" charset="0"/>
              </a:rPr>
              <a:t>Se redacta considerando tres aspectos que son: los aprendizajes esperados, el papel del estudiante normalista y la temática a trabajar. (Máximo 15 días)</a:t>
            </a:r>
          </a:p>
          <a:p>
            <a:pPr>
              <a:lnSpc>
                <a:spcPct val="107000"/>
              </a:lnSpc>
              <a:spcAft>
                <a:spcPts val="800"/>
              </a:spcAft>
            </a:pPr>
            <a:r>
              <a:rPr lang="es-MX" sz="1000" dirty="0">
                <a:effectLst/>
                <a:latin typeface="Arial" panose="020B0604020202020204" pitchFamily="34" charset="0"/>
                <a:ea typeface="Calibri" panose="020F0502020204030204" pitchFamily="34" charset="0"/>
                <a:cs typeface="Times New Roman" panose="02020603050405020304" pitchFamily="18" charset="0"/>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a 5">
            <a:extLst>
              <a:ext uri="{FF2B5EF4-FFF2-40B4-BE49-F238E27FC236}">
                <a16:creationId xmlns:a16="http://schemas.microsoft.com/office/drawing/2014/main" id="{4BF7C370-DD8C-431E-8E75-344E88DFBA17}"/>
              </a:ext>
            </a:extLst>
          </p:cNvPr>
          <p:cNvGraphicFramePr>
            <a:graphicFrameLocks noGrp="1"/>
          </p:cNvGraphicFramePr>
          <p:nvPr>
            <p:extLst>
              <p:ext uri="{D42A27DB-BD31-4B8C-83A1-F6EECF244321}">
                <p14:modId xmlns:p14="http://schemas.microsoft.com/office/powerpoint/2010/main" val="2536639013"/>
              </p:ext>
            </p:extLst>
          </p:nvPr>
        </p:nvGraphicFramePr>
        <p:xfrm>
          <a:off x="479975" y="2749957"/>
          <a:ext cx="8184047" cy="3516885"/>
        </p:xfrm>
        <a:graphic>
          <a:graphicData uri="http://schemas.openxmlformats.org/drawingml/2006/table">
            <a:tbl>
              <a:tblPr firstRow="1" firstCol="1" bandRow="1">
                <a:tableStyleId>{D7AC3CCA-C797-4891-BE02-D94E43425B78}</a:tableStyleId>
              </a:tblPr>
              <a:tblGrid>
                <a:gridCol w="2695674">
                  <a:extLst>
                    <a:ext uri="{9D8B030D-6E8A-4147-A177-3AD203B41FA5}">
                      <a16:colId xmlns:a16="http://schemas.microsoft.com/office/drawing/2014/main" val="4096490998"/>
                    </a:ext>
                  </a:extLst>
                </a:gridCol>
                <a:gridCol w="2241590">
                  <a:extLst>
                    <a:ext uri="{9D8B030D-6E8A-4147-A177-3AD203B41FA5}">
                      <a16:colId xmlns:a16="http://schemas.microsoft.com/office/drawing/2014/main" val="2669661663"/>
                    </a:ext>
                  </a:extLst>
                </a:gridCol>
                <a:gridCol w="3246783">
                  <a:extLst>
                    <a:ext uri="{9D8B030D-6E8A-4147-A177-3AD203B41FA5}">
                      <a16:colId xmlns:a16="http://schemas.microsoft.com/office/drawing/2014/main" val="3986547862"/>
                    </a:ext>
                  </a:extLst>
                </a:gridCol>
              </a:tblGrid>
              <a:tr h="0">
                <a:tc rowSpan="4">
                  <a:txBody>
                    <a:bodyPr/>
                    <a:lstStyle/>
                    <a:p>
                      <a:pPr algn="ctr">
                        <a:lnSpc>
                          <a:spcPct val="107000"/>
                        </a:lnSpc>
                        <a:spcAft>
                          <a:spcPts val="800"/>
                        </a:spcAft>
                      </a:pPr>
                      <a:r>
                        <a:rPr lang="es-MX" sz="1200" dirty="0">
                          <a:effectLst/>
                          <a:latin typeface="Arial" panose="020B0604020202020204" pitchFamily="34" charset="0"/>
                          <a:cs typeface="Arial" panose="020B0604020202020204" pitchFamily="34" charset="0"/>
                        </a:rPr>
                        <a:t>Campo de Formación Académica</a:t>
                      </a:r>
                    </a:p>
                    <a:p>
                      <a:pPr marL="342900" lvl="0" indent="-342900">
                        <a:lnSpc>
                          <a:spcPct val="107000"/>
                        </a:lnSpc>
                        <a:buFont typeface="Courier New" panose="02070309020205020404" pitchFamily="49" charset="0"/>
                        <a:buChar char="o"/>
                      </a:pPr>
                      <a:r>
                        <a:rPr lang="es-MX" sz="1200" dirty="0">
                          <a:effectLst/>
                          <a:latin typeface="Arial" panose="020B0604020202020204" pitchFamily="34" charset="0"/>
                          <a:cs typeface="Arial" panose="020B0604020202020204" pitchFamily="34" charset="0"/>
                        </a:rPr>
                        <a:t>Pensamiento Matemático</a:t>
                      </a:r>
                    </a:p>
                    <a:p>
                      <a:pPr marL="342900" lvl="0" indent="-342900">
                        <a:lnSpc>
                          <a:spcPct val="107000"/>
                        </a:lnSpc>
                        <a:buFont typeface="Courier New" panose="02070309020205020404" pitchFamily="49" charset="0"/>
                        <a:buChar char="o"/>
                      </a:pPr>
                      <a:r>
                        <a:rPr lang="es-MX" sz="1200" dirty="0">
                          <a:effectLst/>
                          <a:latin typeface="Arial" panose="020B0604020202020204" pitchFamily="34" charset="0"/>
                          <a:cs typeface="Arial" panose="020B0604020202020204" pitchFamily="34" charset="0"/>
                        </a:rPr>
                        <a:t>Exploración y Comprensión del Mundo Natural y Social</a:t>
                      </a:r>
                    </a:p>
                    <a:p>
                      <a:pPr marL="342900" lvl="0" indent="-342900">
                        <a:lnSpc>
                          <a:spcPct val="107000"/>
                        </a:lnSpc>
                        <a:spcAft>
                          <a:spcPts val="800"/>
                        </a:spcAft>
                        <a:buFont typeface="Courier New" panose="02070309020205020404" pitchFamily="49" charset="0"/>
                        <a:buChar char="o"/>
                      </a:pPr>
                      <a:r>
                        <a:rPr lang="es-MX" sz="1200" dirty="0">
                          <a:effectLst/>
                          <a:latin typeface="Arial" panose="020B0604020202020204" pitchFamily="34" charset="0"/>
                          <a:cs typeface="Arial" panose="020B0604020202020204" pitchFamily="34" charset="0"/>
                        </a:rPr>
                        <a:t>Lenguaje y Comunicación</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C46896"/>
                    </a:solidFill>
                  </a:tcPr>
                </a:tc>
                <a:tc>
                  <a:txBody>
                    <a:bodyPr/>
                    <a:lstStyle/>
                    <a:p>
                      <a:pPr algn="ctr">
                        <a:lnSpc>
                          <a:spcPct val="107000"/>
                        </a:lnSpc>
                        <a:spcAft>
                          <a:spcPts val="800"/>
                        </a:spcAft>
                      </a:pPr>
                      <a:r>
                        <a:rPr lang="es-MX" sz="1200" dirty="0">
                          <a:effectLst/>
                          <a:latin typeface="Arial" panose="020B0604020202020204" pitchFamily="34" charset="0"/>
                          <a:cs typeface="Arial" panose="020B0604020202020204" pitchFamily="34" charset="0"/>
                        </a:rPr>
                        <a:t>Organizador Curricular 1</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C46896"/>
                    </a:solidFill>
                  </a:tcPr>
                </a:tc>
                <a:tc>
                  <a:txBody>
                    <a:bodyPr/>
                    <a:lstStyle/>
                    <a:p>
                      <a:pPr algn="ctr">
                        <a:lnSpc>
                          <a:spcPct val="107000"/>
                        </a:lnSpc>
                        <a:spcAft>
                          <a:spcPts val="800"/>
                        </a:spcAft>
                      </a:pPr>
                      <a:r>
                        <a:rPr lang="es-MX" sz="1200" dirty="0">
                          <a:effectLst/>
                          <a:latin typeface="Arial" panose="020B0604020202020204" pitchFamily="34" charset="0"/>
                          <a:cs typeface="Arial" panose="020B0604020202020204" pitchFamily="34" charset="0"/>
                        </a:rPr>
                        <a:t>Aprendizaje esperado</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C46896"/>
                    </a:solidFill>
                  </a:tcPr>
                </a:tc>
                <a:extLst>
                  <a:ext uri="{0D108BD9-81ED-4DB2-BD59-A6C34878D82A}">
                    <a16:rowId xmlns:a16="http://schemas.microsoft.com/office/drawing/2014/main" val="20263242"/>
                  </a:ext>
                </a:extLst>
              </a:tr>
              <a:tr h="1805869">
                <a:tc vMerge="1">
                  <a:txBody>
                    <a:bodyPr/>
                    <a:lstStyle/>
                    <a:p>
                      <a:endParaRPr lang="es-MX"/>
                    </a:p>
                  </a:txBody>
                  <a:tcPr/>
                </a:tc>
                <a:tc>
                  <a:txBody>
                    <a:bodyPr/>
                    <a:lstStyle/>
                    <a:p>
                      <a:pPr algn="ctr">
                        <a:lnSpc>
                          <a:spcPct val="107000"/>
                        </a:lnSpc>
                        <a:spcAft>
                          <a:spcPts val="800"/>
                        </a:spcAft>
                      </a:pPr>
                      <a:r>
                        <a:rPr lang="es-MX" sz="1200" dirty="0">
                          <a:effectLst/>
                          <a:latin typeface="Arial" panose="020B0604020202020204" pitchFamily="34" charset="0"/>
                          <a:cs typeface="Arial" panose="020B0604020202020204" pitchFamily="34" charset="0"/>
                        </a:rPr>
                        <a:t>Número, álgebra y variación</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tc rowSpan="3">
                  <a:txBody>
                    <a:bodyPr/>
                    <a:lstStyle/>
                    <a:p>
                      <a:pPr algn="ctr">
                        <a:lnSpc>
                          <a:spcPct val="107000"/>
                        </a:lnSpc>
                        <a:spcAft>
                          <a:spcPts val="800"/>
                        </a:spcAft>
                      </a:pPr>
                      <a:r>
                        <a:rPr lang="es-MX" sz="1200" dirty="0">
                          <a:effectLst/>
                          <a:latin typeface="Arial" panose="020B0604020202020204" pitchFamily="34" charset="0"/>
                          <a:cs typeface="Arial" panose="020B0604020202020204" pitchFamily="34" charset="0"/>
                        </a:rPr>
                        <a:t>Resuelve problemas a través del conteo y con acciones sobre las colecciones</a:t>
                      </a:r>
                    </a:p>
                    <a:p>
                      <a:pPr algn="ctr">
                        <a:lnSpc>
                          <a:spcPct val="107000"/>
                        </a:lnSpc>
                        <a:spcAft>
                          <a:spcPts val="800"/>
                        </a:spcAft>
                      </a:pPr>
                      <a:r>
                        <a:rPr lang="es-MX" sz="1200" dirty="0">
                          <a:effectLst/>
                          <a:latin typeface="Arial" panose="020B0604020202020204" pitchFamily="34" charset="0"/>
                          <a:cs typeface="Arial" panose="020B0604020202020204" pitchFamily="34" charset="0"/>
                        </a:rPr>
                        <a:t> </a:t>
                      </a:r>
                    </a:p>
                    <a:p>
                      <a:pPr algn="ctr">
                        <a:lnSpc>
                          <a:spcPct val="107000"/>
                        </a:lnSpc>
                        <a:spcAft>
                          <a:spcPts val="800"/>
                        </a:spcAft>
                      </a:pPr>
                      <a:r>
                        <a:rPr lang="es-MX" sz="1200" dirty="0">
                          <a:effectLst/>
                          <a:latin typeface="Arial" panose="020B0604020202020204" pitchFamily="34" charset="0"/>
                          <a:cs typeface="Arial" panose="020B0604020202020204" pitchFamily="34" charset="0"/>
                        </a:rPr>
                        <a:t>Cuenta colecciones no mayores a 20 elementos</a:t>
                      </a:r>
                    </a:p>
                    <a:p>
                      <a:pPr algn="ctr">
                        <a:lnSpc>
                          <a:spcPct val="107000"/>
                        </a:lnSpc>
                        <a:spcAft>
                          <a:spcPts val="800"/>
                        </a:spcAft>
                      </a:pPr>
                      <a:r>
                        <a:rPr lang="es-MX" sz="1200" dirty="0">
                          <a:effectLst/>
                          <a:latin typeface="Arial" panose="020B0604020202020204" pitchFamily="34" charset="0"/>
                          <a:cs typeface="Arial" panose="020B0604020202020204" pitchFamily="34" charset="0"/>
                        </a:rPr>
                        <a:t> </a:t>
                      </a:r>
                    </a:p>
                    <a:p>
                      <a:pPr algn="ctr">
                        <a:lnSpc>
                          <a:spcPct val="107000"/>
                        </a:lnSpc>
                        <a:spcAft>
                          <a:spcPts val="800"/>
                        </a:spcAft>
                      </a:pPr>
                      <a:r>
                        <a:rPr lang="es-MX" sz="1200" dirty="0">
                          <a:effectLst/>
                          <a:latin typeface="Arial" panose="020B0604020202020204" pitchFamily="34" charset="0"/>
                          <a:cs typeface="Arial" panose="020B0604020202020204" pitchFamily="34" charset="0"/>
                        </a:rPr>
                        <a:t>Comunica de manera oral y escrita los números del 1 al 10 en diversas situaciones y de diferentes maneras, incluida la convencional.</a:t>
                      </a:r>
                    </a:p>
                    <a:p>
                      <a:pPr algn="ctr">
                        <a:lnSpc>
                          <a:spcPct val="107000"/>
                        </a:lnSpc>
                        <a:spcAft>
                          <a:spcPts val="800"/>
                        </a:spcAft>
                      </a:pPr>
                      <a:r>
                        <a:rPr lang="es-MX" sz="1200" dirty="0">
                          <a:effectLst/>
                          <a:latin typeface="Arial" panose="020B0604020202020204" pitchFamily="34" charset="0"/>
                          <a:cs typeface="Arial" panose="020B0604020202020204" pitchFamily="34" charset="0"/>
                        </a:rPr>
                        <a:t> </a:t>
                      </a:r>
                    </a:p>
                    <a:p>
                      <a:pPr algn="ctr">
                        <a:lnSpc>
                          <a:spcPct val="107000"/>
                        </a:lnSpc>
                        <a:spcAft>
                          <a:spcPts val="800"/>
                        </a:spcAft>
                      </a:pPr>
                      <a:r>
                        <a:rPr lang="es-MX" sz="1200" dirty="0">
                          <a:effectLst/>
                          <a:latin typeface="Arial" panose="020B0604020202020204" pitchFamily="34" charset="0"/>
                          <a:cs typeface="Arial" panose="020B0604020202020204" pitchFamily="34" charset="0"/>
                        </a:rPr>
                        <a:t> Relaciona el número de elementos de una colección con la sucesión numérica escrita, del 1 al 30</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1708645069"/>
                  </a:ext>
                </a:extLst>
              </a:tr>
              <a:tr h="318052">
                <a:tc vMerge="1">
                  <a:txBody>
                    <a:bodyPr/>
                    <a:lstStyle/>
                    <a:p>
                      <a:endParaRPr lang="es-MX"/>
                    </a:p>
                  </a:txBody>
                  <a:tcPr/>
                </a:tc>
                <a:tc>
                  <a:txBody>
                    <a:bodyPr/>
                    <a:lstStyle/>
                    <a:p>
                      <a:pPr algn="ctr">
                        <a:lnSpc>
                          <a:spcPct val="107000"/>
                        </a:lnSpc>
                        <a:spcAft>
                          <a:spcPts val="800"/>
                        </a:spcAft>
                      </a:pPr>
                      <a:r>
                        <a:rPr lang="es-MX" sz="1200" dirty="0">
                          <a:effectLst/>
                          <a:latin typeface="Arial" panose="020B0604020202020204" pitchFamily="34" charset="0"/>
                          <a:cs typeface="Arial" panose="020B0604020202020204" pitchFamily="34" charset="0"/>
                        </a:rPr>
                        <a:t>Organizador Curricular 2</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C46896"/>
                    </a:solidFill>
                  </a:tcPr>
                </a:tc>
                <a:tc vMerge="1">
                  <a:txBody>
                    <a:bodyPr/>
                    <a:lstStyle/>
                    <a:p>
                      <a:endParaRPr lang="es-MX"/>
                    </a:p>
                  </a:txBody>
                  <a:tcPr/>
                </a:tc>
                <a:extLst>
                  <a:ext uri="{0D108BD9-81ED-4DB2-BD59-A6C34878D82A}">
                    <a16:rowId xmlns:a16="http://schemas.microsoft.com/office/drawing/2014/main" val="2089024422"/>
                  </a:ext>
                </a:extLst>
              </a:tr>
              <a:tr h="206588">
                <a:tc vMerge="1">
                  <a:txBody>
                    <a:bodyPr/>
                    <a:lstStyle/>
                    <a:p>
                      <a:endParaRPr lang="es-MX"/>
                    </a:p>
                  </a:txBody>
                  <a:tcPr/>
                </a:tc>
                <a:tc>
                  <a:txBody>
                    <a:bodyPr/>
                    <a:lstStyle/>
                    <a:p>
                      <a:pPr algn="ctr">
                        <a:lnSpc>
                          <a:spcPct val="107000"/>
                        </a:lnSpc>
                        <a:spcAft>
                          <a:spcPts val="800"/>
                        </a:spcAft>
                      </a:pPr>
                      <a:r>
                        <a:rPr lang="es-MX" sz="1200" dirty="0">
                          <a:effectLst/>
                          <a:latin typeface="Arial" panose="020B0604020202020204" pitchFamily="34" charset="0"/>
                          <a:cs typeface="Arial" panose="020B0604020202020204" pitchFamily="34" charset="0"/>
                        </a:rPr>
                        <a:t>Número</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tc vMerge="1">
                  <a:txBody>
                    <a:bodyPr/>
                    <a:lstStyle/>
                    <a:p>
                      <a:endParaRPr lang="es-MX"/>
                    </a:p>
                  </a:txBody>
                  <a:tcPr/>
                </a:tc>
                <a:extLst>
                  <a:ext uri="{0D108BD9-81ED-4DB2-BD59-A6C34878D82A}">
                    <a16:rowId xmlns:a16="http://schemas.microsoft.com/office/drawing/2014/main" val="3530411736"/>
                  </a:ext>
                </a:extLst>
              </a:tr>
            </a:tbl>
          </a:graphicData>
        </a:graphic>
      </p:graphicFrame>
    </p:spTree>
    <p:extLst>
      <p:ext uri="{BB962C8B-B14F-4D97-AF65-F5344CB8AC3E}">
        <p14:creationId xmlns:p14="http://schemas.microsoft.com/office/powerpoint/2010/main" val="3835028599"/>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88E775-9BA1-4B8A-92C6-B6AE8AEEFE9B}"/>
              </a:ext>
            </a:extLst>
          </p:cNvPr>
          <p:cNvSpPr>
            <a:spLocks noGrp="1"/>
          </p:cNvSpPr>
          <p:nvPr>
            <p:ph type="title"/>
          </p:nvPr>
        </p:nvSpPr>
        <p:spPr/>
        <p:txBody>
          <a:bodyPr>
            <a:normAutofit/>
          </a:bodyPr>
          <a:lstStyle/>
          <a:p>
            <a:pPr algn="ctr"/>
            <a:r>
              <a:rPr lang="es-MX" sz="5400" b="1" dirty="0">
                <a:ln w="11113" cap="flat" cmpd="sng" algn="ctr">
                  <a:solidFill>
                    <a:srgbClr val="C55A11"/>
                  </a:solidFill>
                  <a:prstDash val="solid"/>
                  <a:round/>
                </a:ln>
                <a:solidFill>
                  <a:srgbClr val="F8CBAD"/>
                </a:solidFill>
                <a:effectLst/>
                <a:latin typeface="Modern Love Caps" panose="04070805081001020A01" pitchFamily="82" charset="0"/>
                <a:ea typeface="Calibri" panose="020F0502020204030204" pitchFamily="34" charset="0"/>
                <a:cs typeface="Arial" panose="020B0604020202020204" pitchFamily="34" charset="0"/>
              </a:rPr>
              <a:t>Cronograma Semanal</a:t>
            </a:r>
            <a:endParaRPr lang="es-MX" sz="11500" dirty="0"/>
          </a:p>
        </p:txBody>
      </p:sp>
      <p:graphicFrame>
        <p:nvGraphicFramePr>
          <p:cNvPr id="4" name="Tabla 3">
            <a:extLst>
              <a:ext uri="{FF2B5EF4-FFF2-40B4-BE49-F238E27FC236}">
                <a16:creationId xmlns:a16="http://schemas.microsoft.com/office/drawing/2014/main" id="{E40DA153-8B31-424B-8A52-0269A4AF9BB2}"/>
              </a:ext>
            </a:extLst>
          </p:cNvPr>
          <p:cNvGraphicFramePr>
            <a:graphicFrameLocks noGrp="1"/>
          </p:cNvGraphicFramePr>
          <p:nvPr>
            <p:extLst>
              <p:ext uri="{D42A27DB-BD31-4B8C-83A1-F6EECF244321}">
                <p14:modId xmlns:p14="http://schemas.microsoft.com/office/powerpoint/2010/main" val="1407248438"/>
              </p:ext>
            </p:extLst>
          </p:nvPr>
        </p:nvGraphicFramePr>
        <p:xfrm>
          <a:off x="539999" y="1387744"/>
          <a:ext cx="8064001" cy="5347824"/>
        </p:xfrm>
        <a:graphic>
          <a:graphicData uri="http://schemas.openxmlformats.org/drawingml/2006/table">
            <a:tbl>
              <a:tblPr firstRow="1" firstCol="1" bandRow="1">
                <a:tableStyleId>{5940675A-B579-460E-94D1-54222C63F5DA}</a:tableStyleId>
              </a:tblPr>
              <a:tblGrid>
                <a:gridCol w="1422342">
                  <a:extLst>
                    <a:ext uri="{9D8B030D-6E8A-4147-A177-3AD203B41FA5}">
                      <a16:colId xmlns:a16="http://schemas.microsoft.com/office/drawing/2014/main" val="3324059427"/>
                    </a:ext>
                  </a:extLst>
                </a:gridCol>
                <a:gridCol w="1328075">
                  <a:extLst>
                    <a:ext uri="{9D8B030D-6E8A-4147-A177-3AD203B41FA5}">
                      <a16:colId xmlns:a16="http://schemas.microsoft.com/office/drawing/2014/main" val="439960634"/>
                    </a:ext>
                  </a:extLst>
                </a:gridCol>
                <a:gridCol w="1328075">
                  <a:extLst>
                    <a:ext uri="{9D8B030D-6E8A-4147-A177-3AD203B41FA5}">
                      <a16:colId xmlns:a16="http://schemas.microsoft.com/office/drawing/2014/main" val="3803186179"/>
                    </a:ext>
                  </a:extLst>
                </a:gridCol>
                <a:gridCol w="1328075">
                  <a:extLst>
                    <a:ext uri="{9D8B030D-6E8A-4147-A177-3AD203B41FA5}">
                      <a16:colId xmlns:a16="http://schemas.microsoft.com/office/drawing/2014/main" val="807736525"/>
                    </a:ext>
                  </a:extLst>
                </a:gridCol>
                <a:gridCol w="1328717">
                  <a:extLst>
                    <a:ext uri="{9D8B030D-6E8A-4147-A177-3AD203B41FA5}">
                      <a16:colId xmlns:a16="http://schemas.microsoft.com/office/drawing/2014/main" val="3699280679"/>
                    </a:ext>
                  </a:extLst>
                </a:gridCol>
                <a:gridCol w="1328717">
                  <a:extLst>
                    <a:ext uri="{9D8B030D-6E8A-4147-A177-3AD203B41FA5}">
                      <a16:colId xmlns:a16="http://schemas.microsoft.com/office/drawing/2014/main" val="568356236"/>
                    </a:ext>
                  </a:extLst>
                </a:gridCol>
              </a:tblGrid>
              <a:tr h="403518">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HORA</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solidFill>
                      <a:srgbClr val="C46896"/>
                    </a:solidFill>
                  </a:tcPr>
                </a:tc>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LUNES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solidFill>
                      <a:srgbClr val="C46896"/>
                    </a:solidFill>
                  </a:tcPr>
                </a:tc>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MARTES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solidFill>
                      <a:srgbClr val="C46896"/>
                    </a:solidFill>
                  </a:tcPr>
                </a:tc>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MIERCOLES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solidFill>
                      <a:srgbClr val="C46896"/>
                    </a:solidFill>
                  </a:tcPr>
                </a:tc>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JUEVES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solidFill>
                      <a:srgbClr val="C46896"/>
                    </a:solidFill>
                  </a:tcPr>
                </a:tc>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VIERNES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solidFill>
                      <a:srgbClr val="C46896"/>
                    </a:solidFill>
                  </a:tcPr>
                </a:tc>
                <a:extLst>
                  <a:ext uri="{0D108BD9-81ED-4DB2-BD59-A6C34878D82A}">
                    <a16:rowId xmlns:a16="http://schemas.microsoft.com/office/drawing/2014/main" val="2680234073"/>
                  </a:ext>
                </a:extLst>
              </a:tr>
              <a:tr h="1613270">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10:00 – 10:15</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nSpc>
                          <a:spcPct val="107000"/>
                        </a:lnSpc>
                        <a:spcAft>
                          <a:spcPts val="800"/>
                        </a:spcAft>
                      </a:pPr>
                      <a:r>
                        <a:rPr lang="es-MX" sz="1200" dirty="0">
                          <a:effectLst/>
                          <a:latin typeface="Cavolini" panose="03000502040302020204" pitchFamily="66" charset="0"/>
                          <a:cs typeface="Cavolini" panose="03000502040302020204" pitchFamily="66" charset="0"/>
                        </a:rPr>
                        <a:t>Saludo</a:t>
                      </a:r>
                    </a:p>
                    <a:p>
                      <a:pPr>
                        <a:lnSpc>
                          <a:spcPct val="107000"/>
                        </a:lnSpc>
                        <a:spcAft>
                          <a:spcPts val="800"/>
                        </a:spcAft>
                      </a:pPr>
                      <a:r>
                        <a:rPr lang="es-MX" sz="1200" dirty="0">
                          <a:effectLst/>
                          <a:latin typeface="Cavolini" panose="03000502040302020204" pitchFamily="66" charset="0"/>
                          <a:cs typeface="Cavolini" panose="03000502040302020204" pitchFamily="66" charset="0"/>
                        </a:rPr>
                        <a:t>Pase de lista</a:t>
                      </a:r>
                    </a:p>
                    <a:p>
                      <a:pPr>
                        <a:lnSpc>
                          <a:spcPct val="107000"/>
                        </a:lnSpc>
                        <a:spcAft>
                          <a:spcPts val="800"/>
                        </a:spcAft>
                      </a:pPr>
                      <a:r>
                        <a:rPr lang="es-MX" sz="1200" dirty="0">
                          <a:effectLst/>
                          <a:latin typeface="Cavolini" panose="03000502040302020204" pitchFamily="66" charset="0"/>
                          <a:cs typeface="Cavolini" panose="03000502040302020204" pitchFamily="66" charset="0"/>
                        </a:rPr>
                        <a:t>Estación 1 “Pizza matemática” (3ºA)</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nSpc>
                          <a:spcPct val="107000"/>
                        </a:lnSpc>
                        <a:spcAft>
                          <a:spcPts val="800"/>
                        </a:spcAft>
                      </a:pPr>
                      <a:r>
                        <a:rPr lang="es-MX" sz="1200" dirty="0">
                          <a:effectLst/>
                          <a:latin typeface="Cavolini" panose="03000502040302020204" pitchFamily="66" charset="0"/>
                          <a:cs typeface="Cavolini" panose="03000502040302020204" pitchFamily="66" charset="0"/>
                        </a:rPr>
                        <a:t>Saludo</a:t>
                      </a:r>
                    </a:p>
                    <a:p>
                      <a:pPr>
                        <a:lnSpc>
                          <a:spcPct val="107000"/>
                        </a:lnSpc>
                        <a:spcAft>
                          <a:spcPts val="800"/>
                        </a:spcAft>
                      </a:pPr>
                      <a:r>
                        <a:rPr lang="es-MX" sz="1200" dirty="0">
                          <a:effectLst/>
                          <a:latin typeface="Cavolini" panose="03000502040302020204" pitchFamily="66" charset="0"/>
                          <a:cs typeface="Cavolini" panose="03000502040302020204" pitchFamily="66" charset="0"/>
                        </a:rPr>
                        <a:t>Pase de lista</a:t>
                      </a:r>
                    </a:p>
                    <a:p>
                      <a:pPr>
                        <a:lnSpc>
                          <a:spcPct val="107000"/>
                        </a:lnSpc>
                        <a:spcAft>
                          <a:spcPts val="800"/>
                        </a:spcAft>
                      </a:pPr>
                      <a:r>
                        <a:rPr lang="es-MX" sz="1200" dirty="0">
                          <a:effectLst/>
                          <a:latin typeface="Cavolini" panose="03000502040302020204" pitchFamily="66" charset="0"/>
                          <a:cs typeface="Cavolini" panose="03000502040302020204" pitchFamily="66" charset="0"/>
                        </a:rPr>
                        <a:t>Estación 1 “Pizza matemática” (3ºA)</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nSpc>
                          <a:spcPct val="107000"/>
                        </a:lnSpc>
                        <a:spcAft>
                          <a:spcPts val="800"/>
                        </a:spcAft>
                      </a:pPr>
                      <a:r>
                        <a:rPr lang="es-MX" sz="1200" dirty="0">
                          <a:effectLst/>
                          <a:latin typeface="Cavolini" panose="03000502040302020204" pitchFamily="66" charset="0"/>
                          <a:cs typeface="Cavolini" panose="03000502040302020204" pitchFamily="66" charset="0"/>
                        </a:rPr>
                        <a:t>Saludo</a:t>
                      </a:r>
                    </a:p>
                    <a:p>
                      <a:pPr>
                        <a:lnSpc>
                          <a:spcPct val="107000"/>
                        </a:lnSpc>
                        <a:spcAft>
                          <a:spcPts val="800"/>
                        </a:spcAft>
                      </a:pPr>
                      <a:r>
                        <a:rPr lang="es-MX" sz="1200" dirty="0">
                          <a:effectLst/>
                          <a:latin typeface="Cavolini" panose="03000502040302020204" pitchFamily="66" charset="0"/>
                          <a:cs typeface="Cavolini" panose="03000502040302020204" pitchFamily="66" charset="0"/>
                        </a:rPr>
                        <a:t>Pase de lista</a:t>
                      </a:r>
                    </a:p>
                    <a:p>
                      <a:pPr>
                        <a:lnSpc>
                          <a:spcPct val="107000"/>
                        </a:lnSpc>
                        <a:spcAft>
                          <a:spcPts val="800"/>
                        </a:spcAft>
                      </a:pPr>
                      <a:r>
                        <a:rPr lang="es-MX" sz="1200" dirty="0">
                          <a:effectLst/>
                          <a:latin typeface="Cavolini" panose="03000502040302020204" pitchFamily="66" charset="0"/>
                          <a:cs typeface="Cavolini" panose="03000502040302020204" pitchFamily="66" charset="0"/>
                        </a:rPr>
                        <a:t>Estación 1 “Pizza matemática” (3ºA)</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nSpc>
                          <a:spcPct val="107000"/>
                        </a:lnSpc>
                        <a:spcAft>
                          <a:spcPts val="800"/>
                        </a:spcAft>
                      </a:pPr>
                      <a:r>
                        <a:rPr lang="es-MX" sz="1200" dirty="0">
                          <a:effectLst/>
                          <a:latin typeface="Cavolini" panose="03000502040302020204" pitchFamily="66" charset="0"/>
                          <a:cs typeface="Cavolini" panose="03000502040302020204" pitchFamily="66" charset="0"/>
                        </a:rPr>
                        <a:t> Saludo</a:t>
                      </a:r>
                    </a:p>
                    <a:p>
                      <a:pPr>
                        <a:lnSpc>
                          <a:spcPct val="107000"/>
                        </a:lnSpc>
                        <a:spcAft>
                          <a:spcPts val="800"/>
                        </a:spcAft>
                      </a:pPr>
                      <a:r>
                        <a:rPr lang="es-MX" sz="1200" dirty="0">
                          <a:effectLst/>
                          <a:latin typeface="Cavolini" panose="03000502040302020204" pitchFamily="66" charset="0"/>
                          <a:cs typeface="Cavolini" panose="03000502040302020204" pitchFamily="66" charset="0"/>
                        </a:rPr>
                        <a:t>Pase de lista</a:t>
                      </a:r>
                    </a:p>
                    <a:p>
                      <a:pPr>
                        <a:lnSpc>
                          <a:spcPct val="107000"/>
                        </a:lnSpc>
                        <a:spcAft>
                          <a:spcPts val="800"/>
                        </a:spcAft>
                      </a:pPr>
                      <a:r>
                        <a:rPr lang="es-MX" sz="1200" dirty="0">
                          <a:effectLst/>
                          <a:latin typeface="Cavolini" panose="03000502040302020204" pitchFamily="66" charset="0"/>
                          <a:cs typeface="Cavolini" panose="03000502040302020204" pitchFamily="66" charset="0"/>
                        </a:rPr>
                        <a:t>Estación 1 “Pizza matemática” (3ºA)</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rowSpan="7">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Clases virtuales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extLst>
                  <a:ext uri="{0D108BD9-81ED-4DB2-BD59-A6C34878D82A}">
                    <a16:rowId xmlns:a16="http://schemas.microsoft.com/office/drawing/2014/main" val="3173108246"/>
                  </a:ext>
                </a:extLst>
              </a:tr>
              <a:tr h="403518">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10:15 – 10:30</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nSpc>
                          <a:spcPct val="107000"/>
                        </a:lnSpc>
                        <a:spcAft>
                          <a:spcPts val="800"/>
                        </a:spcAft>
                      </a:pPr>
                      <a:r>
                        <a:rPr lang="es-MX" sz="1200" dirty="0">
                          <a:effectLst/>
                          <a:latin typeface="Cavolini" panose="03000502040302020204" pitchFamily="66" charset="0"/>
                          <a:cs typeface="Cavolini" panose="03000502040302020204" pitchFamily="66" charset="0"/>
                        </a:rPr>
                        <a:t> </a:t>
                      </a:r>
                      <a:r>
                        <a:rPr lang="es-MX" sz="1200" kern="1200" dirty="0">
                          <a:solidFill>
                            <a:schemeClr val="tx1"/>
                          </a:solidFill>
                          <a:effectLst/>
                          <a:latin typeface="Cavolini" panose="03000502040302020204" pitchFamily="66" charset="0"/>
                          <a:ea typeface="+mn-ea"/>
                          <a:cs typeface="Cavolini" panose="03000502040302020204" pitchFamily="66" charset="0"/>
                        </a:rPr>
                        <a:t>La granjita Micaela (3ºB)</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nSpc>
                          <a:spcPct val="107000"/>
                        </a:lnSpc>
                        <a:spcAft>
                          <a:spcPts val="800"/>
                        </a:spcAft>
                      </a:pPr>
                      <a:r>
                        <a:rPr lang="es-MX" sz="1200" kern="1200" dirty="0">
                          <a:solidFill>
                            <a:schemeClr val="tx1"/>
                          </a:solidFill>
                          <a:effectLst/>
                          <a:latin typeface="Cavolini" panose="03000502040302020204" pitchFamily="66" charset="0"/>
                          <a:ea typeface="+mn-ea"/>
                          <a:cs typeface="Cavolini" panose="03000502040302020204" pitchFamily="66" charset="0"/>
                        </a:rPr>
                        <a:t>La granjita Micaela (3ºB)</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gn="l">
                        <a:lnSpc>
                          <a:spcPct val="107000"/>
                        </a:lnSpc>
                        <a:spcAft>
                          <a:spcPts val="800"/>
                        </a:spcAft>
                      </a:pPr>
                      <a:r>
                        <a:rPr lang="es-MX" sz="1200" kern="1200" dirty="0">
                          <a:solidFill>
                            <a:schemeClr val="tx1"/>
                          </a:solidFill>
                          <a:effectLst/>
                          <a:latin typeface="Cavolini" panose="03000502040302020204" pitchFamily="66" charset="0"/>
                          <a:ea typeface="+mn-ea"/>
                          <a:cs typeface="Cavolini" panose="03000502040302020204" pitchFamily="66" charset="0"/>
                        </a:rPr>
                        <a:t>La granjita Micaela (3ºB)</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1200" kern="1200" dirty="0">
                          <a:solidFill>
                            <a:schemeClr val="tx1"/>
                          </a:solidFill>
                          <a:effectLst/>
                          <a:latin typeface="Cavolini" panose="03000502040302020204" pitchFamily="66" charset="0"/>
                          <a:ea typeface="+mn-ea"/>
                          <a:cs typeface="Cavolini" panose="03000502040302020204" pitchFamily="66" charset="0"/>
                        </a:rPr>
                        <a:t>La granjita Micaela (3ºB)</a:t>
                      </a:r>
                      <a:r>
                        <a:rPr lang="es-MX" sz="1200" dirty="0">
                          <a:effectLst/>
                          <a:latin typeface="Cavolini" panose="03000502040302020204" pitchFamily="66" charset="0"/>
                          <a:cs typeface="Cavolini" panose="03000502040302020204" pitchFamily="66" charset="0"/>
                        </a:rPr>
                        <a:t>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vMerge="1">
                  <a:txBody>
                    <a:bodyPr/>
                    <a:lstStyle/>
                    <a:p>
                      <a:endParaRPr lang="es-MX"/>
                    </a:p>
                  </a:txBody>
                  <a:tcPr/>
                </a:tc>
                <a:extLst>
                  <a:ext uri="{0D108BD9-81ED-4DB2-BD59-A6C34878D82A}">
                    <a16:rowId xmlns:a16="http://schemas.microsoft.com/office/drawing/2014/main" val="2818337065"/>
                  </a:ext>
                </a:extLst>
              </a:tr>
              <a:tr h="403518">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10:30 – 10:45</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gn="l">
                        <a:lnSpc>
                          <a:spcPct val="107000"/>
                        </a:lnSpc>
                        <a:spcAft>
                          <a:spcPts val="800"/>
                        </a:spcAft>
                      </a:pPr>
                      <a:r>
                        <a:rPr lang="es-MX" sz="1200" dirty="0">
                          <a:effectLst/>
                          <a:latin typeface="Cavolini" panose="03000502040302020204" pitchFamily="66" charset="0"/>
                          <a:cs typeface="Cavolini" panose="03000502040302020204" pitchFamily="66" charset="0"/>
                        </a:rPr>
                        <a:t>Atrapa las moscas (1ºA)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dirty="0">
                          <a:effectLst/>
                          <a:latin typeface="Cavolini" panose="03000502040302020204" pitchFamily="66" charset="0"/>
                          <a:cs typeface="Cavolini" panose="03000502040302020204" pitchFamily="66" charset="0"/>
                        </a:rPr>
                        <a:t>Atrapa las moscas (1ºA)</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dirty="0">
                          <a:effectLst/>
                          <a:latin typeface="Cavolini" panose="03000502040302020204" pitchFamily="66" charset="0"/>
                          <a:cs typeface="Cavolini" panose="03000502040302020204" pitchFamily="66" charset="0"/>
                        </a:rPr>
                        <a:t>Atrapa las moscas (1ºA)</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1200" dirty="0">
                          <a:effectLst/>
                          <a:latin typeface="Cavolini" panose="03000502040302020204" pitchFamily="66" charset="0"/>
                          <a:cs typeface="Cavolini" panose="03000502040302020204" pitchFamily="66" charset="0"/>
                        </a:rPr>
                        <a:t>Atrapa las moscas (1ºA)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vMerge="1">
                  <a:txBody>
                    <a:bodyPr/>
                    <a:lstStyle/>
                    <a:p>
                      <a:endParaRPr lang="es-MX"/>
                    </a:p>
                  </a:txBody>
                  <a:tcPr/>
                </a:tc>
                <a:extLst>
                  <a:ext uri="{0D108BD9-81ED-4DB2-BD59-A6C34878D82A}">
                    <a16:rowId xmlns:a16="http://schemas.microsoft.com/office/drawing/2014/main" val="789155300"/>
                  </a:ext>
                </a:extLst>
              </a:tr>
              <a:tr h="555034">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10:45 – 11:00</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gn="l">
                        <a:lnSpc>
                          <a:spcPct val="107000"/>
                        </a:lnSpc>
                        <a:spcAft>
                          <a:spcPts val="800"/>
                        </a:spcAft>
                      </a:pPr>
                      <a:r>
                        <a:rPr lang="es-MX" sz="1200" dirty="0">
                          <a:effectLst/>
                          <a:latin typeface="Cavolini" panose="03000502040302020204" pitchFamily="66" charset="0"/>
                          <a:cs typeface="Cavolini" panose="03000502040302020204" pitchFamily="66" charset="0"/>
                        </a:rPr>
                        <a:t>Árbol contador (1ºB y 2ºC)</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dirty="0">
                          <a:effectLst/>
                          <a:latin typeface="Cavolini" panose="03000502040302020204" pitchFamily="66" charset="0"/>
                          <a:cs typeface="Cavolini" panose="03000502040302020204" pitchFamily="66" charset="0"/>
                        </a:rPr>
                        <a:t>Árbol contador (1ºB y 2ºC)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dirty="0">
                          <a:effectLst/>
                          <a:latin typeface="Cavolini" panose="03000502040302020204" pitchFamily="66" charset="0"/>
                          <a:cs typeface="Cavolini" panose="03000502040302020204" pitchFamily="66" charset="0"/>
                        </a:rPr>
                        <a:t>Árbol contador (1ºB y 2ºC)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dirty="0">
                          <a:effectLst/>
                          <a:latin typeface="Cavolini" panose="03000502040302020204" pitchFamily="66" charset="0"/>
                          <a:cs typeface="Cavolini" panose="03000502040302020204" pitchFamily="66" charset="0"/>
                        </a:rPr>
                        <a:t>Árbol contador (1ºB y 2ºC)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vMerge="1">
                  <a:txBody>
                    <a:bodyPr/>
                    <a:lstStyle/>
                    <a:p>
                      <a:endParaRPr lang="es-MX"/>
                    </a:p>
                  </a:txBody>
                  <a:tcPr/>
                </a:tc>
                <a:extLst>
                  <a:ext uri="{0D108BD9-81ED-4DB2-BD59-A6C34878D82A}">
                    <a16:rowId xmlns:a16="http://schemas.microsoft.com/office/drawing/2014/main" val="339359026"/>
                  </a:ext>
                </a:extLst>
              </a:tr>
              <a:tr h="555034">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11:00 – 11:15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gn="l">
                        <a:lnSpc>
                          <a:spcPct val="107000"/>
                        </a:lnSpc>
                        <a:spcAft>
                          <a:spcPts val="800"/>
                        </a:spcAft>
                      </a:pPr>
                      <a:r>
                        <a:rPr lang="es-MX" sz="1200" dirty="0">
                          <a:effectLst/>
                          <a:latin typeface="Cavolini" panose="03000502040302020204" pitchFamily="66" charset="0"/>
                          <a:cs typeface="Cavolini" panose="03000502040302020204" pitchFamily="66" charset="0"/>
                        </a:rPr>
                        <a:t>Boliche numérico (2ºA)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gn="l">
                        <a:lnSpc>
                          <a:spcPct val="107000"/>
                        </a:lnSpc>
                        <a:spcAft>
                          <a:spcPts val="800"/>
                        </a:spcAft>
                      </a:pPr>
                      <a:r>
                        <a:rPr lang="es-MX" sz="1200" dirty="0">
                          <a:effectLst/>
                          <a:latin typeface="Cavolini" panose="03000502040302020204" pitchFamily="66" charset="0"/>
                          <a:cs typeface="Cavolini" panose="03000502040302020204" pitchFamily="66" charset="0"/>
                        </a:rPr>
                        <a:t>Pescando números (2ºA)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dirty="0">
                          <a:effectLst/>
                          <a:latin typeface="Cavolini" panose="03000502040302020204" pitchFamily="66" charset="0"/>
                          <a:cs typeface="Cavolini" panose="03000502040302020204" pitchFamily="66" charset="0"/>
                        </a:rPr>
                        <a:t>Boliche numérico (2ºA)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dirty="0">
                          <a:effectLst/>
                          <a:latin typeface="Cavolini" panose="03000502040302020204" pitchFamily="66" charset="0"/>
                          <a:cs typeface="Cavolini" panose="03000502040302020204" pitchFamily="66" charset="0"/>
                        </a:rPr>
                        <a:t> Pescando números (2ºA)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vMerge="1">
                  <a:txBody>
                    <a:bodyPr/>
                    <a:lstStyle/>
                    <a:p>
                      <a:endParaRPr lang="es-MX"/>
                    </a:p>
                  </a:txBody>
                  <a:tcPr/>
                </a:tc>
                <a:extLst>
                  <a:ext uri="{0D108BD9-81ED-4DB2-BD59-A6C34878D82A}">
                    <a16:rowId xmlns:a16="http://schemas.microsoft.com/office/drawing/2014/main" val="906961422"/>
                  </a:ext>
                </a:extLst>
              </a:tr>
              <a:tr h="555034">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11:15 – 11:30</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gn="l">
                        <a:lnSpc>
                          <a:spcPct val="107000"/>
                        </a:lnSpc>
                        <a:spcAft>
                          <a:spcPts val="800"/>
                        </a:spcAft>
                      </a:pPr>
                      <a:r>
                        <a:rPr lang="es-MX" sz="1200" i="0" u="none" kern="1200" dirty="0" err="1">
                          <a:solidFill>
                            <a:schemeClr val="tx1"/>
                          </a:solidFill>
                          <a:effectLst/>
                          <a:latin typeface="Cavolini" panose="03000502040302020204" pitchFamily="66" charset="0"/>
                          <a:ea typeface="+mn-ea"/>
                          <a:cs typeface="Cavolini" panose="03000502040302020204" pitchFamily="66" charset="0"/>
                        </a:rPr>
                        <a:t>Memorama</a:t>
                      </a:r>
                      <a:r>
                        <a:rPr lang="es-MX" sz="1200" i="0" u="none" kern="1200" dirty="0">
                          <a:solidFill>
                            <a:schemeClr val="tx1"/>
                          </a:solidFill>
                          <a:effectLst/>
                          <a:latin typeface="Cavolini" panose="03000502040302020204" pitchFamily="66" charset="0"/>
                          <a:ea typeface="+mn-ea"/>
                          <a:cs typeface="Cavolini" panose="03000502040302020204" pitchFamily="66" charset="0"/>
                        </a:rPr>
                        <a:t> con números (2ºB)</a:t>
                      </a:r>
                      <a:endParaRPr lang="es-MX" sz="1000" i="0" u="none"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i="1" u="none" kern="1200" dirty="0">
                          <a:solidFill>
                            <a:schemeClr val="tx1"/>
                          </a:solidFill>
                          <a:effectLst/>
                          <a:latin typeface="Cavolini" panose="03000502040302020204" pitchFamily="66" charset="0"/>
                          <a:ea typeface="+mn-ea"/>
                          <a:cs typeface="Cavolini" panose="03000502040302020204" pitchFamily="66" charset="0"/>
                        </a:rPr>
                        <a:t>El gusano feliz </a:t>
                      </a:r>
                      <a:r>
                        <a:rPr lang="es-MX" sz="1200" u="none" dirty="0">
                          <a:effectLst/>
                          <a:latin typeface="Cavolini" panose="03000502040302020204" pitchFamily="66" charset="0"/>
                          <a:cs typeface="Cavolini" panose="03000502040302020204" pitchFamily="66" charset="0"/>
                        </a:rPr>
                        <a:t>(2ºB)</a:t>
                      </a:r>
                      <a:r>
                        <a:rPr lang="es-MX" sz="1200" dirty="0">
                          <a:effectLst/>
                          <a:latin typeface="Cavolini" panose="03000502040302020204" pitchFamily="66" charset="0"/>
                          <a:cs typeface="Cavolini" panose="03000502040302020204" pitchFamily="66" charset="0"/>
                        </a:rPr>
                        <a:t>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i="0" u="none" kern="1200" dirty="0" err="1">
                          <a:solidFill>
                            <a:schemeClr val="tx1"/>
                          </a:solidFill>
                          <a:effectLst/>
                          <a:latin typeface="Cavolini" panose="03000502040302020204" pitchFamily="66" charset="0"/>
                          <a:ea typeface="+mn-ea"/>
                          <a:cs typeface="Cavolini" panose="03000502040302020204" pitchFamily="66" charset="0"/>
                        </a:rPr>
                        <a:t>Memorama</a:t>
                      </a:r>
                      <a:r>
                        <a:rPr lang="es-MX" sz="1200" i="0" u="none" kern="1200" dirty="0">
                          <a:solidFill>
                            <a:schemeClr val="tx1"/>
                          </a:solidFill>
                          <a:effectLst/>
                          <a:latin typeface="Cavolini" panose="03000502040302020204" pitchFamily="66" charset="0"/>
                          <a:ea typeface="+mn-ea"/>
                          <a:cs typeface="Cavolini" panose="03000502040302020204" pitchFamily="66" charset="0"/>
                        </a:rPr>
                        <a:t> con números (2ºB)</a:t>
                      </a:r>
                      <a:r>
                        <a:rPr lang="es-MX" sz="1200" dirty="0">
                          <a:effectLst/>
                          <a:latin typeface="Cavolini" panose="03000502040302020204" pitchFamily="66" charset="0"/>
                          <a:cs typeface="Cavolini" panose="03000502040302020204" pitchFamily="66" charset="0"/>
                        </a:rPr>
                        <a:t>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200" i="1" u="none" kern="1200" dirty="0">
                          <a:solidFill>
                            <a:schemeClr val="tx1"/>
                          </a:solidFill>
                          <a:effectLst/>
                          <a:latin typeface="Cavolini" panose="03000502040302020204" pitchFamily="66" charset="0"/>
                          <a:ea typeface="+mn-ea"/>
                          <a:cs typeface="Cavolini" panose="03000502040302020204" pitchFamily="66" charset="0"/>
                        </a:rPr>
                        <a:t>El gusano feliz </a:t>
                      </a:r>
                      <a:r>
                        <a:rPr lang="es-MX" sz="1200" u="none" dirty="0">
                          <a:effectLst/>
                          <a:latin typeface="Cavolini" panose="03000502040302020204" pitchFamily="66" charset="0"/>
                          <a:cs typeface="Cavolini" panose="03000502040302020204" pitchFamily="66" charset="0"/>
                        </a:rPr>
                        <a:t>(2ºB)</a:t>
                      </a:r>
                      <a:r>
                        <a:rPr lang="es-MX" sz="1200" dirty="0">
                          <a:effectLst/>
                          <a:latin typeface="Cavolini" panose="03000502040302020204" pitchFamily="66" charset="0"/>
                          <a:cs typeface="Cavolini" panose="03000502040302020204" pitchFamily="66" charset="0"/>
                        </a:rPr>
                        <a:t>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vMerge="1">
                  <a:txBody>
                    <a:bodyPr/>
                    <a:lstStyle/>
                    <a:p>
                      <a:endParaRPr lang="es-MX"/>
                    </a:p>
                  </a:txBody>
                  <a:tcPr/>
                </a:tc>
                <a:extLst>
                  <a:ext uri="{0D108BD9-81ED-4DB2-BD59-A6C34878D82A}">
                    <a16:rowId xmlns:a16="http://schemas.microsoft.com/office/drawing/2014/main" val="3061930780"/>
                  </a:ext>
                </a:extLst>
              </a:tr>
              <a:tr h="749420">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11:30 – 12:00</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gridSpan="3">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 </a:t>
                      </a:r>
                    </a:p>
                    <a:p>
                      <a:pPr algn="ctr">
                        <a:lnSpc>
                          <a:spcPct val="107000"/>
                        </a:lnSpc>
                        <a:spcAft>
                          <a:spcPts val="800"/>
                        </a:spcAft>
                      </a:pPr>
                      <a:r>
                        <a:rPr lang="es-MX" sz="1200" dirty="0">
                          <a:effectLst/>
                          <a:latin typeface="Cavolini" panose="03000502040302020204" pitchFamily="66" charset="0"/>
                          <a:cs typeface="Cavolini" panose="03000502040302020204" pitchFamily="66" charset="0"/>
                        </a:rPr>
                        <a:t> Retroalimentación</a:t>
                      </a:r>
                    </a:p>
                    <a:p>
                      <a:pPr algn="ctr">
                        <a:lnSpc>
                          <a:spcPct val="107000"/>
                        </a:lnSpc>
                        <a:spcAft>
                          <a:spcPts val="800"/>
                        </a:spcAft>
                      </a:pPr>
                      <a:r>
                        <a:rPr lang="es-MX" sz="1200" dirty="0">
                          <a:effectLst/>
                          <a:latin typeface="Cavolini" panose="03000502040302020204" pitchFamily="66" charset="0"/>
                          <a:cs typeface="Cavolini" panose="03000502040302020204" pitchFamily="66" charset="0"/>
                        </a:rPr>
                        <a:t> </a:t>
                      </a:r>
                    </a:p>
                  </a:txBody>
                  <a:tcPr marL="63482" marR="63482" marT="0" marB="0" anchor="ctr"/>
                </a:tc>
                <a:tc hMerge="1">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hMerge="1">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a:txBody>
                    <a:bodyPr/>
                    <a:lstStyle/>
                    <a:p>
                      <a:pPr algn="ctr">
                        <a:lnSpc>
                          <a:spcPct val="107000"/>
                        </a:lnSpc>
                        <a:spcAft>
                          <a:spcPts val="800"/>
                        </a:spcAft>
                      </a:pPr>
                      <a:r>
                        <a:rPr lang="es-MX" sz="1200" dirty="0">
                          <a:effectLst/>
                          <a:latin typeface="Cavolini" panose="03000502040302020204" pitchFamily="66" charset="0"/>
                          <a:cs typeface="Cavolini" panose="03000502040302020204" pitchFamily="66" charset="0"/>
                        </a:rPr>
                        <a:t>Retroalimentación </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txBody>
                  <a:tcPr marL="63482" marR="63482" marT="0" marB="0" anchor="ctr"/>
                </a:tc>
                <a:tc vMerge="1">
                  <a:txBody>
                    <a:bodyPr/>
                    <a:lstStyle/>
                    <a:p>
                      <a:endParaRPr lang="es-MX"/>
                    </a:p>
                  </a:txBody>
                  <a:tcPr/>
                </a:tc>
                <a:extLst>
                  <a:ext uri="{0D108BD9-81ED-4DB2-BD59-A6C34878D82A}">
                    <a16:rowId xmlns:a16="http://schemas.microsoft.com/office/drawing/2014/main" val="4259458816"/>
                  </a:ext>
                </a:extLst>
              </a:tr>
            </a:tbl>
          </a:graphicData>
        </a:graphic>
      </p:graphicFrame>
    </p:spTree>
    <p:extLst>
      <p:ext uri="{BB962C8B-B14F-4D97-AF65-F5344CB8AC3E}">
        <p14:creationId xmlns:p14="http://schemas.microsoft.com/office/powerpoint/2010/main" val="841496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3941037547"/>
              </p:ext>
            </p:extLst>
          </p:nvPr>
        </p:nvGraphicFramePr>
        <p:xfrm>
          <a:off x="265044" y="510319"/>
          <a:ext cx="8613911" cy="5837362"/>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1035577">
                <a:tc>
                  <a:txBody>
                    <a:bodyPr/>
                    <a:lstStyle/>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INICIO</a:t>
                      </a:r>
                      <a:endParaRPr lang="es-MX" sz="1200" dirty="0">
                        <a:latin typeface="Cavolini" panose="03000502040302020204" pitchFamily="66" charset="0"/>
                        <a:cs typeface="Cavolini" panose="03000502040302020204" pitchFamily="66"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pPr algn="l"/>
                      <a:r>
                        <a:rPr lang="es-MX" sz="1200" kern="1200" dirty="0">
                          <a:solidFill>
                            <a:schemeClr val="dk1"/>
                          </a:solidFill>
                          <a:effectLst/>
                          <a:latin typeface="Cavolini" panose="03000502040302020204" pitchFamily="66" charset="0"/>
                          <a:ea typeface="+mn-ea"/>
                          <a:cs typeface="Cavolini" panose="03000502040302020204" pitchFamily="66" charset="0"/>
                        </a:rPr>
                        <a:t>Saludo</a:t>
                      </a:r>
                    </a:p>
                    <a:p>
                      <a:pPr algn="l"/>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indicaciones para la </a:t>
                      </a:r>
                      <a:r>
                        <a:rPr lang="es-MX" sz="1200" b="0" u="none" kern="1200" dirty="0">
                          <a:solidFill>
                            <a:schemeClr val="dk1"/>
                          </a:solidFill>
                          <a:effectLst/>
                          <a:latin typeface="Cavolini" panose="03000502040302020204" pitchFamily="66" charset="0"/>
                          <a:ea typeface="+mn-ea"/>
                          <a:cs typeface="Cavolini" panose="03000502040302020204" pitchFamily="66" charset="0"/>
                        </a:rPr>
                        <a:t>f</a:t>
                      </a:r>
                      <a:r>
                        <a:rPr lang="es-MX" sz="1200" b="0" u="none" dirty="0">
                          <a:effectLst/>
                          <a:latin typeface="Cavolini" panose="03000502040302020204" pitchFamily="66" charset="0"/>
                          <a:ea typeface="Calibri" panose="020F0502020204030204" pitchFamily="34" charset="0"/>
                          <a:cs typeface="Cavolini" panose="03000502040302020204" pitchFamily="66" charset="0"/>
                        </a:rPr>
                        <a:t>eria de matemáticas</a:t>
                      </a:r>
                      <a:endParaRPr lang="es-MX" sz="1200" b="0" u="none"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s-MX" sz="12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Lunes Y Miércoles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r h="1432858">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1 (3°A)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Pizza matemática.</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•Inicio</a:t>
                      </a:r>
                      <a:r>
                        <a:rPr lang="es-MX" sz="1200" b="1" u="sng" kern="1200" dirty="0">
                          <a:solidFill>
                            <a:schemeClr val="dk1"/>
                          </a:solidFill>
                          <a:effectLst/>
                          <a:latin typeface="Cavolini" panose="03000502040302020204" pitchFamily="66" charset="0"/>
                          <a:ea typeface="+mn-ea"/>
                          <a:cs typeface="Cavolini" panose="03000502040302020204" pitchFamily="66" charset="0"/>
                        </a:rPr>
                        <a:t>:</a:t>
                      </a:r>
                      <a:endParaRPr lang="es-MX" sz="1200" u="sng" kern="1200" dirty="0">
                        <a:solidFill>
                          <a:schemeClr val="dk1"/>
                        </a:solidFill>
                        <a:effectLst/>
                        <a:latin typeface="Cavolini" panose="03000502040302020204" pitchFamily="66" charset="0"/>
                        <a:ea typeface="+mn-ea"/>
                        <a:cs typeface="Cavolini" panose="03000502040302020204" pitchFamily="66" charset="0"/>
                      </a:endParaRP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indicaciones y se caracteriza como chef </a:t>
                      </a:r>
                    </a:p>
                    <a:p>
                      <a:r>
                        <a:rPr lang="es-MX" sz="1200" b="1" kern="1200" dirty="0">
                          <a:solidFill>
                            <a:schemeClr val="dk1"/>
                          </a:solidFill>
                          <a:effectLst/>
                          <a:latin typeface="Cavolini" panose="03000502040302020204" pitchFamily="66" charset="0"/>
                          <a:ea typeface="+mn-ea"/>
                          <a:cs typeface="Cavolini" panose="03000502040302020204" pitchFamily="66" charset="0"/>
                        </a:rPr>
                        <a:t>Observa</a:t>
                      </a:r>
                      <a:r>
                        <a:rPr lang="es-MX" sz="1200" kern="1200" dirty="0">
                          <a:solidFill>
                            <a:schemeClr val="dk1"/>
                          </a:solidFill>
                          <a:effectLst/>
                          <a:latin typeface="Cavolini" panose="03000502040302020204" pitchFamily="66" charset="0"/>
                          <a:ea typeface="+mn-ea"/>
                          <a:cs typeface="Cavolini" panose="03000502040302020204" pitchFamily="66" charset="0"/>
                        </a:rPr>
                        <a:t> los ingredientes y escucha la receta</a:t>
                      </a: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Agrega</a:t>
                      </a:r>
                      <a:r>
                        <a:rPr lang="es-MX" sz="1200" kern="1200" dirty="0">
                          <a:solidFill>
                            <a:schemeClr val="dk1"/>
                          </a:solidFill>
                          <a:effectLst/>
                          <a:latin typeface="Cavolini" panose="03000502040302020204" pitchFamily="66" charset="0"/>
                          <a:ea typeface="+mn-ea"/>
                          <a:cs typeface="Cavolini" panose="03000502040302020204" pitchFamily="66" charset="0"/>
                        </a:rPr>
                        <a:t> a la pizza el número de ingredientes según corresponde a la receta</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Comenta</a:t>
                      </a:r>
                      <a:r>
                        <a:rPr lang="es-MX" sz="1200" kern="1200" dirty="0">
                          <a:solidFill>
                            <a:schemeClr val="dk1"/>
                          </a:solidFill>
                          <a:effectLst/>
                          <a:latin typeface="Cavolini" panose="03000502040302020204" pitchFamily="66" charset="0"/>
                          <a:ea typeface="+mn-ea"/>
                          <a:cs typeface="Cavolini" panose="03000502040302020204" pitchFamily="66" charset="0"/>
                        </a:rPr>
                        <a:t> cuantos ingredientes lleva su receta.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Recibe</a:t>
                      </a:r>
                      <a:r>
                        <a:rPr lang="es-MX" sz="1200" kern="1200" dirty="0">
                          <a:solidFill>
                            <a:schemeClr val="dk1"/>
                          </a:solidFill>
                          <a:effectLst/>
                          <a:latin typeface="Cavolini" panose="03000502040302020204" pitchFamily="66" charset="0"/>
                          <a:ea typeface="+mn-ea"/>
                          <a:cs typeface="Cavolini" panose="03000502040302020204" pitchFamily="66" charset="0"/>
                        </a:rPr>
                        <a:t> su premio</a:t>
                      </a:r>
                    </a:p>
                    <a:p>
                      <a:pPr lvl="0"/>
                      <a:endParaRPr lang="es-MX" sz="1200" kern="1200" dirty="0">
                        <a:solidFill>
                          <a:schemeClr val="dk1"/>
                        </a:solidFill>
                        <a:effectLst/>
                        <a:latin typeface="Cavolini" panose="03000502040302020204" pitchFamily="66" charset="0"/>
                        <a:ea typeface="+mn-ea"/>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1:</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b="1" kern="1200" dirty="0">
                          <a:solidFill>
                            <a:schemeClr val="dk1"/>
                          </a:solidFill>
                          <a:effectLst/>
                          <a:latin typeface="Cavolini" panose="03000502040302020204" pitchFamily="66" charset="0"/>
                          <a:ea typeface="+mn-ea"/>
                          <a:cs typeface="Cavolini" panose="03000502040302020204" pitchFamily="66" charset="0"/>
                        </a:rPr>
                        <a:t>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 Ingredientes de pizza de papel.</a:t>
                      </a:r>
                    </a:p>
                    <a:p>
                      <a:r>
                        <a:rPr lang="es-MX" sz="1200" kern="1200" dirty="0">
                          <a:solidFill>
                            <a:schemeClr val="dk1"/>
                          </a:solidFill>
                          <a:effectLst/>
                          <a:latin typeface="Cavolini" panose="03000502040302020204" pitchFamily="66" charset="0"/>
                          <a:ea typeface="+mn-ea"/>
                          <a:cs typeface="Cavolini" panose="03000502040302020204" pitchFamily="66" charset="0"/>
                        </a:rPr>
                        <a:t>• Pizza de papel</a:t>
                      </a:r>
                    </a:p>
                    <a:p>
                      <a:r>
                        <a:rPr lang="es-MX" sz="1200" kern="1200" dirty="0">
                          <a:solidFill>
                            <a:schemeClr val="dk1"/>
                          </a:solidFill>
                          <a:effectLst/>
                          <a:latin typeface="Cavolini" panose="03000502040302020204" pitchFamily="66" charset="0"/>
                          <a:ea typeface="+mn-ea"/>
                          <a:cs typeface="Cavolini" panose="03000502040302020204" pitchFamily="66" charset="0"/>
                        </a:rPr>
                        <a:t>• Vestuario de chef.</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s-MX" sz="9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4409664"/>
                  </a:ext>
                </a:extLst>
              </a:tr>
            </a:tbl>
          </a:graphicData>
        </a:graphic>
      </p:graphicFrame>
    </p:spTree>
    <p:extLst>
      <p:ext uri="{BB962C8B-B14F-4D97-AF65-F5344CB8AC3E}">
        <p14:creationId xmlns:p14="http://schemas.microsoft.com/office/powerpoint/2010/main" val="725143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1871919561"/>
              </p:ext>
            </p:extLst>
          </p:nvPr>
        </p:nvGraphicFramePr>
        <p:xfrm>
          <a:off x="265044" y="433747"/>
          <a:ext cx="8613911" cy="571618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2 (3°B)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La granjita Micaela.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las indicaciones y reglas del juego.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Observa</a:t>
                      </a:r>
                      <a:r>
                        <a:rPr lang="es-MX" sz="1200" kern="1200" dirty="0">
                          <a:solidFill>
                            <a:schemeClr val="dk1"/>
                          </a:solidFill>
                          <a:effectLst/>
                          <a:latin typeface="Cavolini" panose="03000502040302020204" pitchFamily="66" charset="0"/>
                          <a:ea typeface="+mn-ea"/>
                          <a:cs typeface="Cavolini" panose="03000502040302020204" pitchFamily="66" charset="0"/>
                        </a:rPr>
                        <a:t> la ambientación de una granjita.</a:t>
                      </a: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Forma</a:t>
                      </a:r>
                      <a:r>
                        <a:rPr lang="es-MX" sz="1200" kern="1200" dirty="0">
                          <a:solidFill>
                            <a:schemeClr val="dk1"/>
                          </a:solidFill>
                          <a:effectLst/>
                          <a:latin typeface="Cavolini" panose="03000502040302020204" pitchFamily="66" charset="0"/>
                          <a:ea typeface="+mn-ea"/>
                          <a:cs typeface="Cavolini" panose="03000502040302020204" pitchFamily="66" charset="0"/>
                        </a:rPr>
                        <a:t> equipos.</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Busca</a:t>
                      </a:r>
                      <a:r>
                        <a:rPr lang="es-MX" sz="1200" kern="1200" dirty="0">
                          <a:solidFill>
                            <a:schemeClr val="dk1"/>
                          </a:solidFill>
                          <a:effectLst/>
                          <a:latin typeface="Cavolini" panose="03000502040302020204" pitchFamily="66" charset="0"/>
                          <a:ea typeface="+mn-ea"/>
                          <a:cs typeface="Cavolini" panose="03000502040302020204" pitchFamily="66" charset="0"/>
                        </a:rPr>
                        <a:t> y coloca los animalitos pedidos en el corral.</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Cuenta</a:t>
                      </a:r>
                      <a:r>
                        <a:rPr lang="es-MX" sz="1200" kern="1200" dirty="0">
                          <a:solidFill>
                            <a:schemeClr val="dk1"/>
                          </a:solidFill>
                          <a:effectLst/>
                          <a:latin typeface="Cavolini" panose="03000502040302020204" pitchFamily="66" charset="0"/>
                          <a:ea typeface="+mn-ea"/>
                          <a:cs typeface="Cavolini" panose="03000502040302020204" pitchFamily="66" charset="0"/>
                        </a:rPr>
                        <a:t> cuántos animalitos quedaron en el corral.</a:t>
                      </a:r>
                    </a:p>
                    <a:p>
                      <a:pPr marL="0" indent="0">
                        <a:buFontTx/>
                        <a:buNone/>
                      </a:pPr>
                      <a:r>
                        <a:rPr lang="es-MX" sz="1200" b="1" kern="1200" dirty="0">
                          <a:solidFill>
                            <a:schemeClr val="dk1"/>
                          </a:solidFill>
                          <a:effectLst/>
                          <a:latin typeface="Cavolini" panose="03000502040302020204" pitchFamily="66" charset="0"/>
                          <a:ea typeface="+mn-ea"/>
                          <a:cs typeface="Cavolini" panose="03000502040302020204" pitchFamily="66" charset="0"/>
                        </a:rPr>
                        <a:t>Recibe</a:t>
                      </a:r>
                      <a:r>
                        <a:rPr lang="es-MX" sz="1200" kern="1200" dirty="0">
                          <a:solidFill>
                            <a:schemeClr val="dk1"/>
                          </a:solidFill>
                          <a:effectLst/>
                          <a:latin typeface="Cavolini" panose="03000502040302020204" pitchFamily="66" charset="0"/>
                          <a:ea typeface="+mn-ea"/>
                          <a:cs typeface="Cavolini" panose="03000502040302020204" pitchFamily="66" charset="0"/>
                        </a:rPr>
                        <a:t> su premio</a:t>
                      </a:r>
                    </a:p>
                    <a:p>
                      <a:pPr marL="171450" indent="-171450">
                        <a:buFontTx/>
                        <a:buChar char="-"/>
                      </a:pP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3: (1°A)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Atrapa a las moscas.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Hace</a:t>
                      </a:r>
                      <a:r>
                        <a:rPr lang="es-MX" sz="1200" kern="1200" dirty="0">
                          <a:solidFill>
                            <a:schemeClr val="dk1"/>
                          </a:solidFill>
                          <a:effectLst/>
                          <a:latin typeface="Cavolini" panose="03000502040302020204" pitchFamily="66" charset="0"/>
                          <a:ea typeface="+mn-ea"/>
                          <a:cs typeface="Cavolini" panose="03000502040302020204" pitchFamily="66" charset="0"/>
                        </a:rPr>
                        <a:t> una fila y recibe la indicación de la actividad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2:</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b="1" kern="1200" dirty="0">
                          <a:solidFill>
                            <a:schemeClr val="dk1"/>
                          </a:solidFill>
                          <a:effectLst/>
                          <a:latin typeface="Cavolini" panose="03000502040302020204" pitchFamily="66" charset="0"/>
                          <a:ea typeface="+mn-ea"/>
                          <a:cs typeface="Cavolini" panose="03000502040302020204" pitchFamily="66" charset="0"/>
                        </a:rPr>
                        <a:t>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 Canastas de madera.</a:t>
                      </a:r>
                    </a:p>
                    <a:p>
                      <a:r>
                        <a:rPr lang="es-MX" sz="1200" kern="1200" dirty="0">
                          <a:solidFill>
                            <a:schemeClr val="dk1"/>
                          </a:solidFill>
                          <a:effectLst/>
                          <a:latin typeface="Cavolini" panose="03000502040302020204" pitchFamily="66" charset="0"/>
                          <a:ea typeface="+mn-ea"/>
                          <a:cs typeface="Cavolini" panose="03000502040302020204" pitchFamily="66" charset="0"/>
                        </a:rPr>
                        <a:t>• Animales de granja en hoja opalina.</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p>
                    <a:p>
                      <a:r>
                        <a:rPr lang="es-MX" sz="1200" b="1" kern="1200" dirty="0">
                          <a:solidFill>
                            <a:schemeClr val="dk1"/>
                          </a:solidFill>
                          <a:effectLst/>
                          <a:latin typeface="Cavolini" panose="03000502040302020204" pitchFamily="66" charset="0"/>
                          <a:ea typeface="+mn-ea"/>
                          <a:cs typeface="Cavolini" panose="03000502040302020204" pitchFamily="66" charset="0"/>
                        </a:rPr>
                        <a:t>Estación 3:</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b="1" kern="1200" dirty="0">
                          <a:solidFill>
                            <a:schemeClr val="dk1"/>
                          </a:solidFill>
                          <a:effectLst/>
                          <a:latin typeface="Cavolini" panose="03000502040302020204" pitchFamily="66" charset="0"/>
                          <a:ea typeface="+mn-ea"/>
                          <a:cs typeface="Cavolini" panose="03000502040302020204" pitchFamily="66" charset="0"/>
                        </a:rPr>
                        <a:t>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 Moscas</a:t>
                      </a:r>
                    </a:p>
                    <a:p>
                      <a:r>
                        <a:rPr lang="es-MX" sz="1200" kern="1200" dirty="0">
                          <a:solidFill>
                            <a:schemeClr val="dk1"/>
                          </a:solidFill>
                          <a:effectLst/>
                          <a:latin typeface="Cavolini" panose="03000502040302020204" pitchFamily="66" charset="0"/>
                          <a:ea typeface="+mn-ea"/>
                          <a:cs typeface="Cavolini" panose="03000502040302020204" pitchFamily="66" charset="0"/>
                        </a:rPr>
                        <a:t>• Matamoscas</a:t>
                      </a:r>
                    </a:p>
                    <a:p>
                      <a:r>
                        <a:rPr lang="es-MX" sz="1200" kern="1200" dirty="0">
                          <a:solidFill>
                            <a:schemeClr val="dk1"/>
                          </a:solidFill>
                          <a:effectLst/>
                          <a:latin typeface="Cavolini" panose="03000502040302020204" pitchFamily="66" charset="0"/>
                          <a:ea typeface="+mn-ea"/>
                          <a:cs typeface="Cavolini" panose="03000502040302020204" pitchFamily="66" charset="0"/>
                        </a:rPr>
                        <a:t>• Música</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 </a:t>
                      </a:r>
                    </a:p>
                    <a:p>
                      <a:endParaRPr lang="es-MX" sz="1200" kern="1200" dirty="0">
                        <a:solidFill>
                          <a:schemeClr val="dk1"/>
                        </a:solidFill>
                        <a:effectLst/>
                        <a:latin typeface="Cavolini" panose="03000502040302020204" pitchFamily="66" charset="0"/>
                        <a:ea typeface="+mn-ea"/>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Lunes Y Miércoles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bl>
          </a:graphicData>
        </a:graphic>
      </p:graphicFrame>
    </p:spTree>
    <p:extLst>
      <p:ext uri="{BB962C8B-B14F-4D97-AF65-F5344CB8AC3E}">
        <p14:creationId xmlns:p14="http://schemas.microsoft.com/office/powerpoint/2010/main" val="1840572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786121015"/>
              </p:ext>
            </p:extLst>
          </p:nvPr>
        </p:nvGraphicFramePr>
        <p:xfrm>
          <a:off x="265044" y="225287"/>
          <a:ext cx="8613911" cy="626482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r>
                        <a:rPr lang="es-MX" sz="1200" u="sng" kern="1200" dirty="0">
                          <a:solidFill>
                            <a:schemeClr val="dk1"/>
                          </a:solidFill>
                          <a:effectLst/>
                          <a:latin typeface="Cavolini" panose="03000502040302020204" pitchFamily="66" charset="0"/>
                          <a:ea typeface="+mn-ea"/>
                          <a:cs typeface="Cavolini" panose="03000502040302020204" pitchFamily="66" charset="0"/>
                        </a:rPr>
                        <a:t>•Desarrollo: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Atrapa</a:t>
                      </a:r>
                      <a:r>
                        <a:rPr lang="es-MX" sz="1200" kern="1200" dirty="0">
                          <a:solidFill>
                            <a:schemeClr val="dk1"/>
                          </a:solidFill>
                          <a:effectLst/>
                          <a:latin typeface="Cavolini" panose="03000502040302020204" pitchFamily="66" charset="0"/>
                          <a:ea typeface="+mn-ea"/>
                          <a:cs typeface="Cavolini" panose="03000502040302020204" pitchFamily="66" charset="0"/>
                        </a:rPr>
                        <a:t> Con el matamoscas  las moscas que se encuentran esparcidas sobre las mesas (hasta que se pare la canción). </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Cuenta</a:t>
                      </a:r>
                      <a:r>
                        <a:rPr lang="es-MX" sz="1200" kern="1200" dirty="0">
                          <a:solidFill>
                            <a:schemeClr val="dk1"/>
                          </a:solidFill>
                          <a:effectLst/>
                          <a:latin typeface="Cavolini" panose="03000502040302020204" pitchFamily="66" charset="0"/>
                          <a:ea typeface="+mn-ea"/>
                          <a:cs typeface="Cavolini" panose="03000502040302020204" pitchFamily="66" charset="0"/>
                        </a:rPr>
                        <a:t> las moscas que lograron atrapar y comenta quien es el ganador.</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Recibe</a:t>
                      </a:r>
                      <a:r>
                        <a:rPr lang="es-MX" sz="1200" kern="1200" dirty="0">
                          <a:solidFill>
                            <a:schemeClr val="dk1"/>
                          </a:solidFill>
                          <a:effectLst/>
                          <a:latin typeface="Cavolini" panose="03000502040302020204" pitchFamily="66" charset="0"/>
                          <a:ea typeface="+mn-ea"/>
                          <a:cs typeface="Cavolini" panose="03000502040302020204" pitchFamily="66" charset="0"/>
                        </a:rPr>
                        <a:t> su premio y continua a la siguiente estación. </a:t>
                      </a:r>
                    </a:p>
                    <a:p>
                      <a:pPr lvl="0"/>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4: (1°B-2°C)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El árbol contador.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•Inicio:</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Hace </a:t>
                      </a:r>
                      <a:r>
                        <a:rPr lang="es-MX" sz="1200" kern="1200" dirty="0">
                          <a:solidFill>
                            <a:schemeClr val="dk1"/>
                          </a:solidFill>
                          <a:effectLst/>
                          <a:latin typeface="Cavolini" panose="03000502040302020204" pitchFamily="66" charset="0"/>
                          <a:ea typeface="+mn-ea"/>
                          <a:cs typeface="Cavolini" panose="03000502040302020204" pitchFamily="66" charset="0"/>
                        </a:rPr>
                        <a:t>una fila junto a sus compañeros y espera la indicación.</a:t>
                      </a: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Pasa</a:t>
                      </a:r>
                      <a:r>
                        <a:rPr lang="es-MX" sz="1200" kern="1200" dirty="0">
                          <a:solidFill>
                            <a:schemeClr val="dk1"/>
                          </a:solidFill>
                          <a:effectLst/>
                          <a:latin typeface="Cavolini" panose="03000502040302020204" pitchFamily="66" charset="0"/>
                          <a:ea typeface="+mn-ea"/>
                          <a:cs typeface="Cavolini" panose="03000502040302020204" pitchFamily="66" charset="0"/>
                        </a:rPr>
                        <a:t> al frente y gira el dado.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Observa</a:t>
                      </a:r>
                      <a:r>
                        <a:rPr lang="es-MX" sz="1200" kern="1200" dirty="0">
                          <a:solidFill>
                            <a:schemeClr val="dk1"/>
                          </a:solidFill>
                          <a:effectLst/>
                          <a:latin typeface="Cavolini" panose="03000502040302020204" pitchFamily="66" charset="0"/>
                          <a:ea typeface="+mn-ea"/>
                          <a:cs typeface="Cavolini" panose="03000502040302020204" pitchFamily="66" charset="0"/>
                        </a:rPr>
                        <a:t> y menciona en voz alta el número que le tocó.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4:</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b="1" kern="1200" dirty="0">
                          <a:solidFill>
                            <a:schemeClr val="dk1"/>
                          </a:solidFill>
                          <a:effectLst/>
                          <a:latin typeface="Cavolini" panose="03000502040302020204" pitchFamily="66" charset="0"/>
                          <a:ea typeface="+mn-ea"/>
                          <a:cs typeface="Cavolini" panose="03000502040302020204" pitchFamily="66" charset="0"/>
                        </a:rPr>
                        <a:t> </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 Árbol de tela.</a:t>
                      </a:r>
                    </a:p>
                    <a:p>
                      <a:r>
                        <a:rPr lang="es-MX" sz="1200" kern="1200" dirty="0">
                          <a:solidFill>
                            <a:schemeClr val="dk1"/>
                          </a:solidFill>
                          <a:effectLst/>
                          <a:latin typeface="Cavolini" panose="03000502040302020204" pitchFamily="66" charset="0"/>
                          <a:ea typeface="+mn-ea"/>
                          <a:cs typeface="Cavolini" panose="03000502040302020204" pitchFamily="66" charset="0"/>
                        </a:rPr>
                        <a:t>• Manzanas con velcro.</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 </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endParaRPr lang="es-MX" sz="12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Lunes Y Miércoles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bl>
          </a:graphicData>
        </a:graphic>
      </p:graphicFrame>
    </p:spTree>
    <p:extLst>
      <p:ext uri="{BB962C8B-B14F-4D97-AF65-F5344CB8AC3E}">
        <p14:creationId xmlns:p14="http://schemas.microsoft.com/office/powerpoint/2010/main" val="311632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3301344"/>
              </p:ext>
            </p:extLst>
          </p:nvPr>
        </p:nvGraphicFramePr>
        <p:xfrm>
          <a:off x="265044" y="225287"/>
          <a:ext cx="8613911" cy="626482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pPr lvl="0"/>
                      <a:r>
                        <a:rPr lang="es-MX" sz="1200" b="1" kern="1200" dirty="0">
                          <a:solidFill>
                            <a:schemeClr val="dk1"/>
                          </a:solidFill>
                          <a:effectLst/>
                          <a:latin typeface="Cavolini" panose="03000502040302020204" pitchFamily="66" charset="0"/>
                          <a:ea typeface="+mn-ea"/>
                          <a:cs typeface="Cavolini" panose="03000502040302020204" pitchFamily="66" charset="0"/>
                        </a:rPr>
                        <a:t>Toma</a:t>
                      </a:r>
                      <a:r>
                        <a:rPr lang="es-MX" sz="1200" kern="1200" dirty="0">
                          <a:solidFill>
                            <a:schemeClr val="dk1"/>
                          </a:solidFill>
                          <a:effectLst/>
                          <a:latin typeface="Cavolini" panose="03000502040302020204" pitchFamily="66" charset="0"/>
                          <a:ea typeface="+mn-ea"/>
                          <a:cs typeface="Cavolini" panose="03000502040302020204" pitchFamily="66" charset="0"/>
                        </a:rPr>
                        <a:t> del canasto el total de manzanas según el número que salió en el dado.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Pega </a:t>
                      </a:r>
                      <a:r>
                        <a:rPr lang="es-MX" sz="1200" kern="1200" dirty="0">
                          <a:solidFill>
                            <a:schemeClr val="dk1"/>
                          </a:solidFill>
                          <a:effectLst/>
                          <a:latin typeface="Cavolini" panose="03000502040302020204" pitchFamily="66" charset="0"/>
                          <a:ea typeface="+mn-ea"/>
                          <a:cs typeface="Cavolini" panose="03000502040302020204" pitchFamily="66" charset="0"/>
                        </a:rPr>
                        <a:t>en el árbol de tela las manzanas.</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Comenta</a:t>
                      </a:r>
                      <a:r>
                        <a:rPr lang="es-MX" sz="1200" kern="1200" dirty="0">
                          <a:solidFill>
                            <a:schemeClr val="dk1"/>
                          </a:solidFill>
                          <a:effectLst/>
                          <a:latin typeface="Cavolini" panose="03000502040302020204" pitchFamily="66" charset="0"/>
                          <a:ea typeface="+mn-ea"/>
                          <a:cs typeface="Cavolini" panose="03000502040302020204" pitchFamily="66" charset="0"/>
                        </a:rPr>
                        <a:t> quien pego más manzanas en el árbol.</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Pasa</a:t>
                      </a:r>
                      <a:r>
                        <a:rPr lang="es-MX" sz="1200" kern="1200" dirty="0">
                          <a:solidFill>
                            <a:schemeClr val="dk1"/>
                          </a:solidFill>
                          <a:effectLst/>
                          <a:latin typeface="Cavolini" panose="03000502040302020204" pitchFamily="66" charset="0"/>
                          <a:ea typeface="+mn-ea"/>
                          <a:cs typeface="Cavolini" panose="03000502040302020204" pitchFamily="66" charset="0"/>
                        </a:rPr>
                        <a:t> por su premio y continua con la siguiente estación</a:t>
                      </a:r>
                    </a:p>
                    <a:p>
                      <a:pPr lvl="0"/>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Estación 5 (2°A) </a:t>
                      </a:r>
                      <a:r>
                        <a:rPr lang="es-MX" sz="1200" b="1" i="1" kern="1200" dirty="0">
                          <a:solidFill>
                            <a:schemeClr val="dk1"/>
                          </a:solidFill>
                          <a:effectLst/>
                          <a:latin typeface="Cavolini" panose="03000502040302020204" pitchFamily="66" charset="0"/>
                          <a:ea typeface="+mn-ea"/>
                          <a:cs typeface="Cavolini" panose="03000502040302020204" pitchFamily="66" charset="0"/>
                        </a:rPr>
                        <a:t>15 minutos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kern="1200" dirty="0">
                          <a:solidFill>
                            <a:schemeClr val="dk1"/>
                          </a:solidFill>
                          <a:effectLst/>
                          <a:latin typeface="Cavolini" panose="03000502040302020204" pitchFamily="66" charset="0"/>
                          <a:ea typeface="+mn-ea"/>
                          <a:cs typeface="Cavolini" panose="03000502040302020204" pitchFamily="66" charset="0"/>
                        </a:rPr>
                        <a:t>Actividad 1. El boliche Numérico</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pPr algn="l"/>
                      <a:r>
                        <a:rPr lang="es-MX" sz="1200" u="sng" kern="1200" dirty="0">
                          <a:solidFill>
                            <a:schemeClr val="dk1"/>
                          </a:solidFill>
                          <a:effectLst/>
                          <a:latin typeface="Cavolini" panose="03000502040302020204" pitchFamily="66" charset="0"/>
                          <a:ea typeface="+mn-ea"/>
                          <a:cs typeface="Cavolini" panose="03000502040302020204" pitchFamily="66" charset="0"/>
                        </a:rPr>
                        <a:t>•Inicio: </a:t>
                      </a:r>
                    </a:p>
                    <a:p>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las indicaciones y reglas del juego, y responde: ¿Qué números observas en los bolos?</a:t>
                      </a: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 </a:t>
                      </a:r>
                    </a:p>
                    <a:p>
                      <a:r>
                        <a:rPr lang="es-MX" sz="1200" kern="1200" dirty="0">
                          <a:solidFill>
                            <a:schemeClr val="dk1"/>
                          </a:solidFill>
                          <a:effectLst/>
                          <a:latin typeface="Cavolini" panose="03000502040302020204" pitchFamily="66" charset="0"/>
                          <a:ea typeface="+mn-ea"/>
                          <a:cs typeface="Cavolini" panose="03000502040302020204" pitchFamily="66" charset="0"/>
                        </a:rPr>
                        <a:t>Se forma en un equipo. </a:t>
                      </a:r>
                    </a:p>
                    <a:p>
                      <a:r>
                        <a:rPr lang="es-MX" sz="1200" b="1" kern="1200" dirty="0">
                          <a:solidFill>
                            <a:schemeClr val="dk1"/>
                          </a:solidFill>
                          <a:effectLst/>
                          <a:latin typeface="Cavolini" panose="03000502040302020204" pitchFamily="66" charset="0"/>
                          <a:ea typeface="+mn-ea"/>
                          <a:cs typeface="Cavolini" panose="03000502040302020204" pitchFamily="66" charset="0"/>
                        </a:rPr>
                        <a:t>Lanza</a:t>
                      </a:r>
                      <a:r>
                        <a:rPr lang="es-MX" sz="1200" kern="1200" dirty="0">
                          <a:solidFill>
                            <a:schemeClr val="dk1"/>
                          </a:solidFill>
                          <a:effectLst/>
                          <a:latin typeface="Cavolini" panose="03000502040302020204" pitchFamily="66" charset="0"/>
                          <a:ea typeface="+mn-ea"/>
                          <a:cs typeface="Cavolini" panose="03000502040302020204" pitchFamily="66" charset="0"/>
                        </a:rPr>
                        <a:t> la pelota hacia los bolos, por turnos.</a:t>
                      </a:r>
                    </a:p>
                    <a:p>
                      <a:r>
                        <a:rPr lang="es-MX" sz="1200" b="1" kern="1200" dirty="0">
                          <a:solidFill>
                            <a:schemeClr val="dk1"/>
                          </a:solidFill>
                          <a:effectLst/>
                          <a:latin typeface="Cavolini" panose="03000502040302020204" pitchFamily="66" charset="0"/>
                          <a:ea typeface="+mn-ea"/>
                          <a:cs typeface="Cavolini" panose="03000502040302020204" pitchFamily="66" charset="0"/>
                        </a:rPr>
                        <a:t>Cuenta</a:t>
                      </a:r>
                      <a:r>
                        <a:rPr lang="es-MX" sz="1200" kern="1200" dirty="0">
                          <a:solidFill>
                            <a:schemeClr val="dk1"/>
                          </a:solidFill>
                          <a:effectLst/>
                          <a:latin typeface="Cavolini" panose="03000502040302020204" pitchFamily="66" charset="0"/>
                          <a:ea typeface="+mn-ea"/>
                          <a:cs typeface="Cavolini" panose="03000502040302020204" pitchFamily="66" charset="0"/>
                        </a:rPr>
                        <a:t> los bolos que tiró. </a:t>
                      </a:r>
                      <a:r>
                        <a:rPr lang="es-MX" sz="1200" b="1" kern="1200" dirty="0">
                          <a:solidFill>
                            <a:schemeClr val="dk1"/>
                          </a:solidFill>
                          <a:effectLst/>
                          <a:latin typeface="Cavolini" panose="03000502040302020204" pitchFamily="66" charset="0"/>
                          <a:ea typeface="+mn-ea"/>
                          <a:cs typeface="Cavolini" panose="03000502040302020204" pitchFamily="66" charset="0"/>
                        </a:rPr>
                        <a:t>Comenta</a:t>
                      </a:r>
                      <a:r>
                        <a:rPr lang="es-MX" sz="1200" kern="1200" dirty="0">
                          <a:solidFill>
                            <a:schemeClr val="dk1"/>
                          </a:solidFill>
                          <a:effectLst/>
                          <a:latin typeface="Cavolini" panose="03000502040302020204" pitchFamily="66" charset="0"/>
                          <a:ea typeface="+mn-ea"/>
                          <a:cs typeface="Cavolini" panose="03000502040302020204" pitchFamily="66" charset="0"/>
                        </a:rPr>
                        <a:t> los números de los bolos que tiró.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5:</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Actividad 1.</a:t>
                      </a:r>
                    </a:p>
                    <a:p>
                      <a:r>
                        <a:rPr lang="es-MX" sz="1200" kern="1200" dirty="0">
                          <a:solidFill>
                            <a:schemeClr val="dk1"/>
                          </a:solidFill>
                          <a:effectLst/>
                          <a:latin typeface="Cavolini" panose="03000502040302020204" pitchFamily="66" charset="0"/>
                          <a:ea typeface="+mn-ea"/>
                          <a:cs typeface="Cavolini" panose="03000502040302020204" pitchFamily="66" charset="0"/>
                        </a:rPr>
                        <a:t>• 2 conjuntos de bolos con los números del 1 al 6 cada uno.</a:t>
                      </a:r>
                    </a:p>
                    <a:p>
                      <a:r>
                        <a:rPr lang="es-MX" sz="1200" kern="1200" dirty="0">
                          <a:solidFill>
                            <a:schemeClr val="dk1"/>
                          </a:solidFill>
                          <a:effectLst/>
                          <a:latin typeface="Cavolini" panose="03000502040302020204" pitchFamily="66" charset="0"/>
                          <a:ea typeface="+mn-ea"/>
                          <a:cs typeface="Cavolini" panose="03000502040302020204" pitchFamily="66" charset="0"/>
                        </a:rPr>
                        <a:t>• 3 pelotas pequeñas de goma o de plástico.</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a:t>
                      </a:r>
                    </a:p>
                    <a:p>
                      <a:r>
                        <a:rPr lang="es-MX" sz="1200" kern="1200" dirty="0">
                          <a:solidFill>
                            <a:schemeClr val="dk1"/>
                          </a:solidFill>
                          <a:effectLst/>
                          <a:latin typeface="Cavolini" panose="03000502040302020204" pitchFamily="66" charset="0"/>
                          <a:ea typeface="+mn-ea"/>
                          <a:cs typeface="Cavolini" panose="03000502040302020204" pitchFamily="66" charset="0"/>
                        </a:rPr>
                        <a:t>• Cinta.</a:t>
                      </a:r>
                    </a:p>
                    <a:p>
                      <a:endParaRPr lang="es-MX" sz="12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Lunes Y Miércoles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bl>
          </a:graphicData>
        </a:graphic>
      </p:graphicFrame>
    </p:spTree>
    <p:extLst>
      <p:ext uri="{BB962C8B-B14F-4D97-AF65-F5344CB8AC3E}">
        <p14:creationId xmlns:p14="http://schemas.microsoft.com/office/powerpoint/2010/main" val="349968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2105647143"/>
              </p:ext>
            </p:extLst>
          </p:nvPr>
        </p:nvGraphicFramePr>
        <p:xfrm>
          <a:off x="265044" y="296587"/>
          <a:ext cx="8613911" cy="626482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DESARROLLO</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r>
                        <a:rPr lang="es-MX" sz="1200" u="sng" kern="1200" dirty="0">
                          <a:solidFill>
                            <a:schemeClr val="dk1"/>
                          </a:solidFill>
                          <a:effectLst/>
                          <a:latin typeface="Cavolini" panose="03000502040302020204" pitchFamily="66" charset="0"/>
                          <a:ea typeface="+mn-ea"/>
                          <a:cs typeface="Cavolini" panose="03000502040302020204" pitchFamily="66" charset="0"/>
                        </a:rPr>
                        <a:t>Cierre:</a:t>
                      </a:r>
                    </a:p>
                    <a:p>
                      <a:r>
                        <a:rPr lang="es-MX" sz="1200" b="1" kern="1200" dirty="0">
                          <a:solidFill>
                            <a:schemeClr val="dk1"/>
                          </a:solidFill>
                          <a:effectLst/>
                          <a:latin typeface="Cavolini" panose="03000502040302020204" pitchFamily="66" charset="0"/>
                          <a:ea typeface="+mn-ea"/>
                          <a:cs typeface="Cavolini" panose="03000502040302020204" pitchFamily="66" charset="0"/>
                        </a:rPr>
                        <a:t>Agrega </a:t>
                      </a:r>
                      <a:r>
                        <a:rPr lang="es-MX" sz="1200" kern="1200" dirty="0">
                          <a:solidFill>
                            <a:schemeClr val="dk1"/>
                          </a:solidFill>
                          <a:effectLst/>
                          <a:latin typeface="Cavolini" panose="03000502040302020204" pitchFamily="66" charset="0"/>
                          <a:ea typeface="+mn-ea"/>
                          <a:cs typeface="Cavolini" panose="03000502040302020204" pitchFamily="66" charset="0"/>
                        </a:rPr>
                        <a:t>y quita conjuntos de bolos.</a:t>
                      </a:r>
                    </a:p>
                    <a:p>
                      <a:r>
                        <a:rPr lang="es-MX" sz="1200" b="1" kern="1200" dirty="0">
                          <a:solidFill>
                            <a:schemeClr val="dk1"/>
                          </a:solidFill>
                          <a:effectLst/>
                          <a:latin typeface="Cavolini" panose="03000502040302020204" pitchFamily="66" charset="0"/>
                          <a:ea typeface="+mn-ea"/>
                          <a:cs typeface="Cavolini" panose="03000502040302020204" pitchFamily="66" charset="0"/>
                        </a:rPr>
                        <a:t>Responde</a:t>
                      </a:r>
                      <a:r>
                        <a:rPr lang="es-MX" sz="1200" kern="1200" dirty="0">
                          <a:solidFill>
                            <a:schemeClr val="dk1"/>
                          </a:solidFill>
                          <a:effectLst/>
                          <a:latin typeface="Cavolini" panose="03000502040302020204" pitchFamily="66" charset="0"/>
                          <a:ea typeface="+mn-ea"/>
                          <a:cs typeface="Cavolini" panose="03000502040302020204" pitchFamily="66" charset="0"/>
                        </a:rPr>
                        <a:t>: ¿Cuántos tienes ahora?, ¿Cuántos te van a quedar?</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p>
                    <a:p>
                      <a:pPr algn="ctr"/>
                      <a:r>
                        <a:rPr lang="es-MX" sz="1200" b="1" u="none" kern="1200" dirty="0">
                          <a:solidFill>
                            <a:schemeClr val="dk1"/>
                          </a:solidFill>
                          <a:effectLst/>
                          <a:latin typeface="Cavolini" panose="03000502040302020204" pitchFamily="66" charset="0"/>
                          <a:ea typeface="+mn-ea"/>
                          <a:cs typeface="Cavolini" panose="03000502040302020204" pitchFamily="66" charset="0"/>
                        </a:rPr>
                        <a:t>Estación 6 (2°B) </a:t>
                      </a:r>
                      <a:r>
                        <a:rPr lang="es-MX" sz="1200" b="1" i="1" u="none" kern="1200" dirty="0">
                          <a:solidFill>
                            <a:schemeClr val="dk1"/>
                          </a:solidFill>
                          <a:effectLst/>
                          <a:latin typeface="Cavolini" panose="03000502040302020204" pitchFamily="66" charset="0"/>
                          <a:ea typeface="+mn-ea"/>
                          <a:cs typeface="Cavolini" panose="03000502040302020204" pitchFamily="66" charset="0"/>
                        </a:rPr>
                        <a:t>15 minutos. </a:t>
                      </a:r>
                      <a:endParaRPr lang="es-MX" sz="1200" u="none" kern="1200" dirty="0">
                        <a:solidFill>
                          <a:schemeClr val="dk1"/>
                        </a:solidFill>
                        <a:effectLst/>
                        <a:latin typeface="Cavolini" panose="03000502040302020204" pitchFamily="66" charset="0"/>
                        <a:ea typeface="+mn-ea"/>
                        <a:cs typeface="Cavolini" panose="03000502040302020204" pitchFamily="66" charset="0"/>
                      </a:endParaRPr>
                    </a:p>
                    <a:p>
                      <a:pPr algn="ctr"/>
                      <a:r>
                        <a:rPr lang="es-MX" sz="1200" b="1" u="none" kern="1200" dirty="0">
                          <a:solidFill>
                            <a:schemeClr val="dk1"/>
                          </a:solidFill>
                          <a:effectLst/>
                          <a:latin typeface="Cavolini" panose="03000502040302020204" pitchFamily="66" charset="0"/>
                          <a:ea typeface="+mn-ea"/>
                          <a:cs typeface="Cavolini" panose="03000502040302020204" pitchFamily="66" charset="0"/>
                        </a:rPr>
                        <a:t>Actividad 1</a:t>
                      </a:r>
                      <a:r>
                        <a:rPr lang="es-MX" sz="1200" u="none" kern="1200" dirty="0">
                          <a:solidFill>
                            <a:schemeClr val="dk1"/>
                          </a:solidFill>
                          <a:effectLst/>
                          <a:latin typeface="Cavolini" panose="03000502040302020204" pitchFamily="66" charset="0"/>
                          <a:ea typeface="+mn-ea"/>
                          <a:cs typeface="Cavolini" panose="03000502040302020204" pitchFamily="66" charset="0"/>
                        </a:rPr>
                        <a:t>. </a:t>
                      </a:r>
                      <a:r>
                        <a:rPr lang="es-MX" sz="1200" b="1" u="none" kern="1200" dirty="0">
                          <a:solidFill>
                            <a:schemeClr val="dk1"/>
                          </a:solidFill>
                          <a:effectLst/>
                          <a:latin typeface="Cavolini" panose="03000502040302020204" pitchFamily="66" charset="0"/>
                          <a:ea typeface="+mn-ea"/>
                          <a:cs typeface="Cavolini" panose="03000502040302020204" pitchFamily="66" charset="0"/>
                        </a:rPr>
                        <a:t>“</a:t>
                      </a:r>
                      <a:r>
                        <a:rPr lang="es-MX" sz="1200" b="1" u="none" kern="1200" dirty="0" err="1">
                          <a:solidFill>
                            <a:schemeClr val="dk1"/>
                          </a:solidFill>
                          <a:effectLst/>
                          <a:latin typeface="Cavolini" panose="03000502040302020204" pitchFamily="66" charset="0"/>
                          <a:ea typeface="+mn-ea"/>
                          <a:cs typeface="Cavolini" panose="03000502040302020204" pitchFamily="66" charset="0"/>
                        </a:rPr>
                        <a:t>Memorama</a:t>
                      </a:r>
                      <a:r>
                        <a:rPr lang="es-MX" sz="1200" b="1" u="none" kern="1200" dirty="0">
                          <a:solidFill>
                            <a:schemeClr val="dk1"/>
                          </a:solidFill>
                          <a:effectLst/>
                          <a:latin typeface="Cavolini" panose="03000502040302020204" pitchFamily="66" charset="0"/>
                          <a:ea typeface="+mn-ea"/>
                          <a:cs typeface="Cavolini" panose="03000502040302020204" pitchFamily="66" charset="0"/>
                        </a:rPr>
                        <a:t> con números</a:t>
                      </a:r>
                      <a:r>
                        <a:rPr lang="es-MX" sz="1200" u="none" kern="1200" dirty="0">
                          <a:solidFill>
                            <a:schemeClr val="dk1"/>
                          </a:solidFill>
                          <a:effectLst/>
                          <a:latin typeface="Cavolini" panose="03000502040302020204" pitchFamily="66" charset="0"/>
                          <a:ea typeface="+mn-ea"/>
                          <a:cs typeface="Cavolini" panose="03000502040302020204" pitchFamily="66" charset="0"/>
                        </a:rPr>
                        <a:t>” </a:t>
                      </a:r>
                    </a:p>
                    <a:p>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•Inici</a:t>
                      </a:r>
                      <a:r>
                        <a:rPr lang="es-MX" sz="1200" kern="1200" dirty="0">
                          <a:solidFill>
                            <a:schemeClr val="dk1"/>
                          </a:solidFill>
                          <a:effectLst/>
                          <a:latin typeface="Cavolini" panose="03000502040302020204" pitchFamily="66" charset="0"/>
                          <a:ea typeface="+mn-ea"/>
                          <a:cs typeface="Cavolini" panose="03000502040302020204" pitchFamily="66" charset="0"/>
                        </a:rPr>
                        <a:t>o:</a:t>
                      </a:r>
                      <a:endParaRPr lang="es-MX" sz="1200" u="sng" kern="1200" dirty="0">
                        <a:solidFill>
                          <a:schemeClr val="dk1"/>
                        </a:solidFill>
                        <a:effectLst/>
                        <a:latin typeface="Cavolini" panose="03000502040302020204" pitchFamily="66" charset="0"/>
                        <a:ea typeface="+mn-ea"/>
                        <a:cs typeface="Cavolini" panose="03000502040302020204" pitchFamily="66" charset="0"/>
                      </a:endParaRP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Escucha</a:t>
                      </a:r>
                      <a:r>
                        <a:rPr lang="es-MX" sz="1200" kern="1200" dirty="0">
                          <a:solidFill>
                            <a:schemeClr val="dk1"/>
                          </a:solidFill>
                          <a:effectLst/>
                          <a:latin typeface="Cavolini" panose="03000502040302020204" pitchFamily="66" charset="0"/>
                          <a:ea typeface="+mn-ea"/>
                          <a:cs typeface="Cavolini" panose="03000502040302020204" pitchFamily="66" charset="0"/>
                        </a:rPr>
                        <a:t> las indicaciones de la actividad del día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Comparte</a:t>
                      </a:r>
                      <a:r>
                        <a:rPr lang="es-MX" sz="1200" kern="1200" dirty="0">
                          <a:solidFill>
                            <a:schemeClr val="dk1"/>
                          </a:solidFill>
                          <a:effectLst/>
                          <a:latin typeface="Cavolini" panose="03000502040302020204" pitchFamily="66" charset="0"/>
                          <a:ea typeface="+mn-ea"/>
                          <a:cs typeface="Cavolini" panose="03000502040302020204" pitchFamily="66" charset="0"/>
                        </a:rPr>
                        <a:t> sus ideas sobre ¿conoces los números? ¿Cuáles son? ¿Hasta qué número conoces? ¿En dónde has visto los números?</a:t>
                      </a: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Juega</a:t>
                      </a:r>
                      <a:r>
                        <a:rPr lang="es-MX" sz="1200" kern="1200" dirty="0">
                          <a:solidFill>
                            <a:schemeClr val="dk1"/>
                          </a:solidFill>
                          <a:effectLst/>
                          <a:latin typeface="Cavolini" panose="03000502040302020204" pitchFamily="66" charset="0"/>
                          <a:ea typeface="+mn-ea"/>
                          <a:cs typeface="Cavolini" panose="03000502040302020204" pitchFamily="66" charset="0"/>
                        </a:rPr>
                        <a:t> al </a:t>
                      </a:r>
                      <a:r>
                        <a:rPr lang="es-MX" sz="1200" kern="1200" dirty="0" err="1">
                          <a:solidFill>
                            <a:schemeClr val="dk1"/>
                          </a:solidFill>
                          <a:effectLst/>
                          <a:latin typeface="Cavolini" panose="03000502040302020204" pitchFamily="66" charset="0"/>
                          <a:ea typeface="+mn-ea"/>
                          <a:cs typeface="Cavolini" panose="03000502040302020204" pitchFamily="66" charset="0"/>
                        </a:rPr>
                        <a:t>memorama</a:t>
                      </a:r>
                      <a:r>
                        <a:rPr lang="es-MX" sz="1200" kern="1200" dirty="0">
                          <a:solidFill>
                            <a:schemeClr val="dk1"/>
                          </a:solidFill>
                          <a:effectLst/>
                          <a:latin typeface="Cavolini" panose="03000502040302020204" pitchFamily="66" charset="0"/>
                          <a:ea typeface="+mn-ea"/>
                          <a:cs typeface="Cavolini" panose="03000502040302020204" pitchFamily="66" charset="0"/>
                        </a:rPr>
                        <a:t> referente a los números.</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Cuenta</a:t>
                      </a:r>
                      <a:r>
                        <a:rPr lang="es-MX" sz="1200" kern="1200" dirty="0">
                          <a:solidFill>
                            <a:schemeClr val="dk1"/>
                          </a:solidFill>
                          <a:effectLst/>
                          <a:latin typeface="Cavolini" panose="03000502040302020204" pitchFamily="66" charset="0"/>
                          <a:ea typeface="+mn-ea"/>
                          <a:cs typeface="Cavolini" panose="03000502040302020204" pitchFamily="66" charset="0"/>
                        </a:rPr>
                        <a:t> cuantos pares y determina quién ganó</a:t>
                      </a:r>
                    </a:p>
                    <a:p>
                      <a:pPr algn="ctr"/>
                      <a:endParaRPr lang="es-MX" sz="1200" kern="1200" dirty="0">
                        <a:solidFill>
                          <a:schemeClr val="dk1"/>
                        </a:solidFill>
                        <a:effectLst/>
                        <a:latin typeface="Cavolini" panose="03000502040302020204" pitchFamily="66" charset="0"/>
                        <a:ea typeface="+mn-ea"/>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b="1" kern="1200" dirty="0">
                          <a:solidFill>
                            <a:schemeClr val="dk1"/>
                          </a:solidFill>
                          <a:effectLst/>
                          <a:latin typeface="Cavolini" panose="03000502040302020204" pitchFamily="66" charset="0"/>
                          <a:ea typeface="+mn-ea"/>
                          <a:cs typeface="Cavolini" panose="03000502040302020204" pitchFamily="66" charset="0"/>
                        </a:rPr>
                        <a:t>Estación 6:</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kern="1200" dirty="0">
                          <a:solidFill>
                            <a:schemeClr val="dk1"/>
                          </a:solidFill>
                          <a:effectLst/>
                          <a:latin typeface="Cavolini" panose="03000502040302020204" pitchFamily="66" charset="0"/>
                          <a:ea typeface="+mn-ea"/>
                          <a:cs typeface="Cavolini" panose="03000502040302020204" pitchFamily="66" charset="0"/>
                        </a:rPr>
                        <a:t>Actividad 1.</a:t>
                      </a:r>
                    </a:p>
                    <a:p>
                      <a:r>
                        <a:rPr lang="es-MX" sz="1200" kern="1200" dirty="0">
                          <a:solidFill>
                            <a:schemeClr val="dk1"/>
                          </a:solidFill>
                          <a:effectLst/>
                          <a:latin typeface="Cavolini" panose="03000502040302020204" pitchFamily="66" charset="0"/>
                          <a:ea typeface="+mn-ea"/>
                          <a:cs typeface="Cavolini" panose="03000502040302020204" pitchFamily="66" charset="0"/>
                        </a:rPr>
                        <a:t>• </a:t>
                      </a:r>
                      <a:r>
                        <a:rPr lang="es-MX" sz="1200" kern="1200" dirty="0" err="1">
                          <a:solidFill>
                            <a:schemeClr val="dk1"/>
                          </a:solidFill>
                          <a:effectLst/>
                          <a:latin typeface="Cavolini" panose="03000502040302020204" pitchFamily="66" charset="0"/>
                          <a:ea typeface="+mn-ea"/>
                          <a:cs typeface="Cavolini" panose="03000502040302020204" pitchFamily="66" charset="0"/>
                        </a:rPr>
                        <a:t>memorama</a:t>
                      </a:r>
                      <a:r>
                        <a:rPr lang="es-MX" sz="1200" kern="1200" dirty="0">
                          <a:solidFill>
                            <a:schemeClr val="dk1"/>
                          </a:solidFill>
                          <a:effectLst/>
                          <a:latin typeface="Cavolini" panose="03000502040302020204" pitchFamily="66" charset="0"/>
                          <a:ea typeface="+mn-ea"/>
                          <a:cs typeface="Cavolini" panose="03000502040302020204" pitchFamily="66" charset="0"/>
                        </a:rPr>
                        <a:t> de números.</a:t>
                      </a:r>
                    </a:p>
                    <a:p>
                      <a:r>
                        <a:rPr lang="es-MX" sz="1200" kern="1200" dirty="0">
                          <a:solidFill>
                            <a:schemeClr val="dk1"/>
                          </a:solidFill>
                          <a:effectLst/>
                          <a:latin typeface="Cavolini" panose="03000502040302020204" pitchFamily="66" charset="0"/>
                          <a:ea typeface="+mn-ea"/>
                          <a:cs typeface="Cavolini" panose="03000502040302020204" pitchFamily="66" charset="0"/>
                        </a:rPr>
                        <a:t>• Anuncio del juego.</a:t>
                      </a:r>
                    </a:p>
                    <a:p>
                      <a:endParaRPr lang="es-MX" sz="1200" dirty="0">
                        <a:latin typeface="Cavolini" panose="03000502040302020204" pitchFamily="66" charset="0"/>
                        <a:cs typeface="Cavolini" panose="0300050204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Lunes Y Miércoles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bl>
          </a:graphicData>
        </a:graphic>
      </p:graphicFrame>
    </p:spTree>
    <p:extLst>
      <p:ext uri="{BB962C8B-B14F-4D97-AF65-F5344CB8AC3E}">
        <p14:creationId xmlns:p14="http://schemas.microsoft.com/office/powerpoint/2010/main" val="1225565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1F14320C-5911-4CA3-A3B1-C8BDDCE89A3E}"/>
              </a:ext>
            </a:extLst>
          </p:cNvPr>
          <p:cNvGraphicFramePr>
            <a:graphicFrameLocks noGrp="1"/>
          </p:cNvGraphicFramePr>
          <p:nvPr>
            <p:extLst>
              <p:ext uri="{D42A27DB-BD31-4B8C-83A1-F6EECF244321}">
                <p14:modId xmlns:p14="http://schemas.microsoft.com/office/powerpoint/2010/main" val="2482703880"/>
              </p:ext>
            </p:extLst>
          </p:nvPr>
        </p:nvGraphicFramePr>
        <p:xfrm>
          <a:off x="265044" y="296587"/>
          <a:ext cx="8613911" cy="483226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1698522951"/>
                    </a:ext>
                  </a:extLst>
                </a:gridCol>
                <a:gridCol w="2474264">
                  <a:extLst>
                    <a:ext uri="{9D8B030D-6E8A-4147-A177-3AD203B41FA5}">
                      <a16:colId xmlns:a16="http://schemas.microsoft.com/office/drawing/2014/main" val="4187869775"/>
                    </a:ext>
                  </a:extLst>
                </a:gridCol>
                <a:gridCol w="2030422">
                  <a:extLst>
                    <a:ext uri="{9D8B030D-6E8A-4147-A177-3AD203B41FA5}">
                      <a16:colId xmlns:a16="http://schemas.microsoft.com/office/drawing/2014/main" val="3902676447"/>
                    </a:ext>
                  </a:extLst>
                </a:gridCol>
                <a:gridCol w="1008219">
                  <a:extLst>
                    <a:ext uri="{9D8B030D-6E8A-4147-A177-3AD203B41FA5}">
                      <a16:colId xmlns:a16="http://schemas.microsoft.com/office/drawing/2014/main" val="3842667881"/>
                    </a:ext>
                  </a:extLst>
                </a:gridCol>
                <a:gridCol w="2040833">
                  <a:extLst>
                    <a:ext uri="{9D8B030D-6E8A-4147-A177-3AD203B41FA5}">
                      <a16:colId xmlns:a16="http://schemas.microsoft.com/office/drawing/2014/main" val="4024147748"/>
                    </a:ext>
                  </a:extLst>
                </a:gridCol>
              </a:tblGrid>
              <a:tr h="1052745">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Momentos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Actividades, Organización y Consignas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Recursos</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dirty="0">
                          <a:latin typeface="Cavolini" panose="03000502040302020204" pitchFamily="66" charset="0"/>
                          <a:cs typeface="Cavolini" panose="03000502040302020204" pitchFamily="66" charset="0"/>
                        </a:rPr>
                        <a:t>D</a:t>
                      </a:r>
                      <a:r>
                        <a:rPr lang="es-MX" sz="1200" b="1" kern="1200" dirty="0">
                          <a:solidFill>
                            <a:schemeClr val="lt1"/>
                          </a:solidFill>
                          <a:effectLst/>
                          <a:latin typeface="Cavolini" panose="03000502040302020204" pitchFamily="66" charset="0"/>
                          <a:ea typeface="+mn-ea"/>
                          <a:cs typeface="Cavolini" panose="03000502040302020204" pitchFamily="66" charset="0"/>
                        </a:rPr>
                        <a:t>í</a:t>
                      </a:r>
                      <a:r>
                        <a:rPr lang="es-MX" sz="1200" b="1" dirty="0">
                          <a:latin typeface="Cavolini" panose="03000502040302020204" pitchFamily="66" charset="0"/>
                          <a:cs typeface="Cavolini" panose="03000502040302020204" pitchFamily="66"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tc>
                  <a:txBody>
                    <a:bodyPr/>
                    <a:lstStyle/>
                    <a:p>
                      <a:pPr algn="ctr"/>
                      <a:r>
                        <a:rPr lang="es-MX" sz="1200" b="1" kern="1200" dirty="0">
                          <a:solidFill>
                            <a:schemeClr val="lt1"/>
                          </a:solidFill>
                          <a:effectLst/>
                          <a:latin typeface="Cavolini" panose="03000502040302020204" pitchFamily="66" charset="0"/>
                          <a:ea typeface="+mn-ea"/>
                          <a:cs typeface="Cavolini" panose="03000502040302020204" pitchFamily="66" charset="0"/>
                        </a:rPr>
                        <a:t>Aprendizaje Esperado</a:t>
                      </a:r>
                      <a:endParaRPr lang="es-MX" sz="1200" b="1"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5488"/>
                    </a:solidFill>
                  </a:tcPr>
                </a:tc>
                <a:extLst>
                  <a:ext uri="{0D108BD9-81ED-4DB2-BD59-A6C34878D82A}">
                    <a16:rowId xmlns:a16="http://schemas.microsoft.com/office/drawing/2014/main" val="1694540781"/>
                  </a:ext>
                </a:extLst>
              </a:tr>
              <a:tr h="2468435">
                <a:tc>
                  <a:txBody>
                    <a:bodyPr/>
                    <a:lstStyle/>
                    <a:p>
                      <a:pPr algn="ctr"/>
                      <a:r>
                        <a:rPr lang="es-MX" sz="1200" b="1" dirty="0">
                          <a:latin typeface="Cavolini" panose="03000502040302020204" pitchFamily="66" charset="0"/>
                          <a:cs typeface="Cavolini" panose="03000502040302020204" pitchFamily="66" charset="0"/>
                        </a:rPr>
                        <a:t>CIERRE</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99B8"/>
                    </a:solidFill>
                  </a:tcPr>
                </a:tc>
                <a:tc>
                  <a:txBody>
                    <a:bodyPr/>
                    <a:lstStyle/>
                    <a:p>
                      <a:r>
                        <a:rPr lang="es-MX" sz="1200" kern="1200" dirty="0">
                          <a:solidFill>
                            <a:schemeClr val="dk1"/>
                          </a:solidFill>
                          <a:effectLst/>
                          <a:latin typeface="Cavolini" panose="03000502040302020204" pitchFamily="66" charset="0"/>
                          <a:ea typeface="+mn-ea"/>
                          <a:cs typeface="Cavolini" panose="03000502040302020204" pitchFamily="66" charset="0"/>
                        </a:rPr>
                        <a:t>Regresan al salón de clases</a:t>
                      </a:r>
                    </a:p>
                    <a:p>
                      <a:r>
                        <a:rPr lang="es-MX" sz="1200" u="sng" kern="1200" dirty="0">
                          <a:solidFill>
                            <a:schemeClr val="dk1"/>
                          </a:solidFill>
                          <a:effectLst/>
                          <a:latin typeface="Cavolini" panose="03000502040302020204" pitchFamily="66" charset="0"/>
                          <a:ea typeface="+mn-ea"/>
                          <a:cs typeface="Cavolini" panose="03000502040302020204" pitchFamily="66" charset="0"/>
                        </a:rPr>
                        <a:t>•Inici</a:t>
                      </a:r>
                      <a:r>
                        <a:rPr lang="es-MX" sz="1200" kern="1200" dirty="0">
                          <a:solidFill>
                            <a:schemeClr val="dk1"/>
                          </a:solidFill>
                          <a:effectLst/>
                          <a:latin typeface="Cavolini" panose="03000502040302020204" pitchFamily="66" charset="0"/>
                          <a:ea typeface="+mn-ea"/>
                          <a:cs typeface="Cavolini" panose="03000502040302020204" pitchFamily="66" charset="0"/>
                        </a:rPr>
                        <a:t>o:</a:t>
                      </a:r>
                      <a:endParaRPr lang="es-MX" sz="1200" u="sng" kern="1200" dirty="0">
                        <a:solidFill>
                          <a:schemeClr val="dk1"/>
                        </a:solidFill>
                        <a:effectLst/>
                        <a:latin typeface="Cavolini" panose="03000502040302020204" pitchFamily="66" charset="0"/>
                        <a:ea typeface="+mn-ea"/>
                        <a:cs typeface="Cavolini" panose="03000502040302020204" pitchFamily="66" charset="0"/>
                      </a:endParaRP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Socializa</a:t>
                      </a:r>
                      <a:r>
                        <a:rPr lang="es-MX" sz="1200" b="0" kern="1200" dirty="0">
                          <a:solidFill>
                            <a:schemeClr val="dk1"/>
                          </a:solidFill>
                          <a:effectLst/>
                          <a:latin typeface="Cavolini" panose="03000502040302020204" pitchFamily="66" charset="0"/>
                          <a:ea typeface="+mn-ea"/>
                          <a:cs typeface="Cavolini" panose="03000502040302020204" pitchFamily="66" charset="0"/>
                        </a:rPr>
                        <a:t> las actividades realizadas</a:t>
                      </a:r>
                      <a:endParaRPr lang="es-MX" sz="1200" kern="1200" dirty="0">
                        <a:solidFill>
                          <a:schemeClr val="dk1"/>
                        </a:solidFill>
                        <a:effectLst/>
                        <a:latin typeface="Cavolini" panose="03000502040302020204" pitchFamily="66" charset="0"/>
                        <a:ea typeface="+mn-ea"/>
                        <a:cs typeface="Cavolini" panose="03000502040302020204" pitchFamily="66" charset="0"/>
                      </a:endParaRPr>
                    </a:p>
                    <a:p>
                      <a:r>
                        <a:rPr lang="es-MX" sz="1200" u="sng" kern="1200" dirty="0">
                          <a:solidFill>
                            <a:schemeClr val="dk1"/>
                          </a:solidFill>
                          <a:effectLst/>
                          <a:latin typeface="Cavolini" panose="03000502040302020204" pitchFamily="66" charset="0"/>
                          <a:ea typeface="+mn-ea"/>
                          <a:cs typeface="Cavolini" panose="03000502040302020204" pitchFamily="66" charset="0"/>
                        </a:rPr>
                        <a:t>•Desarrollo: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Tira</a:t>
                      </a:r>
                      <a:r>
                        <a:rPr lang="es-MX" sz="1200" kern="1200" dirty="0">
                          <a:solidFill>
                            <a:schemeClr val="dk1"/>
                          </a:solidFill>
                          <a:effectLst/>
                          <a:latin typeface="Cavolini" panose="03000502040302020204" pitchFamily="66" charset="0"/>
                          <a:ea typeface="+mn-ea"/>
                          <a:cs typeface="Cavolini" panose="03000502040302020204" pitchFamily="66" charset="0"/>
                        </a:rPr>
                        <a:t> el dado y responde la pregunta según corresponda</a:t>
                      </a:r>
                    </a:p>
                    <a:p>
                      <a:r>
                        <a:rPr lang="es-MX" sz="1200" u="sng" kern="1200" dirty="0">
                          <a:solidFill>
                            <a:schemeClr val="dk1"/>
                          </a:solidFill>
                          <a:effectLst/>
                          <a:latin typeface="Cavolini" panose="03000502040302020204" pitchFamily="66" charset="0"/>
                          <a:ea typeface="+mn-ea"/>
                          <a:cs typeface="Cavolini" panose="03000502040302020204" pitchFamily="66" charset="0"/>
                        </a:rPr>
                        <a:t>•Cierre: </a:t>
                      </a:r>
                    </a:p>
                    <a:p>
                      <a:pPr lvl="0"/>
                      <a:r>
                        <a:rPr lang="es-MX" sz="1200" b="1" kern="1200" dirty="0">
                          <a:solidFill>
                            <a:schemeClr val="dk1"/>
                          </a:solidFill>
                          <a:effectLst/>
                          <a:latin typeface="Cavolini" panose="03000502040302020204" pitchFamily="66" charset="0"/>
                          <a:ea typeface="+mn-ea"/>
                          <a:cs typeface="Cavolini" panose="03000502040302020204" pitchFamily="66" charset="0"/>
                        </a:rPr>
                        <a:t>Comenta </a:t>
                      </a:r>
                      <a:r>
                        <a:rPr lang="es-MX" sz="1200" b="0" kern="1200" dirty="0">
                          <a:solidFill>
                            <a:schemeClr val="dk1"/>
                          </a:solidFill>
                          <a:effectLst/>
                          <a:latin typeface="Cavolini" panose="03000502040302020204" pitchFamily="66" charset="0"/>
                          <a:ea typeface="+mn-ea"/>
                          <a:cs typeface="Cavolini" panose="03000502040302020204" pitchFamily="66" charset="0"/>
                        </a:rPr>
                        <a:t>lo que aprendió en el día</a:t>
                      </a:r>
                      <a:endParaRPr lang="es-MX" sz="1200" kern="1200" dirty="0">
                        <a:solidFill>
                          <a:schemeClr val="dk1"/>
                        </a:solidFill>
                        <a:effectLst/>
                        <a:latin typeface="Cavolini" panose="03000502040302020204" pitchFamily="66" charset="0"/>
                        <a:ea typeface="+mn-ea"/>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Cavolini" panose="03000502040302020204" pitchFamily="66" charset="0"/>
                          <a:cs typeface="Cavolini" panose="03000502040302020204" pitchFamily="66" charset="0"/>
                        </a:rPr>
                        <a:t>Dado con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effectLst/>
                          <a:latin typeface="Cavolini" panose="03000502040302020204" pitchFamily="66" charset="0"/>
                          <a:cs typeface="Cavolini" panose="03000502040302020204" pitchFamily="66" charset="0"/>
                        </a:rPr>
                        <a:t>Lunes Y Miércoles</a:t>
                      </a: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effectLst/>
                        <a:latin typeface="Cavolini" panose="03000502040302020204" pitchFamily="66" charset="0"/>
                        <a:ea typeface="Calibri" panose="020F0502020204030204" pitchFamily="34" charset="0"/>
                        <a:cs typeface="Cavolini" panose="03000502040302020204" pitchFamily="66" charset="0"/>
                      </a:endParaRPr>
                    </a:p>
                    <a:p>
                      <a:endParaRPr lang="es-MX" sz="12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kern="1200" dirty="0">
                          <a:solidFill>
                            <a:schemeClr val="dk1"/>
                          </a:solidFill>
                          <a:effectLst/>
                          <a:latin typeface="Cavolini" panose="03000502040302020204" pitchFamily="66" charset="0"/>
                          <a:ea typeface="+mn-ea"/>
                          <a:cs typeface="Cavolini" panose="03000502040302020204" pitchFamily="66" charset="0"/>
                        </a:rPr>
                        <a:t>Resuelve problemas a través del conteo y con acciones sobre las colecciones</a:t>
                      </a:r>
                    </a:p>
                    <a:p>
                      <a:r>
                        <a:rPr lang="es-MX" sz="1100" kern="1200" dirty="0">
                          <a:solidFill>
                            <a:schemeClr val="dk1"/>
                          </a:solidFill>
                          <a:effectLst/>
                          <a:latin typeface="Cavolini" panose="03000502040302020204" pitchFamily="66" charset="0"/>
                          <a:ea typeface="+mn-ea"/>
                          <a:cs typeface="Cavolini" panose="03000502040302020204" pitchFamily="66" charset="0"/>
                        </a:rPr>
                        <a:t> </a:t>
                      </a:r>
                    </a:p>
                    <a:p>
                      <a:r>
                        <a:rPr lang="es-MX" sz="1100" kern="1200" dirty="0">
                          <a:solidFill>
                            <a:schemeClr val="dk1"/>
                          </a:solidFill>
                          <a:effectLst/>
                          <a:latin typeface="Cavolini" panose="03000502040302020204" pitchFamily="66" charset="0"/>
                          <a:ea typeface="+mn-ea"/>
                          <a:cs typeface="Cavolini" panose="03000502040302020204" pitchFamily="66" charset="0"/>
                        </a:rPr>
                        <a:t>Cuenta colecciones no mayores a 20 elementos</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Comunica de manera oral y escrita los números del 1 al 10 en diversas situaciones y de diferentes maneras, incluida la convencional</a:t>
                      </a:r>
                    </a:p>
                    <a:p>
                      <a:r>
                        <a:rPr lang="es-MX" sz="1100" b="1" kern="1200" dirty="0">
                          <a:solidFill>
                            <a:schemeClr val="dk1"/>
                          </a:solidFill>
                          <a:effectLst/>
                          <a:latin typeface="Cavolini" panose="03000502040302020204" pitchFamily="66" charset="0"/>
                          <a:ea typeface="+mn-ea"/>
                          <a:cs typeface="Cavolini" panose="03000502040302020204" pitchFamily="66" charset="0"/>
                        </a:rPr>
                        <a:t> </a:t>
                      </a:r>
                      <a:endParaRPr lang="es-MX" sz="1100" kern="1200" dirty="0">
                        <a:solidFill>
                          <a:schemeClr val="dk1"/>
                        </a:solidFill>
                        <a:effectLst/>
                        <a:latin typeface="Cavolini" panose="03000502040302020204" pitchFamily="66" charset="0"/>
                        <a:ea typeface="+mn-ea"/>
                        <a:cs typeface="Cavolini" panose="03000502040302020204" pitchFamily="66" charset="0"/>
                      </a:endParaRPr>
                    </a:p>
                    <a:p>
                      <a:r>
                        <a:rPr lang="es-MX" sz="1100" kern="1200" dirty="0">
                          <a:solidFill>
                            <a:schemeClr val="dk1"/>
                          </a:solidFill>
                          <a:effectLst/>
                          <a:latin typeface="Cavolini" panose="03000502040302020204" pitchFamily="66" charset="0"/>
                          <a:ea typeface="+mn-ea"/>
                          <a:cs typeface="Cavolini" panose="03000502040302020204" pitchFamily="66" charset="0"/>
                        </a:rPr>
                        <a:t>Relaciona el número de elementos de una colección con la sucesión numérica escrita, del 1 al 30</a:t>
                      </a:r>
                      <a:endParaRPr lang="es-MX" sz="900" dirty="0">
                        <a:latin typeface="Cavolini" panose="03000502040302020204" pitchFamily="66" charset="0"/>
                        <a:cs typeface="Cavolini" panose="0300050204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770435"/>
                  </a:ext>
                </a:extLst>
              </a:tr>
            </a:tbl>
          </a:graphicData>
        </a:graphic>
      </p:graphicFrame>
    </p:spTree>
    <p:extLst>
      <p:ext uri="{BB962C8B-B14F-4D97-AF65-F5344CB8AC3E}">
        <p14:creationId xmlns:p14="http://schemas.microsoft.com/office/powerpoint/2010/main" val="9610649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275</TotalTime>
  <Words>2829</Words>
  <Application>Microsoft Office PowerPoint</Application>
  <PresentationFormat>Letter Paper (8.5x11 in)</PresentationFormat>
  <Paragraphs>489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Cavolini</vt:lpstr>
      <vt:lpstr>Courier New</vt:lpstr>
      <vt:lpstr>Modern Love Caps</vt:lpstr>
      <vt:lpstr>Tema de Office</vt:lpstr>
      <vt:lpstr>PowerPoint Presentation</vt:lpstr>
      <vt:lpstr>PowerPoint Presentation</vt:lpstr>
      <vt:lpstr>Cronograma Semanal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LORENA IRACHETA VELEZ</dc:creator>
  <cp:lastModifiedBy>Patricia Segovia Gomez</cp:lastModifiedBy>
  <cp:revision>6</cp:revision>
  <dcterms:created xsi:type="dcterms:W3CDTF">2022-03-07T16:45:07Z</dcterms:created>
  <dcterms:modified xsi:type="dcterms:W3CDTF">2022-03-09T04:55:48Z</dcterms:modified>
</cp:coreProperties>
</file>