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71" r:id="rId5"/>
    <p:sldId id="256" r:id="rId6"/>
    <p:sldId id="274" r:id="rId7"/>
    <p:sldId id="276" r:id="rId8"/>
    <p:sldId id="275" r:id="rId9"/>
    <p:sldId id="263" r:id="rId10"/>
    <p:sldId id="269" r:id="rId11"/>
    <p:sldId id="277" r:id="rId12"/>
    <p:sldId id="278" r:id="rId13"/>
    <p:sldId id="270" r:id="rId14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E7FF"/>
    <a:srgbClr val="FFCCFF"/>
    <a:srgbClr val="CC99FF"/>
    <a:srgbClr val="3333CC"/>
    <a:srgbClr val="FFF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1E49-E50C-4A2C-8081-6E9FCC55C7FE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CFD2-F080-4FC5-9677-A5A25FA17A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243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1E49-E50C-4A2C-8081-6E9FCC55C7FE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CFD2-F080-4FC5-9677-A5A25FA17A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39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1E49-E50C-4A2C-8081-6E9FCC55C7FE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CFD2-F080-4FC5-9677-A5A25FA17A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479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1E49-E50C-4A2C-8081-6E9FCC55C7FE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CFD2-F080-4FC5-9677-A5A25FA17A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574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1E49-E50C-4A2C-8081-6E9FCC55C7FE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CFD2-F080-4FC5-9677-A5A25FA17A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082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1E49-E50C-4A2C-8081-6E9FCC55C7FE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CFD2-F080-4FC5-9677-A5A25FA17A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054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1E49-E50C-4A2C-8081-6E9FCC55C7FE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CFD2-F080-4FC5-9677-A5A25FA17A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976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1E49-E50C-4A2C-8081-6E9FCC55C7FE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CFD2-F080-4FC5-9677-A5A25FA17A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673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1E49-E50C-4A2C-8081-6E9FCC55C7FE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CFD2-F080-4FC5-9677-A5A25FA17A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642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1E49-E50C-4A2C-8081-6E9FCC55C7FE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CFD2-F080-4FC5-9677-A5A25FA17A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29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1E49-E50C-4A2C-8081-6E9FCC55C7FE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CFD2-F080-4FC5-9677-A5A25FA17A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463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51E49-E50C-4A2C-8081-6E9FCC55C7FE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ACFD2-F080-4FC5-9677-A5A25FA17A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214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mbridgeenglish.org/learning-english/activities-for-learners/a1l053-my-famil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6140305"/>
            <a:ext cx="9134412" cy="707886"/>
          </a:xfrm>
          <a:prstGeom prst="rect">
            <a:avLst/>
          </a:prstGeom>
          <a:solidFill>
            <a:srgbClr val="F6BB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family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7578" y="905435"/>
            <a:ext cx="8919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“</a:t>
            </a:r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family”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6 </a:t>
            </a:r>
          </a:p>
        </p:txBody>
      </p:sp>
      <p:pic>
        <p:nvPicPr>
          <p:cNvPr id="1026" name="Picture 2" descr="Family Guide to Messenger by Facebook - ConnectSafe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01" y="1684023"/>
            <a:ext cx="5866853" cy="419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5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A352D59-7014-4AA1-8C00-FAEDCF31A71F}"/>
              </a:ext>
            </a:extLst>
          </p:cNvPr>
          <p:cNvSpPr txBox="1"/>
          <p:nvPr/>
        </p:nvSpPr>
        <p:spPr>
          <a:xfrm>
            <a:off x="110180" y="0"/>
            <a:ext cx="9033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solidFill>
                  <a:srgbClr val="FFC000"/>
                </a:solidFill>
              </a:rPr>
              <a:t>Speaking</a:t>
            </a:r>
            <a:r>
              <a:rPr lang="es-MX" b="1" dirty="0">
                <a:solidFill>
                  <a:srgbClr val="FFC000"/>
                </a:solidFill>
              </a:rPr>
              <a:t> </a:t>
            </a:r>
            <a:r>
              <a:rPr lang="es-MX" b="1" dirty="0" err="1">
                <a:solidFill>
                  <a:srgbClr val="FFC000"/>
                </a:solidFill>
              </a:rPr>
              <a:t>Activity</a:t>
            </a:r>
            <a:r>
              <a:rPr lang="es-MX" b="1" dirty="0">
                <a:solidFill>
                  <a:srgbClr val="FFC000"/>
                </a:solidFill>
              </a:rPr>
              <a:t>.</a:t>
            </a:r>
          </a:p>
          <a:p>
            <a:r>
              <a:rPr lang="es-MX" dirty="0" err="1"/>
              <a:t>Draw</a:t>
            </a:r>
            <a:r>
              <a:rPr lang="es-MX" dirty="0"/>
              <a:t> your family </a:t>
            </a:r>
            <a:r>
              <a:rPr lang="es-MX" dirty="0" err="1"/>
              <a:t>tree</a:t>
            </a:r>
            <a:r>
              <a:rPr lang="es-MX" dirty="0"/>
              <a:t>. (</a:t>
            </a:r>
            <a:r>
              <a:rPr lang="es-MX" dirty="0" err="1"/>
              <a:t>you</a:t>
            </a:r>
            <a:r>
              <a:rPr lang="es-MX" dirty="0"/>
              <a:t> can </a:t>
            </a:r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pictures</a:t>
            </a:r>
            <a:r>
              <a:rPr lang="es-MX" dirty="0"/>
              <a:t> of </a:t>
            </a:r>
            <a:r>
              <a:rPr lang="es-MX" dirty="0" err="1"/>
              <a:t>them</a:t>
            </a:r>
            <a:r>
              <a:rPr lang="es-MX" dirty="0"/>
              <a:t>) Share to the </a:t>
            </a:r>
            <a:r>
              <a:rPr lang="es-MX" dirty="0" err="1"/>
              <a:t>class</a:t>
            </a:r>
            <a:r>
              <a:rPr lang="es-MX" dirty="0"/>
              <a:t> and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.</a:t>
            </a:r>
          </a:p>
          <a:p>
            <a:r>
              <a:rPr lang="es-MX" dirty="0"/>
              <a:t>Who are the </a:t>
            </a:r>
            <a:r>
              <a:rPr lang="es-MX" dirty="0" err="1"/>
              <a:t>people</a:t>
            </a:r>
            <a:r>
              <a:rPr lang="es-MX" dirty="0"/>
              <a:t> in your family? </a:t>
            </a:r>
            <a:r>
              <a:rPr lang="es-MX" dirty="0" err="1"/>
              <a:t>What</a:t>
            </a:r>
            <a:r>
              <a:rPr lang="es-MX" dirty="0"/>
              <a:t> are </a:t>
            </a:r>
            <a:r>
              <a:rPr lang="es-MX" dirty="0" err="1"/>
              <a:t>their</a:t>
            </a:r>
            <a:r>
              <a:rPr lang="es-MX" dirty="0"/>
              <a:t> names?</a:t>
            </a:r>
          </a:p>
          <a:p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father´s</a:t>
            </a:r>
            <a:r>
              <a:rPr lang="es-MX" dirty="0"/>
              <a:t> </a:t>
            </a:r>
            <a:r>
              <a:rPr lang="es-MX" dirty="0" err="1"/>
              <a:t>name</a:t>
            </a:r>
            <a:r>
              <a:rPr lang="es-MX" dirty="0"/>
              <a:t> is…  /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mother´s</a:t>
            </a:r>
            <a:r>
              <a:rPr lang="es-MX" dirty="0"/>
              <a:t> </a:t>
            </a:r>
            <a:r>
              <a:rPr lang="es-MX" dirty="0" err="1"/>
              <a:t>mother</a:t>
            </a:r>
            <a:r>
              <a:rPr lang="es-MX" dirty="0"/>
              <a:t> is………/ </a:t>
            </a:r>
            <a:r>
              <a:rPr lang="es-MX" dirty="0" err="1"/>
              <a:t>This</a:t>
            </a:r>
            <a:r>
              <a:rPr lang="es-MX" dirty="0"/>
              <a:t> is </a:t>
            </a:r>
            <a:r>
              <a:rPr lang="es-MX" dirty="0" err="1"/>
              <a:t>my</a:t>
            </a:r>
            <a:r>
              <a:rPr lang="es-MX" dirty="0"/>
              <a:t> brother… </a:t>
            </a:r>
            <a:r>
              <a:rPr lang="es-MX" dirty="0" err="1"/>
              <a:t>His</a:t>
            </a:r>
            <a:r>
              <a:rPr lang="es-MX" dirty="0"/>
              <a:t> names is… / etc..</a:t>
            </a:r>
          </a:p>
        </p:txBody>
      </p:sp>
      <p:sp>
        <p:nvSpPr>
          <p:cNvPr id="4" name="AutoShape 4" descr="blob:https://web.whatsapp.com/53afabbb-6ef8-4392-b49f-7f1dbf223f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165" y="1721222"/>
            <a:ext cx="5624297" cy="445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5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703" y="84082"/>
            <a:ext cx="4912930" cy="655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5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471" y="147145"/>
            <a:ext cx="3847457" cy="639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20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614660"/>
            <a:ext cx="8772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hlinkClick r:id="rId2"/>
              </a:rPr>
              <a:t>https://www.cambridgeenglish.org/learning-english/activities-for-learners/a1l053-my-family</a:t>
            </a:r>
            <a:endParaRPr lang="es-MX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124393"/>
            <a:ext cx="7670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Click</a:t>
            </a:r>
            <a:r>
              <a:rPr lang="es-MX" sz="1600" dirty="0"/>
              <a:t> </a:t>
            </a:r>
            <a:r>
              <a:rPr lang="es-MX" sz="1600" dirty="0" err="1"/>
              <a:t>on</a:t>
            </a:r>
            <a:r>
              <a:rPr lang="es-MX" sz="1600" dirty="0"/>
              <a:t> the </a:t>
            </a:r>
            <a:r>
              <a:rPr lang="es-MX" sz="1600" dirty="0" err="1"/>
              <a:t>folowwing</a:t>
            </a:r>
            <a:r>
              <a:rPr lang="es-MX" sz="1600" dirty="0"/>
              <a:t> link to </a:t>
            </a:r>
            <a:r>
              <a:rPr lang="es-MX" sz="1600" dirty="0" err="1"/>
              <a:t>practice</a:t>
            </a:r>
            <a:r>
              <a:rPr lang="es-MX" sz="1600" dirty="0"/>
              <a:t> family </a:t>
            </a:r>
            <a:r>
              <a:rPr lang="es-MX" sz="1600" dirty="0" err="1"/>
              <a:t>vocabulary</a:t>
            </a:r>
            <a:r>
              <a:rPr lang="es-MX" sz="1600" dirty="0"/>
              <a:t>, share the </a:t>
            </a:r>
            <a:r>
              <a:rPr lang="es-MX" sz="1600" dirty="0" err="1"/>
              <a:t>results</a:t>
            </a:r>
            <a:r>
              <a:rPr lang="es-MX" sz="1600" dirty="0"/>
              <a:t> of your </a:t>
            </a:r>
            <a:r>
              <a:rPr lang="es-MX" sz="1600" dirty="0" err="1"/>
              <a:t>practice</a:t>
            </a:r>
            <a:endParaRPr lang="es-MX" sz="1600" dirty="0"/>
          </a:p>
        </p:txBody>
      </p:sp>
      <p:sp>
        <p:nvSpPr>
          <p:cNvPr id="5" name="Flecha derecha 4"/>
          <p:cNvSpPr/>
          <p:nvPr/>
        </p:nvSpPr>
        <p:spPr>
          <a:xfrm>
            <a:off x="209550" y="1114425"/>
            <a:ext cx="59055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members “</a:t>
            </a:r>
            <a:r>
              <a:rPr lang="es-MX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5766" y="788270"/>
            <a:ext cx="491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Learn</a:t>
            </a:r>
            <a:r>
              <a:rPr lang="es-MX" dirty="0"/>
              <a:t> and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vocabulary</a:t>
            </a:r>
            <a:r>
              <a:rPr lang="es-MX" dirty="0"/>
              <a:t> of family members. </a:t>
            </a:r>
          </a:p>
        </p:txBody>
      </p:sp>
      <p:pic>
        <p:nvPicPr>
          <p:cNvPr id="1026" name="Picture 2" descr="Un hombre con una sonrisa perfecta en un rostro sin afeitar aislado en el  fondo blanco. hombre feliz con barba. con barba y | CanStock">
            <a:extLst>
              <a:ext uri="{FF2B5EF4-FFF2-40B4-BE49-F238E27FC236}">
                <a16:creationId xmlns:a16="http://schemas.microsoft.com/office/drawing/2014/main" id="{7B75E0FD-2AE2-4A40-B4EF-A027D65D6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7" t="3100" r="15661" b="6377"/>
          <a:stretch/>
        </p:blipFill>
        <p:spPr bwMode="auto">
          <a:xfrm>
            <a:off x="379828" y="1702191"/>
            <a:ext cx="2323298" cy="211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oung woman smiling camera on white: video de stock (totalmente libre de  regalías) 1285789 | Shutterstock">
            <a:extLst>
              <a:ext uri="{FF2B5EF4-FFF2-40B4-BE49-F238E27FC236}">
                <a16:creationId xmlns:a16="http://schemas.microsoft.com/office/drawing/2014/main" id="{94CE6ED6-3E8F-4C80-902D-DEAD92C2C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5" t="8846" r="10651"/>
          <a:stretch/>
        </p:blipFill>
        <p:spPr bwMode="auto">
          <a:xfrm>
            <a:off x="6457073" y="1828802"/>
            <a:ext cx="2120037" cy="191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rious Little Boy in Red Shirt Stock Photo - Image of learning, shirt:  22907952">
            <a:extLst>
              <a:ext uri="{FF2B5EF4-FFF2-40B4-BE49-F238E27FC236}">
                <a16:creationId xmlns:a16="http://schemas.microsoft.com/office/drawing/2014/main" id="{64DE717A-F660-4D2D-BB89-064BD01E2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3897" r="6308" b="43384"/>
          <a:stretch/>
        </p:blipFill>
        <p:spPr bwMode="auto">
          <a:xfrm>
            <a:off x="1252021" y="4670480"/>
            <a:ext cx="1533382" cy="15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iña pequeña adorable posando con cara sonriente | Foto Gratis">
            <a:extLst>
              <a:ext uri="{FF2B5EF4-FFF2-40B4-BE49-F238E27FC236}">
                <a16:creationId xmlns:a16="http://schemas.microsoft.com/office/drawing/2014/main" id="{04FBBFC8-1FC6-45C9-8402-313391D3D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0EEF1"/>
              </a:clrFrom>
              <a:clrTo>
                <a:srgbClr val="F0EE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2" t="2036" r="40563" b="28359"/>
          <a:stretch/>
        </p:blipFill>
        <p:spPr bwMode="auto">
          <a:xfrm>
            <a:off x="6274187" y="4403197"/>
            <a:ext cx="1994461" cy="187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FF83A4F-E06B-4E8A-9D2D-7D43FE4348D2}"/>
              </a:ext>
            </a:extLst>
          </p:cNvPr>
          <p:cNvSpPr txBox="1"/>
          <p:nvPr/>
        </p:nvSpPr>
        <p:spPr>
          <a:xfrm>
            <a:off x="6752499" y="1262906"/>
            <a:ext cx="88358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Wife</a:t>
            </a:r>
            <a:endParaRPr lang="es-MX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68A576-BE4C-43E9-8359-B96EB25BECD3}"/>
              </a:ext>
            </a:extLst>
          </p:cNvPr>
          <p:cNvSpPr txBox="1"/>
          <p:nvPr/>
        </p:nvSpPr>
        <p:spPr>
          <a:xfrm>
            <a:off x="785446" y="1246495"/>
            <a:ext cx="1760806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Husband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259EB29-C96C-4A84-8E9F-F939DB96B305}"/>
              </a:ext>
            </a:extLst>
          </p:cNvPr>
          <p:cNvSpPr txBox="1"/>
          <p:nvPr/>
        </p:nvSpPr>
        <p:spPr>
          <a:xfrm>
            <a:off x="2310617" y="3235650"/>
            <a:ext cx="4593100" cy="611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MX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</a:t>
            </a:r>
            <a:r>
              <a:rPr lang="es-MX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</a:t>
            </a:r>
            <a:r>
              <a:rPr lang="es-MX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s-MX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es-MX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</a:t>
            </a:r>
            <a:endParaRPr lang="es-MX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s-MX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(parents)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41ADABE-A839-4038-B630-EDAA12B638D7}"/>
              </a:ext>
            </a:extLst>
          </p:cNvPr>
          <p:cNvSpPr txBox="1"/>
          <p:nvPr/>
        </p:nvSpPr>
        <p:spPr>
          <a:xfrm>
            <a:off x="2642382" y="5363602"/>
            <a:ext cx="3910817" cy="611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MX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              Daughter</a:t>
            </a:r>
          </a:p>
          <a:p>
            <a:pPr algn="ctr">
              <a:lnSpc>
                <a:spcPts val="2000"/>
              </a:lnSpc>
            </a:pPr>
            <a:r>
              <a:rPr lang="es-MX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(children / </a:t>
            </a:r>
            <a:r>
              <a:rPr lang="es-MX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</a:t>
            </a:r>
            <a:r>
              <a:rPr lang="es-MX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205633C-8408-47D1-AB90-FA81829F5206}"/>
              </a:ext>
            </a:extLst>
          </p:cNvPr>
          <p:cNvSpPr txBox="1"/>
          <p:nvPr/>
        </p:nvSpPr>
        <p:spPr>
          <a:xfrm>
            <a:off x="6766561" y="6126647"/>
            <a:ext cx="102342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Sister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D960B23-F17D-491F-885C-9BFDBA275BFF}"/>
              </a:ext>
            </a:extLst>
          </p:cNvPr>
          <p:cNvSpPr txBox="1"/>
          <p:nvPr/>
        </p:nvSpPr>
        <p:spPr>
          <a:xfrm>
            <a:off x="1153551" y="6172536"/>
            <a:ext cx="1192236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Brother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931CAA44-B5A0-46F6-AC23-59604412F19D}"/>
              </a:ext>
            </a:extLst>
          </p:cNvPr>
          <p:cNvCxnSpPr/>
          <p:nvPr/>
        </p:nvCxnSpPr>
        <p:spPr>
          <a:xfrm>
            <a:off x="2447778" y="6527409"/>
            <a:ext cx="4135902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C06F2FF6-7D26-4FD7-999E-64DE678A51C4}"/>
              </a:ext>
            </a:extLst>
          </p:cNvPr>
          <p:cNvCxnSpPr/>
          <p:nvPr/>
        </p:nvCxnSpPr>
        <p:spPr>
          <a:xfrm>
            <a:off x="2572042" y="1629507"/>
            <a:ext cx="4135902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7716AD9C-E471-46E3-BBC5-0F4E35BA664D}"/>
              </a:ext>
            </a:extLst>
          </p:cNvPr>
          <p:cNvCxnSpPr>
            <a:cxnSpLocks/>
          </p:cNvCxnSpPr>
          <p:nvPr/>
        </p:nvCxnSpPr>
        <p:spPr>
          <a:xfrm>
            <a:off x="3446585" y="4923692"/>
            <a:ext cx="2194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61F6601D-C5B4-455C-ABBE-7ADB87B59140}"/>
              </a:ext>
            </a:extLst>
          </p:cNvPr>
          <p:cNvCxnSpPr/>
          <p:nvPr/>
        </p:nvCxnSpPr>
        <p:spPr>
          <a:xfrm>
            <a:off x="3446585" y="4923692"/>
            <a:ext cx="0" cy="3938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CC06A4F4-089D-40DC-A0CF-7686281BE9D9}"/>
              </a:ext>
            </a:extLst>
          </p:cNvPr>
          <p:cNvCxnSpPr/>
          <p:nvPr/>
        </p:nvCxnSpPr>
        <p:spPr>
          <a:xfrm>
            <a:off x="5638800" y="4935415"/>
            <a:ext cx="0" cy="3938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F8F2324F-FE02-46D5-A415-C632E46C1845}"/>
              </a:ext>
            </a:extLst>
          </p:cNvPr>
          <p:cNvCxnSpPr>
            <a:cxnSpLocks/>
          </p:cNvCxnSpPr>
          <p:nvPr/>
        </p:nvCxnSpPr>
        <p:spPr>
          <a:xfrm>
            <a:off x="3500511" y="3964745"/>
            <a:ext cx="2194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96595AEB-FD1D-4BFA-92C5-1DBA290602B8}"/>
              </a:ext>
            </a:extLst>
          </p:cNvPr>
          <p:cNvCxnSpPr>
            <a:cxnSpLocks/>
          </p:cNvCxnSpPr>
          <p:nvPr/>
        </p:nvCxnSpPr>
        <p:spPr>
          <a:xfrm flipV="1">
            <a:off x="3500510" y="3657599"/>
            <a:ext cx="0" cy="3212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4D6FF268-4C6D-4ADC-BAD1-BF551A755911}"/>
              </a:ext>
            </a:extLst>
          </p:cNvPr>
          <p:cNvCxnSpPr>
            <a:cxnSpLocks/>
          </p:cNvCxnSpPr>
          <p:nvPr/>
        </p:nvCxnSpPr>
        <p:spPr>
          <a:xfrm flipV="1">
            <a:off x="5692725" y="3641187"/>
            <a:ext cx="0" cy="3212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AED7DD1B-E298-4DD2-8318-679BFFE41876}"/>
              </a:ext>
            </a:extLst>
          </p:cNvPr>
          <p:cNvCxnSpPr/>
          <p:nvPr/>
        </p:nvCxnSpPr>
        <p:spPr>
          <a:xfrm>
            <a:off x="4572000" y="3967089"/>
            <a:ext cx="0" cy="92846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11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members “</a:t>
            </a:r>
            <a:r>
              <a:rPr lang="es-MX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5766" y="788270"/>
            <a:ext cx="594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Learn</a:t>
            </a:r>
            <a:r>
              <a:rPr lang="es-MX" dirty="0"/>
              <a:t> and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vocabulary</a:t>
            </a:r>
            <a:r>
              <a:rPr lang="es-MX" dirty="0"/>
              <a:t> of family members. </a:t>
            </a:r>
            <a:r>
              <a:rPr lang="es-MX" dirty="0" err="1"/>
              <a:t>Stbk</a:t>
            </a:r>
            <a:r>
              <a:rPr lang="es-MX" dirty="0"/>
              <a:t>. </a:t>
            </a:r>
            <a:r>
              <a:rPr lang="es-MX" dirty="0" err="1"/>
              <a:t>Pg</a:t>
            </a:r>
            <a:r>
              <a:rPr lang="es-MX" dirty="0"/>
              <a:t> 37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5F6BBD-69D0-45DA-BA1A-D4A6A3DE60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00" t="19694" r="6462" b="31324"/>
          <a:stretch/>
        </p:blipFill>
        <p:spPr>
          <a:xfrm>
            <a:off x="5655213" y="1308296"/>
            <a:ext cx="3207433" cy="53879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1EC1900-61A3-4DAB-A116-49648193B0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538" t="34471" r="28769" b="36249"/>
          <a:stretch/>
        </p:blipFill>
        <p:spPr>
          <a:xfrm>
            <a:off x="159838" y="1511062"/>
            <a:ext cx="5134707" cy="436098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F053D5-9488-4944-9245-98450390D4ED}"/>
              </a:ext>
            </a:extLst>
          </p:cNvPr>
          <p:cNvSpPr txBox="1"/>
          <p:nvPr/>
        </p:nvSpPr>
        <p:spPr>
          <a:xfrm>
            <a:off x="0" y="1111348"/>
            <a:ext cx="844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the sentences </a:t>
            </a:r>
            <a:r>
              <a:rPr lang="es-MX" dirty="0" err="1"/>
              <a:t>about</a:t>
            </a:r>
            <a:r>
              <a:rPr lang="es-MX" dirty="0"/>
              <a:t> the Mitchell family. Then listen and check your </a:t>
            </a:r>
            <a:r>
              <a:rPr lang="es-MX" dirty="0" err="1"/>
              <a:t>answewrs</a:t>
            </a:r>
            <a:endParaRPr lang="es-MX" dirty="0"/>
          </a:p>
        </p:txBody>
      </p:sp>
      <p:pic>
        <p:nvPicPr>
          <p:cNvPr id="4" name="IC5_L0_Unit 06 Pg 037 Ex 03 Word Power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5837" y="5902431"/>
            <a:ext cx="350176" cy="35017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89327" y="6021629"/>
            <a:ext cx="3769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Listen to the audio and check your answers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657600" y="219666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children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1865088" y="2685192"/>
            <a:ext cx="193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husband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172745" y="320410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son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231213" y="3740124"/>
            <a:ext cx="2127864" cy="37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daughter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381473" y="4211546"/>
            <a:ext cx="175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brother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474202" y="4808838"/>
            <a:ext cx="175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sister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256697" y="5289089"/>
            <a:ext cx="1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Parents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3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504622"/>
              </p:ext>
            </p:extLst>
          </p:nvPr>
        </p:nvGraphicFramePr>
        <p:xfrm>
          <a:off x="0" y="1808079"/>
          <a:ext cx="5844989" cy="3657600"/>
        </p:xfrm>
        <a:graphic>
          <a:graphicData uri="http://schemas.openxmlformats.org/drawingml/2006/table">
            <a:tbl>
              <a:tblPr/>
              <a:tblGrid>
                <a:gridCol w="3721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62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MX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Anne is Charles'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20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Wife</a:t>
                      </a:r>
                      <a:r>
                        <a:rPr lang="es-MX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6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Jason and Sophia are his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 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45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MX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Charles is Anne's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husband</a:t>
                      </a:r>
                      <a:endParaRPr lang="es-MX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7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MX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Jason is Anne's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</a:t>
                      </a:r>
                      <a:endParaRPr lang="es-MX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90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Sophia is Anne's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daughter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75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Jason is Sophia's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brother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47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MX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Sophia is Jason's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Sister </a:t>
                      </a:r>
                      <a:endParaRPr lang="es-MX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Charles and Anne are Jason's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Parents 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96268" y="185605"/>
            <a:ext cx="8047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Listen and complete the sentences, then write the names of the family members in the picture.</a:t>
            </a:r>
          </a:p>
        </p:txBody>
      </p:sp>
      <p:pic>
        <p:nvPicPr>
          <p:cNvPr id="4" name="Picture 4" descr="young woman smiling camera on white: video de stock (totalmente libre de  regalías) 1285789 | Shutterstock">
            <a:extLst>
              <a:ext uri="{FF2B5EF4-FFF2-40B4-BE49-F238E27FC236}">
                <a16:creationId xmlns:a16="http://schemas.microsoft.com/office/drawing/2014/main" id="{94CE6ED6-3E8F-4C80-902D-DEAD92C2C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5" t="8846" r="10651"/>
          <a:stretch/>
        </p:blipFill>
        <p:spPr bwMode="auto">
          <a:xfrm>
            <a:off x="7719096" y="1900519"/>
            <a:ext cx="1092721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n hombre con una sonrisa perfecta en un rostro sin afeitar aislado en el  fondo blanco. hombre feliz con barba. con barba y | CanStock">
            <a:extLst>
              <a:ext uri="{FF2B5EF4-FFF2-40B4-BE49-F238E27FC236}">
                <a16:creationId xmlns:a16="http://schemas.microsoft.com/office/drawing/2014/main" id="{7B75E0FD-2AE2-4A40-B4EF-A027D65D6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7" t="3100" r="15661" b="6377"/>
          <a:stretch/>
        </p:blipFill>
        <p:spPr bwMode="auto">
          <a:xfrm>
            <a:off x="6187531" y="1750622"/>
            <a:ext cx="1187510" cy="121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Niña pequeña adorable posando con cara sonriente | Foto Gratis">
            <a:extLst>
              <a:ext uri="{FF2B5EF4-FFF2-40B4-BE49-F238E27FC236}">
                <a16:creationId xmlns:a16="http://schemas.microsoft.com/office/drawing/2014/main" id="{04FBBFC8-1FC6-45C9-8402-313391D3D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0EEF1"/>
              </a:clrFrom>
              <a:clrTo>
                <a:srgbClr val="F0EE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2037" r="40563" b="30652"/>
          <a:stretch/>
        </p:blipFill>
        <p:spPr bwMode="auto">
          <a:xfrm>
            <a:off x="7719098" y="4213412"/>
            <a:ext cx="1361513" cy="128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Serious Little Boy in Red Shirt Stock Photo - Image of learning, shirt:  22907952">
            <a:extLst>
              <a:ext uri="{FF2B5EF4-FFF2-40B4-BE49-F238E27FC236}">
                <a16:creationId xmlns:a16="http://schemas.microsoft.com/office/drawing/2014/main" id="{64DE717A-F660-4D2D-BB89-064BD01E2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3897" r="6308" b="43384"/>
          <a:stretch/>
        </p:blipFill>
        <p:spPr bwMode="auto">
          <a:xfrm>
            <a:off x="6093092" y="4213412"/>
            <a:ext cx="1281952" cy="128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6187534" y="5665695"/>
            <a:ext cx="118751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Jason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719099" y="5665695"/>
            <a:ext cx="118751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Sophia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187531" y="3254183"/>
            <a:ext cx="118751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charles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719096" y="3254183"/>
            <a:ext cx="118751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anne</a:t>
            </a:r>
            <a:endParaRPr lang="es-MX" dirty="0"/>
          </a:p>
        </p:txBody>
      </p:sp>
      <p:pic>
        <p:nvPicPr>
          <p:cNvPr id="15" name="family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4094" y="5277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7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850" y="89393"/>
            <a:ext cx="757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the </a:t>
            </a:r>
            <a:r>
              <a:rPr lang="es-MX" dirty="0" err="1"/>
              <a:t>following</a:t>
            </a:r>
            <a:r>
              <a:rPr lang="es-MX" dirty="0"/>
              <a:t> statements </a:t>
            </a:r>
            <a:r>
              <a:rPr lang="es-MX" dirty="0" err="1"/>
              <a:t>with</a:t>
            </a:r>
            <a:r>
              <a:rPr lang="es-MX" dirty="0"/>
              <a:t> the </a:t>
            </a:r>
            <a:r>
              <a:rPr lang="es-MX" dirty="0" err="1"/>
              <a:t>words</a:t>
            </a:r>
            <a:r>
              <a:rPr lang="es-MX" dirty="0"/>
              <a:t> in the box. </a:t>
            </a:r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31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8128" t="24260" r="7117" b="26700"/>
          <a:stretch/>
        </p:blipFill>
        <p:spPr>
          <a:xfrm>
            <a:off x="232011" y="513317"/>
            <a:ext cx="5749767" cy="41815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0124" t="17126" r="41031" b="76637"/>
          <a:stretch/>
        </p:blipFill>
        <p:spPr>
          <a:xfrm>
            <a:off x="6469039" y="2272351"/>
            <a:ext cx="1978926" cy="8461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58948" t="17097" r="13675" b="76319"/>
          <a:stretch/>
        </p:blipFill>
        <p:spPr>
          <a:xfrm>
            <a:off x="6168787" y="1419365"/>
            <a:ext cx="2874883" cy="8931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9558" t="73606" r="5687" b="11216"/>
          <a:stretch/>
        </p:blipFill>
        <p:spPr>
          <a:xfrm>
            <a:off x="204715" y="4694830"/>
            <a:ext cx="8811659" cy="216316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939862" y="4782207"/>
            <a:ext cx="135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mother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828800" y="510802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Father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1460938" y="5496910"/>
            <a:ext cx="128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husband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89434" y="5477360"/>
            <a:ext cx="145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wife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370323" y="5846692"/>
            <a:ext cx="124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children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778668" y="5789865"/>
            <a:ext cx="163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daughters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618593" y="6216024"/>
            <a:ext cx="124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son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553625" y="6216024"/>
            <a:ext cx="112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sister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254913" y="6159197"/>
            <a:ext cx="151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brother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5390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Relatives “</a:t>
            </a:r>
            <a:r>
              <a:rPr lang="es-MX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7042" y="805934"/>
            <a:ext cx="7058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A relative is a person in your family connected by blood or marriage.</a:t>
            </a:r>
            <a:endParaRPr lang="es-MX" dirty="0"/>
          </a:p>
        </p:txBody>
      </p:sp>
      <p:sp>
        <p:nvSpPr>
          <p:cNvPr id="4" name="Elipse 3"/>
          <p:cNvSpPr/>
          <p:nvPr/>
        </p:nvSpPr>
        <p:spPr>
          <a:xfrm>
            <a:off x="2971801" y="1581150"/>
            <a:ext cx="1085849" cy="723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971801" y="1779686"/>
            <a:ext cx="1062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>
                <a:solidFill>
                  <a:srgbClr val="3333CC"/>
                </a:solidFill>
              </a:rPr>
              <a:t>grandfather</a:t>
            </a:r>
            <a:endParaRPr lang="es-MX" sz="1400" b="1" dirty="0">
              <a:solidFill>
                <a:srgbClr val="3333CC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5429251" y="1552575"/>
            <a:ext cx="1085849" cy="723900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07316" y="1792189"/>
            <a:ext cx="1164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>
                <a:solidFill>
                  <a:srgbClr val="7030A0"/>
                </a:solidFill>
              </a:rPr>
              <a:t>grandmother</a:t>
            </a:r>
            <a:endParaRPr lang="es-MX" sz="1400" b="1" dirty="0">
              <a:solidFill>
                <a:srgbClr val="7030A0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2205601" y="2776120"/>
            <a:ext cx="1085849" cy="723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0070C0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657600" y="2776120"/>
            <a:ext cx="1085849" cy="723900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840396" y="2984181"/>
            <a:ext cx="73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>
                <a:solidFill>
                  <a:srgbClr val="7030A0"/>
                </a:solidFill>
              </a:rPr>
              <a:t>mother</a:t>
            </a:r>
            <a:endParaRPr lang="es-MX" sz="1400" b="1" dirty="0">
              <a:solidFill>
                <a:srgbClr val="7030A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409547" y="2993706"/>
            <a:ext cx="636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>
                <a:solidFill>
                  <a:srgbClr val="3333CC"/>
                </a:solidFill>
              </a:rPr>
              <a:t>father</a:t>
            </a:r>
            <a:endParaRPr lang="es-MX" sz="1400" b="1" dirty="0">
              <a:solidFill>
                <a:srgbClr val="3333CC"/>
              </a:solidFill>
            </a:endParaRPr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3640371" y="2552700"/>
            <a:ext cx="238895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3640371" y="2276475"/>
            <a:ext cx="0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6020179" y="2276475"/>
            <a:ext cx="0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H="1">
            <a:off x="4444990" y="2566567"/>
            <a:ext cx="255597" cy="255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e 29"/>
          <p:cNvSpPr/>
          <p:nvPr/>
        </p:nvSpPr>
        <p:spPr>
          <a:xfrm>
            <a:off x="4981575" y="2776120"/>
            <a:ext cx="1085849" cy="723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0070C0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231046" y="2984181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>
                <a:solidFill>
                  <a:srgbClr val="3333CC"/>
                </a:solidFill>
              </a:rPr>
              <a:t>uncle</a:t>
            </a:r>
            <a:endParaRPr lang="es-MX" sz="1400" b="1" dirty="0">
              <a:solidFill>
                <a:srgbClr val="3333CC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6429375" y="2776120"/>
            <a:ext cx="1085849" cy="723900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0070C0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669321" y="2984181"/>
            <a:ext cx="526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>
                <a:solidFill>
                  <a:srgbClr val="7030A0"/>
                </a:solidFill>
              </a:rPr>
              <a:t>aunt</a:t>
            </a:r>
            <a:endParaRPr lang="es-MX" sz="1400" b="1" dirty="0">
              <a:solidFill>
                <a:srgbClr val="7030A0"/>
              </a:solidFill>
            </a:endParaRPr>
          </a:p>
        </p:txBody>
      </p:sp>
      <p:cxnSp>
        <p:nvCxnSpPr>
          <p:cNvPr id="34" name="Conector recto de flecha 33"/>
          <p:cNvCxnSpPr>
            <a:endCxn id="30" idx="1"/>
          </p:cNvCxnSpPr>
          <p:nvPr/>
        </p:nvCxnSpPr>
        <p:spPr>
          <a:xfrm>
            <a:off x="4825323" y="2552700"/>
            <a:ext cx="315271" cy="329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stCxn id="9" idx="6"/>
            <a:endCxn id="10" idx="2"/>
          </p:cNvCxnSpPr>
          <p:nvPr/>
        </p:nvCxnSpPr>
        <p:spPr>
          <a:xfrm>
            <a:off x="3291450" y="3138070"/>
            <a:ext cx="3661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>
            <a:off x="6067424" y="3123365"/>
            <a:ext cx="3661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/>
          <p:cNvSpPr txBox="1"/>
          <p:nvPr/>
        </p:nvSpPr>
        <p:spPr>
          <a:xfrm>
            <a:off x="3167625" y="2870626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 err="1"/>
              <a:t>married</a:t>
            </a:r>
            <a:endParaRPr lang="es-MX" sz="1050" dirty="0"/>
          </a:p>
        </p:txBody>
      </p:sp>
      <p:sp>
        <p:nvSpPr>
          <p:cNvPr id="42" name="CuadroTexto 41"/>
          <p:cNvSpPr txBox="1"/>
          <p:nvPr/>
        </p:nvSpPr>
        <p:spPr>
          <a:xfrm>
            <a:off x="5948925" y="2870626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 err="1"/>
              <a:t>married</a:t>
            </a:r>
            <a:endParaRPr lang="es-MX" sz="1050" dirty="0"/>
          </a:p>
        </p:txBody>
      </p:sp>
      <p:sp>
        <p:nvSpPr>
          <p:cNvPr id="43" name="CuadroTexto 42"/>
          <p:cNvSpPr txBox="1"/>
          <p:nvPr/>
        </p:nvSpPr>
        <p:spPr>
          <a:xfrm>
            <a:off x="4458405" y="1756944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 err="1"/>
              <a:t>married</a:t>
            </a:r>
            <a:endParaRPr lang="es-MX" sz="1050" dirty="0"/>
          </a:p>
        </p:txBody>
      </p:sp>
      <p:cxnSp>
        <p:nvCxnSpPr>
          <p:cNvPr id="44" name="Conector recto de flecha 43"/>
          <p:cNvCxnSpPr>
            <a:stCxn id="4" idx="6"/>
          </p:cNvCxnSpPr>
          <p:nvPr/>
        </p:nvCxnSpPr>
        <p:spPr>
          <a:xfrm>
            <a:off x="4057650" y="1943100"/>
            <a:ext cx="1368716" cy="125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/>
          <p:cNvSpPr txBox="1"/>
          <p:nvPr/>
        </p:nvSpPr>
        <p:spPr>
          <a:xfrm>
            <a:off x="4325055" y="1875679"/>
            <a:ext cx="1035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>
                <a:solidFill>
                  <a:srgbClr val="0070C0"/>
                </a:solidFill>
              </a:rPr>
              <a:t>grandparents</a:t>
            </a:r>
            <a:endParaRPr lang="es-MX" sz="1200" b="1" dirty="0">
              <a:solidFill>
                <a:srgbClr val="0070C0"/>
              </a:solidFill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3126009" y="3220133"/>
            <a:ext cx="668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rgbClr val="0070C0"/>
                </a:solidFill>
              </a:rPr>
              <a:t>parents</a:t>
            </a:r>
          </a:p>
        </p:txBody>
      </p:sp>
      <p:cxnSp>
        <p:nvCxnSpPr>
          <p:cNvPr id="51" name="Conector recto 50"/>
          <p:cNvCxnSpPr/>
          <p:nvPr/>
        </p:nvCxnSpPr>
        <p:spPr>
          <a:xfrm>
            <a:off x="2752725" y="3771065"/>
            <a:ext cx="1314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/>
          <p:nvPr/>
        </p:nvCxnSpPr>
        <p:spPr>
          <a:xfrm flipV="1">
            <a:off x="2759871" y="3497132"/>
            <a:ext cx="0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/>
          <p:nvPr/>
        </p:nvCxnSpPr>
        <p:spPr>
          <a:xfrm flipV="1">
            <a:off x="4053450" y="3494840"/>
            <a:ext cx="0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ipse 55"/>
          <p:cNvSpPr/>
          <p:nvPr/>
        </p:nvSpPr>
        <p:spPr>
          <a:xfrm>
            <a:off x="3640371" y="4017462"/>
            <a:ext cx="1085849" cy="723900"/>
          </a:xfrm>
          <a:prstGeom prst="ellips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>
              <a:solidFill>
                <a:srgbClr val="0070C0"/>
              </a:solidFill>
            </a:endParaRPr>
          </a:p>
        </p:txBody>
      </p:sp>
      <p:sp>
        <p:nvSpPr>
          <p:cNvPr id="57" name="Elipse 56"/>
          <p:cNvSpPr/>
          <p:nvPr/>
        </p:nvSpPr>
        <p:spPr>
          <a:xfrm>
            <a:off x="2167499" y="3996324"/>
            <a:ext cx="1085849" cy="723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0070C0"/>
              </a:solidFill>
            </a:endParaRPr>
          </a:p>
        </p:txBody>
      </p:sp>
      <p:sp>
        <p:nvSpPr>
          <p:cNvPr id="58" name="Elipse 57"/>
          <p:cNvSpPr/>
          <p:nvPr/>
        </p:nvSpPr>
        <p:spPr>
          <a:xfrm>
            <a:off x="888138" y="3996324"/>
            <a:ext cx="1085849" cy="723900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0070C0"/>
              </a:solidFill>
            </a:endParaRPr>
          </a:p>
        </p:txBody>
      </p:sp>
      <p:sp>
        <p:nvSpPr>
          <p:cNvPr id="59" name="Elipse 58"/>
          <p:cNvSpPr/>
          <p:nvPr/>
        </p:nvSpPr>
        <p:spPr>
          <a:xfrm>
            <a:off x="888138" y="5244099"/>
            <a:ext cx="1085849" cy="723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0070C0"/>
              </a:solidFill>
            </a:endParaRPr>
          </a:p>
        </p:txBody>
      </p:sp>
      <p:sp>
        <p:nvSpPr>
          <p:cNvPr id="60" name="Elipse 59"/>
          <p:cNvSpPr/>
          <p:nvPr/>
        </p:nvSpPr>
        <p:spPr>
          <a:xfrm>
            <a:off x="2185106" y="5272674"/>
            <a:ext cx="1085849" cy="723900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0070C0"/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2428597" y="5499785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>
                <a:solidFill>
                  <a:srgbClr val="7030A0"/>
                </a:solidFill>
              </a:rPr>
              <a:t>niece</a:t>
            </a:r>
            <a:endParaRPr lang="es-MX" sz="1400" b="1" dirty="0">
              <a:solidFill>
                <a:srgbClr val="7030A0"/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1074083" y="5474327"/>
            <a:ext cx="784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>
                <a:solidFill>
                  <a:srgbClr val="3333CC"/>
                </a:solidFill>
              </a:rPr>
              <a:t>nephew</a:t>
            </a:r>
            <a:endParaRPr lang="es-MX" sz="1400" b="1" dirty="0">
              <a:solidFill>
                <a:srgbClr val="3333CC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867164" y="4204385"/>
            <a:ext cx="117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rgbClr val="7030A0"/>
                </a:solidFill>
              </a:rPr>
              <a:t>sister –in-</a:t>
            </a:r>
            <a:r>
              <a:rPr lang="es-MX" sz="1400" b="1" dirty="0" err="1">
                <a:solidFill>
                  <a:srgbClr val="7030A0"/>
                </a:solidFill>
              </a:rPr>
              <a:t>law</a:t>
            </a:r>
            <a:endParaRPr lang="es-MX" sz="1400" b="1" dirty="0">
              <a:solidFill>
                <a:srgbClr val="7030A0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2342872" y="4213910"/>
            <a:ext cx="751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rgbClr val="3333CC"/>
                </a:solidFill>
              </a:rPr>
              <a:t>brother</a:t>
            </a:r>
          </a:p>
        </p:txBody>
      </p:sp>
      <p:sp>
        <p:nvSpPr>
          <p:cNvPr id="65" name="CuadroTexto 64"/>
          <p:cNvSpPr txBox="1"/>
          <p:nvPr/>
        </p:nvSpPr>
        <p:spPr>
          <a:xfrm>
            <a:off x="3907071" y="4158848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7030A0"/>
                </a:solidFill>
              </a:rPr>
              <a:t>me</a:t>
            </a:r>
          </a:p>
        </p:txBody>
      </p:sp>
      <p:cxnSp>
        <p:nvCxnSpPr>
          <p:cNvPr id="66" name="Conector recto de flecha 65"/>
          <p:cNvCxnSpPr>
            <a:endCxn id="56" idx="1"/>
          </p:cNvCxnSpPr>
          <p:nvPr/>
        </p:nvCxnSpPr>
        <p:spPr>
          <a:xfrm>
            <a:off x="3487584" y="3783173"/>
            <a:ext cx="311806" cy="340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/>
          <p:cNvCxnSpPr>
            <a:endCxn id="57" idx="7"/>
          </p:cNvCxnSpPr>
          <p:nvPr/>
        </p:nvCxnSpPr>
        <p:spPr>
          <a:xfrm flipH="1">
            <a:off x="3094329" y="3768177"/>
            <a:ext cx="250381" cy="334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/>
          <p:cNvCxnSpPr/>
          <p:nvPr/>
        </p:nvCxnSpPr>
        <p:spPr>
          <a:xfrm>
            <a:off x="1400175" y="4971215"/>
            <a:ext cx="1314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/>
          <p:cNvCxnSpPr/>
          <p:nvPr/>
        </p:nvCxnSpPr>
        <p:spPr>
          <a:xfrm flipV="1">
            <a:off x="1407321" y="4697282"/>
            <a:ext cx="0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de flecha 82"/>
          <p:cNvCxnSpPr/>
          <p:nvPr/>
        </p:nvCxnSpPr>
        <p:spPr>
          <a:xfrm flipV="1">
            <a:off x="2700900" y="4694990"/>
            <a:ext cx="0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de flecha 83"/>
          <p:cNvCxnSpPr/>
          <p:nvPr/>
        </p:nvCxnSpPr>
        <p:spPr>
          <a:xfrm>
            <a:off x="2135034" y="4983323"/>
            <a:ext cx="311806" cy="340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de flecha 84"/>
          <p:cNvCxnSpPr/>
          <p:nvPr/>
        </p:nvCxnSpPr>
        <p:spPr>
          <a:xfrm flipH="1">
            <a:off x="1741779" y="4968327"/>
            <a:ext cx="250381" cy="334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Elipse 86"/>
          <p:cNvSpPr/>
          <p:nvPr/>
        </p:nvSpPr>
        <p:spPr>
          <a:xfrm>
            <a:off x="5350672" y="4159737"/>
            <a:ext cx="1085849" cy="723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0070C0"/>
              </a:solidFill>
            </a:endParaRPr>
          </a:p>
        </p:txBody>
      </p:sp>
      <p:sp>
        <p:nvSpPr>
          <p:cNvPr id="88" name="CuadroTexto 87"/>
          <p:cNvSpPr txBox="1"/>
          <p:nvPr/>
        </p:nvSpPr>
        <p:spPr>
          <a:xfrm>
            <a:off x="5562600" y="4393938"/>
            <a:ext cx="664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>
                <a:solidFill>
                  <a:srgbClr val="3333CC"/>
                </a:solidFill>
              </a:rPr>
              <a:t>cousin</a:t>
            </a:r>
            <a:endParaRPr lang="es-MX" sz="1400" b="1" dirty="0">
              <a:solidFill>
                <a:srgbClr val="3333CC"/>
              </a:solidFill>
            </a:endParaRPr>
          </a:p>
        </p:txBody>
      </p:sp>
      <p:cxnSp>
        <p:nvCxnSpPr>
          <p:cNvPr id="90" name="Conector recto 89"/>
          <p:cNvCxnSpPr/>
          <p:nvPr/>
        </p:nvCxnSpPr>
        <p:spPr>
          <a:xfrm>
            <a:off x="5629275" y="3761540"/>
            <a:ext cx="1314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de flecha 90"/>
          <p:cNvCxnSpPr/>
          <p:nvPr/>
        </p:nvCxnSpPr>
        <p:spPr>
          <a:xfrm flipV="1">
            <a:off x="5636421" y="3487607"/>
            <a:ext cx="0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de flecha 91"/>
          <p:cNvCxnSpPr/>
          <p:nvPr/>
        </p:nvCxnSpPr>
        <p:spPr>
          <a:xfrm flipV="1">
            <a:off x="6930000" y="3485315"/>
            <a:ext cx="0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de flecha 92"/>
          <p:cNvCxnSpPr>
            <a:endCxn id="87" idx="0"/>
          </p:cNvCxnSpPr>
          <p:nvPr/>
        </p:nvCxnSpPr>
        <p:spPr>
          <a:xfrm flipH="1">
            <a:off x="5893597" y="3783173"/>
            <a:ext cx="375287" cy="376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Elipse 96"/>
          <p:cNvSpPr/>
          <p:nvPr/>
        </p:nvSpPr>
        <p:spPr>
          <a:xfrm>
            <a:off x="6505575" y="4168373"/>
            <a:ext cx="1085849" cy="723900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0070C0"/>
              </a:solidFill>
            </a:endParaRPr>
          </a:p>
        </p:txBody>
      </p:sp>
      <p:cxnSp>
        <p:nvCxnSpPr>
          <p:cNvPr id="99" name="Conector recto de flecha 98"/>
          <p:cNvCxnSpPr/>
          <p:nvPr/>
        </p:nvCxnSpPr>
        <p:spPr>
          <a:xfrm>
            <a:off x="6443667" y="3800589"/>
            <a:ext cx="368142" cy="417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uadroTexto 101"/>
          <p:cNvSpPr txBox="1"/>
          <p:nvPr/>
        </p:nvSpPr>
        <p:spPr>
          <a:xfrm>
            <a:off x="6725687" y="4387213"/>
            <a:ext cx="664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>
                <a:solidFill>
                  <a:srgbClr val="7030A0"/>
                </a:solidFill>
              </a:rPr>
              <a:t>cousin</a:t>
            </a:r>
            <a:endParaRPr lang="es-MX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6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3434326" y="2261770"/>
            <a:ext cx="1085849" cy="723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62072" y="2479356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rgbClr val="3333CC"/>
                </a:solidFill>
              </a:rPr>
              <a:t>husband</a:t>
            </a:r>
          </a:p>
        </p:txBody>
      </p:sp>
      <p:cxnSp>
        <p:nvCxnSpPr>
          <p:cNvPr id="6" name="Conector recto de flecha 5"/>
          <p:cNvCxnSpPr>
            <a:stCxn id="2" idx="6"/>
          </p:cNvCxnSpPr>
          <p:nvPr/>
        </p:nvCxnSpPr>
        <p:spPr>
          <a:xfrm>
            <a:off x="4520175" y="2623720"/>
            <a:ext cx="3661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4396350" y="2356276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 err="1"/>
              <a:t>married</a:t>
            </a:r>
            <a:endParaRPr lang="es-MX" sz="1050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3981450" y="3256715"/>
            <a:ext cx="1314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3988596" y="2982782"/>
            <a:ext cx="0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5282175" y="2980490"/>
            <a:ext cx="0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4906944" y="2277558"/>
            <a:ext cx="1085849" cy="723900"/>
          </a:xfrm>
          <a:prstGeom prst="ellips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>
              <a:solidFill>
                <a:srgbClr val="7030A0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079399" y="3468523"/>
            <a:ext cx="1085849" cy="723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0070C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386700" y="3454449"/>
            <a:ext cx="1085849" cy="723900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0070C0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2116863" y="4729749"/>
            <a:ext cx="1085849" cy="723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0070C0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413831" y="4758324"/>
            <a:ext cx="1085849" cy="723900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0070C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52005" y="4881175"/>
            <a:ext cx="858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 err="1">
                <a:solidFill>
                  <a:srgbClr val="7030A0"/>
                </a:solidFill>
              </a:rPr>
              <a:t>grand</a:t>
            </a:r>
            <a:r>
              <a:rPr lang="es-MX" sz="1400" b="1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s-MX" sz="1400" b="1" dirty="0">
                <a:solidFill>
                  <a:srgbClr val="7030A0"/>
                </a:solidFill>
              </a:rPr>
              <a:t>daughter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198033" y="4959977"/>
            <a:ext cx="914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>
                <a:solidFill>
                  <a:srgbClr val="3333CC"/>
                </a:solidFill>
              </a:rPr>
              <a:t>grand</a:t>
            </a:r>
            <a:r>
              <a:rPr lang="es-MX" sz="1400" b="1" dirty="0">
                <a:solidFill>
                  <a:srgbClr val="3333CC"/>
                </a:solidFill>
              </a:rPr>
              <a:t> son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536276" y="3688348"/>
            <a:ext cx="858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rgbClr val="7030A0"/>
                </a:solidFill>
              </a:rPr>
              <a:t>daughter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121422" y="3686109"/>
            <a:ext cx="100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rgbClr val="3333CC"/>
                </a:solidFill>
              </a:rPr>
              <a:t>son -in-</a:t>
            </a:r>
            <a:r>
              <a:rPr lang="es-MX" sz="1400" b="1" dirty="0" err="1">
                <a:solidFill>
                  <a:srgbClr val="3333CC"/>
                </a:solidFill>
              </a:rPr>
              <a:t>law</a:t>
            </a:r>
            <a:endParaRPr lang="es-MX" sz="1400" b="1" dirty="0">
              <a:solidFill>
                <a:srgbClr val="3333CC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180115" y="2415597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7030A0"/>
                </a:solidFill>
              </a:rPr>
              <a:t>me</a:t>
            </a:r>
          </a:p>
        </p:txBody>
      </p:sp>
      <p:cxnSp>
        <p:nvCxnSpPr>
          <p:cNvPr id="23" name="Conector recto de flecha 22"/>
          <p:cNvCxnSpPr/>
          <p:nvPr/>
        </p:nvCxnSpPr>
        <p:spPr>
          <a:xfrm flipH="1">
            <a:off x="4347358" y="3259007"/>
            <a:ext cx="250381" cy="334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2628900" y="4456865"/>
            <a:ext cx="1314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2636046" y="4182932"/>
            <a:ext cx="0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V="1">
            <a:off x="3929625" y="4180640"/>
            <a:ext cx="0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3363759" y="4468973"/>
            <a:ext cx="311806" cy="340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H="1">
            <a:off x="2970504" y="4453977"/>
            <a:ext cx="250381" cy="334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3091493" y="3721852"/>
            <a:ext cx="3661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2967668" y="3454408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 err="1"/>
              <a:t>married</a:t>
            </a:r>
            <a:endParaRPr lang="es-MX" sz="1050" dirty="0"/>
          </a:p>
        </p:txBody>
      </p:sp>
      <p:sp>
        <p:nvSpPr>
          <p:cNvPr id="31" name="Rectángulo 30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Relatives “</a:t>
            </a:r>
            <a:r>
              <a:rPr lang="es-MX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87042" y="805934"/>
            <a:ext cx="7058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A relative is a person in your family connected by blood or marriage.</a:t>
            </a:r>
            <a:endParaRPr lang="es-MX" dirty="0"/>
          </a:p>
        </p:txBody>
      </p:sp>
      <p:sp>
        <p:nvSpPr>
          <p:cNvPr id="33" name="CuadroTexto 32"/>
          <p:cNvSpPr txBox="1"/>
          <p:nvPr/>
        </p:nvSpPr>
        <p:spPr>
          <a:xfrm>
            <a:off x="2541928" y="5417825"/>
            <a:ext cx="15872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b="1" dirty="0" err="1">
                <a:solidFill>
                  <a:schemeClr val="accent1">
                    <a:lumMod val="75000"/>
                  </a:schemeClr>
                </a:solidFill>
              </a:rPr>
              <a:t>grandchildren</a:t>
            </a:r>
            <a:r>
              <a:rPr lang="es-MX" sz="1050" b="1" dirty="0">
                <a:solidFill>
                  <a:schemeClr val="accent1">
                    <a:lumMod val="75000"/>
                  </a:schemeClr>
                </a:solidFill>
              </a:rPr>
              <a:t>/ </a:t>
            </a:r>
            <a:r>
              <a:rPr lang="es-MX" sz="1050" b="1" dirty="0" err="1">
                <a:solidFill>
                  <a:schemeClr val="accent1">
                    <a:lumMod val="75000"/>
                  </a:schemeClr>
                </a:solidFill>
              </a:rPr>
              <a:t>grandkids</a:t>
            </a:r>
            <a:endParaRPr lang="es-MX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5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07422"/>
              </p:ext>
            </p:extLst>
          </p:nvPr>
        </p:nvGraphicFramePr>
        <p:xfrm>
          <a:off x="361950" y="933448"/>
          <a:ext cx="8353424" cy="5190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574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solidFill>
                            <a:schemeClr val="bg1"/>
                          </a:solidFill>
                        </a:rPr>
                        <a:t>Female relatives</a:t>
                      </a:r>
                      <a:r>
                        <a:rPr lang="es-MX" sz="2400" b="1" baseline="0" dirty="0">
                          <a:solidFill>
                            <a:schemeClr val="bg1"/>
                          </a:solidFill>
                        </a:rPr>
                        <a:t> names</a:t>
                      </a:r>
                      <a:endParaRPr lang="es-MX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/>
                        <a:t>Male relatives</a:t>
                      </a:r>
                      <a:r>
                        <a:rPr lang="es-MX" sz="2400" b="1" baseline="0" dirty="0"/>
                        <a:t> names</a:t>
                      </a:r>
                      <a:endParaRPr lang="es-MX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823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Mother</a:t>
                      </a:r>
                      <a:r>
                        <a:rPr lang="es-MX" baseline="0" dirty="0" smtClean="0"/>
                        <a:t> </a:t>
                      </a:r>
                    </a:p>
                    <a:p>
                      <a:r>
                        <a:rPr lang="es-MX" baseline="0" dirty="0" err="1" smtClean="0"/>
                        <a:t>Mother</a:t>
                      </a:r>
                      <a:r>
                        <a:rPr lang="es-MX" baseline="0" dirty="0" smtClean="0"/>
                        <a:t>- in </a:t>
                      </a:r>
                      <a:r>
                        <a:rPr lang="es-MX" baseline="0" dirty="0" err="1" smtClean="0"/>
                        <a:t>law</a:t>
                      </a:r>
                      <a:endParaRPr lang="es-MX" dirty="0"/>
                    </a:p>
                  </a:txBody>
                  <a:tcPr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Father</a:t>
                      </a:r>
                      <a:endParaRPr lang="es-MX" dirty="0" smtClean="0"/>
                    </a:p>
                    <a:p>
                      <a:r>
                        <a:rPr lang="es-MX" dirty="0" err="1" smtClean="0"/>
                        <a:t>Father</a:t>
                      </a:r>
                      <a:r>
                        <a:rPr lang="es-MX" dirty="0" smtClean="0"/>
                        <a:t>-in-</a:t>
                      </a:r>
                      <a:r>
                        <a:rPr lang="es-MX" dirty="0" err="1" smtClean="0"/>
                        <a:t>law</a:t>
                      </a:r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823">
                <a:tc>
                  <a:txBody>
                    <a:bodyPr/>
                    <a:lstStyle/>
                    <a:p>
                      <a:r>
                        <a:rPr lang="es-MX" dirty="0" smtClean="0"/>
                        <a:t>daughter</a:t>
                      </a:r>
                      <a:endParaRPr lang="es-MX" dirty="0"/>
                    </a:p>
                  </a:txBody>
                  <a:tcPr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son</a:t>
                      </a:r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823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wife</a:t>
                      </a:r>
                      <a:endParaRPr lang="es-MX" dirty="0"/>
                    </a:p>
                  </a:txBody>
                  <a:tcPr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husband</a:t>
                      </a:r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823">
                <a:tc>
                  <a:txBody>
                    <a:bodyPr/>
                    <a:lstStyle/>
                    <a:p>
                      <a:r>
                        <a:rPr lang="es-MX" dirty="0" smtClean="0"/>
                        <a:t>Sister</a:t>
                      </a:r>
                    </a:p>
                    <a:p>
                      <a:r>
                        <a:rPr lang="es-MX" dirty="0" smtClean="0"/>
                        <a:t>Sister-in-</a:t>
                      </a:r>
                      <a:r>
                        <a:rPr lang="es-MX" dirty="0" err="1" smtClean="0"/>
                        <a:t>law</a:t>
                      </a:r>
                      <a:endParaRPr lang="es-MX" dirty="0"/>
                    </a:p>
                  </a:txBody>
                  <a:tcPr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Brother</a:t>
                      </a:r>
                    </a:p>
                    <a:p>
                      <a:r>
                        <a:rPr lang="es-MX" dirty="0" smtClean="0"/>
                        <a:t>Brother-in-</a:t>
                      </a:r>
                      <a:r>
                        <a:rPr lang="es-MX" dirty="0" err="1" smtClean="0"/>
                        <a:t>law</a:t>
                      </a:r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823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aunt</a:t>
                      </a:r>
                      <a:endParaRPr lang="es-MX" dirty="0"/>
                    </a:p>
                  </a:txBody>
                  <a:tcPr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uncle</a:t>
                      </a:r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823">
                <a:tc>
                  <a:txBody>
                    <a:bodyPr/>
                    <a:lstStyle/>
                    <a:p>
                      <a:r>
                        <a:rPr lang="es-MX" dirty="0" smtClean="0"/>
                        <a:t>Sister-in -</a:t>
                      </a:r>
                      <a:r>
                        <a:rPr lang="es-MX" dirty="0" err="1" smtClean="0"/>
                        <a:t>law</a:t>
                      </a:r>
                      <a:endParaRPr lang="es-MX" dirty="0"/>
                    </a:p>
                  </a:txBody>
                  <a:tcPr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son-in-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law</a:t>
                      </a:r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2823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grandmother</a:t>
                      </a:r>
                      <a:endParaRPr lang="es-MX" dirty="0"/>
                    </a:p>
                  </a:txBody>
                  <a:tcPr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Grand</a:t>
                      </a:r>
                      <a:r>
                        <a:rPr lang="es-MX" baseline="0" dirty="0" err="1" smtClean="0"/>
                        <a:t>father</a:t>
                      </a:r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824862" y="289942"/>
            <a:ext cx="5737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Fill in the chart with female and male relatives names.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31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77805" y="916985"/>
            <a:ext cx="4129917" cy="4441918"/>
            <a:chOff x="491990" y="1104262"/>
            <a:chExt cx="2558259" cy="3989857"/>
          </a:xfrm>
        </p:grpSpPr>
        <p:grpSp>
          <p:nvGrpSpPr>
            <p:cNvPr id="2" name="Grupo 1"/>
            <p:cNvGrpSpPr/>
            <p:nvPr/>
          </p:nvGrpSpPr>
          <p:grpSpPr>
            <a:xfrm>
              <a:off x="576160" y="1197193"/>
              <a:ext cx="2474089" cy="3896926"/>
              <a:chOff x="574368" y="1597267"/>
              <a:chExt cx="1950788" cy="2254287"/>
            </a:xfrm>
          </p:grpSpPr>
          <p:pic>
            <p:nvPicPr>
              <p:cNvPr id="2056" name="Picture 8" descr="Resultado de imagen para bart simpson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8225" y="3074481"/>
                <a:ext cx="537767" cy="777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8" name="Picture 10" descr="Imagen relacionada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6F3FA"/>
                  </a:clrFrom>
                  <a:clrTo>
                    <a:srgbClr val="F6F3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4391" y="1840544"/>
                <a:ext cx="820765" cy="1206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0" name="Picture 12" descr="Resultado de imagen para lisa simpson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58967" y="3055096"/>
                <a:ext cx="420157" cy="7620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4" name="Picture 16" descr="Imagen relacionada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209" y="1597267"/>
                <a:ext cx="842979" cy="1612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2" name="Picture 14" descr="Resultado de imagen para maggie simpson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368" y="2960224"/>
                <a:ext cx="735372" cy="5882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CuadroTexto 3"/>
            <p:cNvSpPr txBox="1"/>
            <p:nvPr/>
          </p:nvSpPr>
          <p:spPr>
            <a:xfrm>
              <a:off x="2250224" y="3829532"/>
              <a:ext cx="305042" cy="248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Lisa</a:t>
              </a: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2266543" y="1300087"/>
              <a:ext cx="526475" cy="248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Abraham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671639" y="4777705"/>
              <a:ext cx="336817" cy="276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Bart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1612266" y="1404220"/>
              <a:ext cx="415261" cy="248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Homer</a:t>
              </a:r>
              <a:endParaRPr lang="es-MX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491990" y="4121596"/>
              <a:ext cx="443065" cy="248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Maggie</a:t>
              </a:r>
              <a:endParaRPr lang="es-MX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737850" y="1104262"/>
              <a:ext cx="394409" cy="248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Marge</a:t>
              </a:r>
              <a:endParaRPr lang="es-MX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844305"/>
              </p:ext>
            </p:extLst>
          </p:nvPr>
        </p:nvGraphicFramePr>
        <p:xfrm>
          <a:off x="4582958" y="618291"/>
          <a:ext cx="4458042" cy="379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138">
                <a:tc>
                  <a:txBody>
                    <a:bodyPr/>
                    <a:lstStyle/>
                    <a:p>
                      <a:pPr algn="l"/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  <a:r>
                        <a:rPr lang="es-MX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true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false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252">
                <a:tc>
                  <a:txBody>
                    <a:bodyPr/>
                    <a:lstStyle/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1.-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Bart´s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father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6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252">
                <a:tc>
                  <a:txBody>
                    <a:bodyPr/>
                    <a:lstStyle/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2.- Bart is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Marge´s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brother</a:t>
                      </a:r>
                    </a:p>
                  </a:txBody>
                  <a:tcPr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6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252">
                <a:tc>
                  <a:txBody>
                    <a:bodyPr/>
                    <a:lstStyle/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3.- Lisa is Bart´s sister</a:t>
                      </a:r>
                    </a:p>
                  </a:txBody>
                  <a:tcPr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6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252">
                <a:tc>
                  <a:txBody>
                    <a:bodyPr/>
                    <a:lstStyle/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4.- Maggie is Bart´s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mother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6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252">
                <a:tc>
                  <a:txBody>
                    <a:bodyPr/>
                    <a:lstStyle/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5.- Selma is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Lisa´s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aunt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6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17930" y="19618"/>
            <a:ext cx="4732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Look at the picture and </a:t>
            </a:r>
            <a:r>
              <a:rPr lang="es-MX" sz="1600" dirty="0" err="1"/>
              <a:t>answer</a:t>
            </a:r>
            <a:r>
              <a:rPr lang="es-MX" sz="1600" dirty="0"/>
              <a:t>  the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activities</a:t>
            </a:r>
            <a:endParaRPr lang="es-MX" sz="1600" dirty="0"/>
          </a:p>
        </p:txBody>
      </p:sp>
      <p:sp>
        <p:nvSpPr>
          <p:cNvPr id="6" name="Rectángulo 5"/>
          <p:cNvSpPr/>
          <p:nvPr/>
        </p:nvSpPr>
        <p:spPr>
          <a:xfrm>
            <a:off x="4593415" y="4483487"/>
            <a:ext cx="4445810" cy="2246769"/>
          </a:xfrm>
          <a:prstGeom prst="rect">
            <a:avLst/>
          </a:prstGeom>
          <a:solidFill>
            <a:srgbClr val="FFF6DD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Complete the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statements</a:t>
            </a:r>
          </a:p>
          <a:p>
            <a:pPr>
              <a:lnSpc>
                <a:spcPct val="200000"/>
              </a:lnSpc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1.-Lisa and Maggie are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Marge´s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daughter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2.-Abraham is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Marge´s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father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-in-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3.-Homer is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Abraham´s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4.-Lisa  and Bart are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Maggie´s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sibilings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5.-Selma is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Homer´s sister-in-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4564" y="1303689"/>
            <a:ext cx="1919012" cy="2855014"/>
          </a:xfrm>
          <a:prstGeom prst="rect">
            <a:avLst/>
          </a:prstGeom>
        </p:spPr>
      </p:pic>
      <p:pic>
        <p:nvPicPr>
          <p:cNvPr id="2052" name="Picture 4" descr="Selma Bouvier | Simpson Wiki en Español | Fand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" y="1448607"/>
            <a:ext cx="1220049" cy="250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130470" y="1241750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Selma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84328" y="5383559"/>
            <a:ext cx="4232367" cy="1384995"/>
          </a:xfrm>
          <a:prstGeom prst="rect">
            <a:avLst/>
          </a:prstGeom>
          <a:solidFill>
            <a:srgbClr val="FFF6DD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Write 2 more statements</a:t>
            </a:r>
          </a:p>
          <a:p>
            <a:pPr>
              <a:lnSpc>
                <a:spcPct val="200000"/>
              </a:lnSpc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1.Marge´s and homer´s are lisa parents.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Maggie´s and lisa are bart´s sisters.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6" descr="Archivo:The Simpsons yellow logo.svg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7278" y="449082"/>
            <a:ext cx="1413946" cy="795345"/>
          </a:xfrm>
          <a:prstGeom prst="rect">
            <a:avLst/>
          </a:prstGeom>
        </p:spPr>
      </p:pic>
      <p:sp>
        <p:nvSpPr>
          <p:cNvPr id="10" name="Estrella de 5 puntas 9"/>
          <p:cNvSpPr/>
          <p:nvPr/>
        </p:nvSpPr>
        <p:spPr>
          <a:xfrm>
            <a:off x="8355724" y="1193984"/>
            <a:ext cx="262759" cy="21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strella de 5 puntas 11"/>
          <p:cNvSpPr/>
          <p:nvPr/>
        </p:nvSpPr>
        <p:spPr>
          <a:xfrm>
            <a:off x="8818179" y="1744717"/>
            <a:ext cx="325821" cy="4204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strella de 5 puntas 17"/>
          <p:cNvSpPr/>
          <p:nvPr/>
        </p:nvSpPr>
        <p:spPr>
          <a:xfrm>
            <a:off x="8355724" y="2511972"/>
            <a:ext cx="367862" cy="3678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strella de 5 puntas 18"/>
          <p:cNvSpPr/>
          <p:nvPr/>
        </p:nvSpPr>
        <p:spPr>
          <a:xfrm>
            <a:off x="8818179" y="3205655"/>
            <a:ext cx="221046" cy="28377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strella de 5 puntas 21"/>
          <p:cNvSpPr/>
          <p:nvPr/>
        </p:nvSpPr>
        <p:spPr>
          <a:xfrm>
            <a:off x="8355724" y="3863398"/>
            <a:ext cx="262759" cy="2609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9483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667</TotalTime>
  <Words>481</Words>
  <Application>Microsoft Office PowerPoint</Application>
  <PresentationFormat>Carta (216 x 279 mm)</PresentationFormat>
  <Paragraphs>140</Paragraphs>
  <Slides>13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Usuario de Windows</cp:lastModifiedBy>
  <cp:revision>34</cp:revision>
  <dcterms:created xsi:type="dcterms:W3CDTF">2022-02-08T17:24:29Z</dcterms:created>
  <dcterms:modified xsi:type="dcterms:W3CDTF">2022-03-15T18:28:07Z</dcterms:modified>
</cp:coreProperties>
</file>