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0" r:id="rId3"/>
    <p:sldId id="301" r:id="rId4"/>
    <p:sldId id="303" r:id="rId5"/>
    <p:sldId id="308" r:id="rId6"/>
    <p:sldId id="313" r:id="rId7"/>
    <p:sldId id="314" r:id="rId8"/>
    <p:sldId id="309" r:id="rId9"/>
    <p:sldId id="315" r:id="rId10"/>
    <p:sldId id="316" r:id="rId11"/>
    <p:sldId id="317" r:id="rId12"/>
    <p:sldId id="318" r:id="rId13"/>
    <p:sldId id="319" r:id="rId14"/>
    <p:sldId id="320" r:id="rId15"/>
    <p:sldId id="321" r:id="rId16"/>
    <p:sldId id="322" r:id="rId17"/>
    <p:sldId id="324" r:id="rId18"/>
    <p:sldId id="325" r:id="rId19"/>
    <p:sldId id="326" r:id="rId20"/>
    <p:sldId id="328" r:id="rId21"/>
    <p:sldId id="327" r:id="rId22"/>
    <p:sldId id="312"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3" r:id="rId38"/>
    <p:sldId id="344" r:id="rId3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1DF86D-7859-4212-A5CF-D71E77AC3BF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ED0F027-CA16-4A57-8057-47181A8BC5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679D1B4-C9DB-4550-8F23-1D1769348D43}"/>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5" name="Marcador de pie de página 4">
            <a:extLst>
              <a:ext uri="{FF2B5EF4-FFF2-40B4-BE49-F238E27FC236}">
                <a16:creationId xmlns:a16="http://schemas.microsoft.com/office/drawing/2014/main" id="{62CDB371-FD90-41C3-B945-8836D51DC9A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DD67B57-58B4-4C6A-ADB9-CDBCFD538834}"/>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27145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22AA52-906D-482A-90CB-E61F5C626F3C}"/>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10CD7C2-B9E1-4D3C-9B4F-D2C5CB2E85D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6481C1D-CDD9-4430-A07E-D8CF2FD34216}"/>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5" name="Marcador de pie de página 4">
            <a:extLst>
              <a:ext uri="{FF2B5EF4-FFF2-40B4-BE49-F238E27FC236}">
                <a16:creationId xmlns:a16="http://schemas.microsoft.com/office/drawing/2014/main" id="{917F9775-D365-471C-8088-E587F1AE668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76E476C-776D-4C1E-8F22-8A12A2003491}"/>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122358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EB7307C-7BBB-45C7-B647-02C1CAB2EFC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02267AC-A320-4820-B77C-B3C0B445CE1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9290B92-6EC9-4C38-851D-A5CD0E8CAA82}"/>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5" name="Marcador de pie de página 4">
            <a:extLst>
              <a:ext uri="{FF2B5EF4-FFF2-40B4-BE49-F238E27FC236}">
                <a16:creationId xmlns:a16="http://schemas.microsoft.com/office/drawing/2014/main" id="{7668765F-8DC8-4C0C-B990-E11FAF9ABEE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9DFD3D1-DB52-4BDE-93FF-D9A5F9455965}"/>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1922979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270556-B35E-47C0-934E-1291342AD3B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79BCB6D-4D46-450D-AB61-D8B839186EE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CE750E7-57A0-4880-B7D8-424F3D548157}"/>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5" name="Marcador de pie de página 4">
            <a:extLst>
              <a:ext uri="{FF2B5EF4-FFF2-40B4-BE49-F238E27FC236}">
                <a16:creationId xmlns:a16="http://schemas.microsoft.com/office/drawing/2014/main" id="{2BEC32BF-54FE-4F6C-AED3-E08638ECE1A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94390A5-9C98-4D8F-B173-70675F99800E}"/>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327682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F79211-28FD-4974-940B-1D3EE112371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9FC4418-F507-443C-A6CC-13620F6CD9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0DE0494-A1E7-402D-BE82-051D5294DE1B}"/>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5" name="Marcador de pie de página 4">
            <a:extLst>
              <a:ext uri="{FF2B5EF4-FFF2-40B4-BE49-F238E27FC236}">
                <a16:creationId xmlns:a16="http://schemas.microsoft.com/office/drawing/2014/main" id="{9F2C758E-5107-4CDE-A713-9E7399B4FF5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2F131DE-642F-4E57-A367-FDF59F321D4E}"/>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276704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C87FAD-CFF3-448F-97F4-D9B9A324F46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5811789-E8D8-4C7B-9FF5-6D2EBB0ABFC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928B1022-2A50-4CED-AF91-190632B882E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2F78077E-F1F1-4A82-8501-44548A626D35}"/>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6" name="Marcador de pie de página 5">
            <a:extLst>
              <a:ext uri="{FF2B5EF4-FFF2-40B4-BE49-F238E27FC236}">
                <a16:creationId xmlns:a16="http://schemas.microsoft.com/office/drawing/2014/main" id="{11BD4333-97F0-40C7-9170-D8754694B53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7919AD1-66A8-42EF-B740-7CB13A5ADF58}"/>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3596895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1AA10-5DDB-4079-878B-6FB0EB1B37C1}"/>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8963728-8715-4903-8DFE-1C3A9CDCE1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52FE00C-9807-4919-B0A0-0C4DB588ADD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524159A6-2ADF-44C0-804C-8B7ADBDF53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83698A2-FD7D-46A6-BECD-8ECB6B5D87B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67E921EF-80A1-4402-B388-5CE01B0B8153}"/>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8" name="Marcador de pie de página 7">
            <a:extLst>
              <a:ext uri="{FF2B5EF4-FFF2-40B4-BE49-F238E27FC236}">
                <a16:creationId xmlns:a16="http://schemas.microsoft.com/office/drawing/2014/main" id="{7A28875E-8778-4DCC-96D7-0E327C4C799B}"/>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AB240B0D-6FFF-4350-A391-CDB6C34B61AD}"/>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366405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B26A4-EBF1-483E-BCBF-A8B2C292BACD}"/>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BC630F1F-306E-4081-AD24-CEF4042D628C}"/>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4" name="Marcador de pie de página 3">
            <a:extLst>
              <a:ext uri="{FF2B5EF4-FFF2-40B4-BE49-F238E27FC236}">
                <a16:creationId xmlns:a16="http://schemas.microsoft.com/office/drawing/2014/main" id="{F5FE5382-18E0-4D70-B2C7-3D158D3ACD03}"/>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41301CFA-1E4D-4187-B46C-07B2DA0BD96B}"/>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36898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5124806-5A39-4F1B-9B4B-67291130D4D2}"/>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3" name="Marcador de pie de página 2">
            <a:extLst>
              <a:ext uri="{FF2B5EF4-FFF2-40B4-BE49-F238E27FC236}">
                <a16:creationId xmlns:a16="http://schemas.microsoft.com/office/drawing/2014/main" id="{E9101966-7195-4C16-95FD-12B0FE8845E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E087B760-F358-4346-A877-CF5406550EDD}"/>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975295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7985FA-016A-4D93-9838-DA0C09C1F02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591CAB7-60F7-4F3A-8545-7B51D3A6BD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716ECB59-67F6-4BCE-A2CF-036DFCA477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89105E5-2B84-4A97-8802-803842B6C7D8}"/>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6" name="Marcador de pie de página 5">
            <a:extLst>
              <a:ext uri="{FF2B5EF4-FFF2-40B4-BE49-F238E27FC236}">
                <a16:creationId xmlns:a16="http://schemas.microsoft.com/office/drawing/2014/main" id="{8AC200EF-F091-4C5F-8A3B-3C1E8604521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5CB5FD9-9E19-4CEB-B77B-4574E97294E5}"/>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3021850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0CA0E-B36C-4E9D-8273-204A2A64E3B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E94314D6-77FD-4E85-95AA-4A47BDE28C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2FCF84FB-0430-4AF5-B495-69BFEF65F3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F0E02E6-F9E9-45DE-9C7A-699C720D9E72}"/>
              </a:ext>
            </a:extLst>
          </p:cNvPr>
          <p:cNvSpPr>
            <a:spLocks noGrp="1"/>
          </p:cNvSpPr>
          <p:nvPr>
            <p:ph type="dt" sz="half" idx="10"/>
          </p:nvPr>
        </p:nvSpPr>
        <p:spPr/>
        <p:txBody>
          <a:bodyPr/>
          <a:lstStyle/>
          <a:p>
            <a:fld id="{F895F542-746C-4AA2-A899-CBA376A1975B}" type="datetimeFigureOut">
              <a:rPr lang="es-ES" smtClean="0"/>
              <a:t>17/03/2022</a:t>
            </a:fld>
            <a:endParaRPr lang="es-ES"/>
          </a:p>
        </p:txBody>
      </p:sp>
      <p:sp>
        <p:nvSpPr>
          <p:cNvPr id="6" name="Marcador de pie de página 5">
            <a:extLst>
              <a:ext uri="{FF2B5EF4-FFF2-40B4-BE49-F238E27FC236}">
                <a16:creationId xmlns:a16="http://schemas.microsoft.com/office/drawing/2014/main" id="{96A9417E-1EDF-459C-8824-130FDFF900B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BE137ED-F64D-46AE-BF9A-3B28EE108199}"/>
              </a:ext>
            </a:extLst>
          </p:cNvPr>
          <p:cNvSpPr>
            <a:spLocks noGrp="1"/>
          </p:cNvSpPr>
          <p:nvPr>
            <p:ph type="sldNum" sz="quarter" idx="12"/>
          </p:nvPr>
        </p:nvSpPr>
        <p:spPr/>
        <p:txBody>
          <a:bodyPr/>
          <a:lstStyle/>
          <a:p>
            <a:fld id="{9ABEA9B1-C38C-4FC1-BA44-9C1D2C75CBC5}" type="slidenum">
              <a:rPr lang="es-ES" smtClean="0"/>
              <a:t>‹Nº›</a:t>
            </a:fld>
            <a:endParaRPr lang="es-ES"/>
          </a:p>
        </p:txBody>
      </p:sp>
    </p:spTree>
    <p:extLst>
      <p:ext uri="{BB962C8B-B14F-4D97-AF65-F5344CB8AC3E}">
        <p14:creationId xmlns:p14="http://schemas.microsoft.com/office/powerpoint/2010/main" val="401493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0E0D656-215F-44F4-9448-52A9BCA1AD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61E0C53-9636-4F9F-920D-DDCD6F732B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9BE33B3-8A6D-48CC-8093-739C9DE6F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5F542-746C-4AA2-A899-CBA376A1975B}" type="datetimeFigureOut">
              <a:rPr lang="es-ES" smtClean="0"/>
              <a:t>17/03/2022</a:t>
            </a:fld>
            <a:endParaRPr lang="es-ES"/>
          </a:p>
        </p:txBody>
      </p:sp>
      <p:sp>
        <p:nvSpPr>
          <p:cNvPr id="5" name="Marcador de pie de página 4">
            <a:extLst>
              <a:ext uri="{FF2B5EF4-FFF2-40B4-BE49-F238E27FC236}">
                <a16:creationId xmlns:a16="http://schemas.microsoft.com/office/drawing/2014/main" id="{69905D12-B7B7-4627-9682-877A793CBB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7648E812-D5BF-472E-B993-8D784A90F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EA9B1-C38C-4FC1-BA44-9C1D2C75CBC5}" type="slidenum">
              <a:rPr lang="es-ES" smtClean="0"/>
              <a:t>‹Nº›</a:t>
            </a:fld>
            <a:endParaRPr lang="es-ES"/>
          </a:p>
        </p:txBody>
      </p:sp>
    </p:spTree>
    <p:extLst>
      <p:ext uri="{BB962C8B-B14F-4D97-AF65-F5344CB8AC3E}">
        <p14:creationId xmlns:p14="http://schemas.microsoft.com/office/powerpoint/2010/main" val="3390353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4912DF8-BC64-4DA6-B673-74F25DDE1989}"/>
              </a:ext>
            </a:extLst>
          </p:cNvPr>
          <p:cNvSpPr txBox="1"/>
          <p:nvPr/>
        </p:nvSpPr>
        <p:spPr>
          <a:xfrm>
            <a:off x="3046828" y="204057"/>
            <a:ext cx="6098344" cy="900183"/>
          </a:xfrm>
          <a:prstGeom prst="rect">
            <a:avLst/>
          </a:prstGeom>
          <a:noFill/>
        </p:spPr>
        <p:txBody>
          <a:bodyPr wrap="square">
            <a:spAutoFit/>
          </a:bodyPr>
          <a:lstStyle/>
          <a:p>
            <a:pPr algn="ctr">
              <a:lnSpc>
                <a:spcPct val="150000"/>
              </a:lnSpc>
              <a:spcAft>
                <a:spcPts val="800"/>
              </a:spcAft>
            </a:pPr>
            <a:r>
              <a:rPr lang="es-ES" sz="1800" b="1" dirty="0">
                <a:solidFill>
                  <a:srgbClr val="332C33"/>
                </a:solidFill>
                <a:effectLst/>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ES" sz="1400" b="1" dirty="0">
                <a:solidFill>
                  <a:srgbClr val="332C33"/>
                </a:solidFill>
                <a:effectLst/>
                <a:latin typeface="Calibri" panose="020F0502020204030204" pitchFamily="34" charset="0"/>
                <a:ea typeface="Calibri" panose="020F0502020204030204" pitchFamily="34" charset="0"/>
                <a:cs typeface="Times New Roman" panose="02020603050405020304" pitchFamily="18" charset="0"/>
              </a:rPr>
              <a:t>Licenciatura en educación preescolar.</a:t>
            </a: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1.png">
            <a:extLst>
              <a:ext uri="{FF2B5EF4-FFF2-40B4-BE49-F238E27FC236}">
                <a16:creationId xmlns:a16="http://schemas.microsoft.com/office/drawing/2014/main" id="{4C831675-4B57-4A73-B70A-86657FF79BCE}"/>
              </a:ext>
            </a:extLst>
          </p:cNvPr>
          <p:cNvPicPr/>
          <p:nvPr/>
        </p:nvPicPr>
        <p:blipFill rotWithShape="1">
          <a:blip r:embed="rId2"/>
          <a:srcRect l="18673" r="14641"/>
          <a:stretch/>
        </p:blipFill>
        <p:spPr bwMode="auto">
          <a:xfrm>
            <a:off x="5540912" y="1268208"/>
            <a:ext cx="1110175" cy="900183"/>
          </a:xfrm>
          <a:prstGeom prst="rect">
            <a:avLst/>
          </a:prstGeom>
          <a:ln>
            <a:noFill/>
          </a:ln>
          <a:extLst>
            <a:ext uri="{53640926-AAD7-44D8-BBD7-CCE9431645EC}">
              <a14:shadowObscured xmlns:a14="http://schemas.microsoft.com/office/drawing/2010/main"/>
            </a:ext>
          </a:extLst>
        </p:spPr>
      </p:pic>
      <p:sp>
        <p:nvSpPr>
          <p:cNvPr id="8" name="CuadroTexto 7">
            <a:extLst>
              <a:ext uri="{FF2B5EF4-FFF2-40B4-BE49-F238E27FC236}">
                <a16:creationId xmlns:a16="http://schemas.microsoft.com/office/drawing/2014/main" id="{20BDC4BF-4680-4F2B-BAA3-7F4490517569}"/>
              </a:ext>
            </a:extLst>
          </p:cNvPr>
          <p:cNvSpPr txBox="1"/>
          <p:nvPr/>
        </p:nvSpPr>
        <p:spPr>
          <a:xfrm>
            <a:off x="2099016" y="2305855"/>
            <a:ext cx="7993966" cy="4247317"/>
          </a:xfrm>
          <a:prstGeom prst="rect">
            <a:avLst/>
          </a:prstGeom>
          <a:noFill/>
        </p:spPr>
        <p:txBody>
          <a:bodyPr wrap="square">
            <a:spAutoFit/>
          </a:bodyPr>
          <a:lstStyle/>
          <a:p>
            <a:pPr algn="ctr"/>
            <a:r>
              <a:rPr lang="es-ES" sz="18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Curso:</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800" dirty="0">
                <a:solidFill>
                  <a:srgbClr val="332C33"/>
                </a:solidFill>
                <a:effectLst/>
                <a:latin typeface="Arial" panose="020B0604020202020204" pitchFamily="34" charset="0"/>
                <a:ea typeface="Calibri" panose="020F0502020204030204" pitchFamily="34" charset="0"/>
                <a:cs typeface="Arial" panose="020B0604020202020204" pitchFamily="34" charset="0"/>
              </a:rPr>
              <a:t>Aprendizaje en el servicio.</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8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Maestra:</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800" dirty="0">
                <a:solidFill>
                  <a:srgbClr val="332C33"/>
                </a:solidFill>
                <a:effectLst/>
                <a:latin typeface="Arial" panose="020B0604020202020204" pitchFamily="34" charset="0"/>
                <a:ea typeface="Calibri" panose="020F0502020204030204" pitchFamily="34" charset="0"/>
                <a:cs typeface="Arial" panose="020B0604020202020204" pitchFamily="34" charset="0"/>
              </a:rPr>
              <a:t>Sonia Yvonne Garza Flores.</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8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Alumna:</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800" dirty="0">
                <a:solidFill>
                  <a:srgbClr val="332C33"/>
                </a:solidFill>
                <a:effectLst/>
                <a:latin typeface="Arial" panose="020B0604020202020204" pitchFamily="34" charset="0"/>
                <a:ea typeface="Calibri" panose="020F0502020204030204" pitchFamily="34" charset="0"/>
                <a:cs typeface="Arial" panose="020B0604020202020204" pitchFamily="34" charset="0"/>
              </a:rPr>
              <a:t>Leyda Estefanía Gaytán Bernal. #6</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800" dirty="0">
                <a:solidFill>
                  <a:srgbClr val="332C33"/>
                </a:solidFill>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800" dirty="0">
                <a:solidFill>
                  <a:srgbClr val="332C33"/>
                </a:solidFill>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20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“Evaluación continua:  </a:t>
            </a:r>
            <a:r>
              <a:rPr lang="es-ES" sz="2000" b="1" dirty="0">
                <a:solidFill>
                  <a:srgbClr val="332C33"/>
                </a:solidFill>
                <a:latin typeface="Arial" panose="020B0604020202020204" pitchFamily="34" charset="0"/>
                <a:ea typeface="Calibri" panose="020F0502020204030204" pitchFamily="34" charset="0"/>
                <a:cs typeface="Arial" panose="020B0604020202020204" pitchFamily="34" charset="0"/>
              </a:rPr>
              <a:t>14 al 17</a:t>
            </a:r>
            <a:r>
              <a:rPr lang="es-ES" sz="20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 de marzo</a:t>
            </a:r>
            <a:r>
              <a:rPr lang="es-ES" sz="2000" b="1" dirty="0">
                <a:solidFill>
                  <a:srgbClr val="332C33"/>
                </a:solidFill>
                <a:latin typeface="Arial" panose="020B0604020202020204" pitchFamily="34" charset="0"/>
                <a:ea typeface="Calibri" panose="020F0502020204030204" pitchFamily="34" charset="0"/>
                <a:cs typeface="Arial" panose="020B0604020202020204" pitchFamily="34" charset="0"/>
              </a:rPr>
              <a:t> del 2022</a:t>
            </a:r>
            <a:r>
              <a:rPr lang="es-ES" sz="20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20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20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20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marL="228600" algn="ctr"/>
            <a:r>
              <a:rPr lang="es-ES" sz="14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600" b="1" dirty="0">
                <a:solidFill>
                  <a:srgbClr val="332C33"/>
                </a:solidFill>
                <a:effectLst/>
                <a:latin typeface="Arial" panose="020B0604020202020204" pitchFamily="34" charset="0"/>
                <a:ea typeface="Calibri" panose="020F0502020204030204" pitchFamily="34" charset="0"/>
                <a:cs typeface="Arial" panose="020B0604020202020204" pitchFamily="34" charset="0"/>
              </a:rPr>
              <a:t>Saltillo Coahuila de zaragoza                     17 de marzo del 2022.</a:t>
            </a:r>
            <a:endParaRPr lang="es-ES" sz="1100" dirty="0">
              <a:effectLst/>
              <a:latin typeface="Arial" panose="020B0604020202020204" pitchFamily="34" charset="0"/>
              <a:ea typeface="Calibri" panose="020F0502020204030204" pitchFamily="34" charset="0"/>
              <a:cs typeface="Arial" panose="020B0604020202020204" pitchFamily="34" charset="0"/>
            </a:endParaRPr>
          </a:p>
          <a:p>
            <a:pPr algn="ctr"/>
            <a:r>
              <a:rPr lang="es-ES" sz="1600" b="1" dirty="0">
                <a:effectLst/>
                <a:latin typeface="Arial" panose="020B0604020202020204" pitchFamily="34" charset="0"/>
                <a:ea typeface="Calibri" panose="020F0502020204030204" pitchFamily="34" charset="0"/>
                <a:cs typeface="Arial" panose="020B0604020202020204" pitchFamily="34" charset="0"/>
              </a:rPr>
              <a:t> </a:t>
            </a:r>
            <a:endParaRPr lang="es-ES" sz="1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02787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69163586"/>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María Paula Cortes Oyervides.</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elije los recursos que quiere para poder realizar sus actividades, compara iguala y clasifica colecciones. Es muy buena alumna.</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657998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298911903"/>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Frida María de la Peña Casas</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Frida es buena alumna, pero igual que alonso, se le tiene que estar observando para que lo haga bien, que al final de cuentas no es malo, si va avanzando.</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2422926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550003162"/>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Víctor </a:t>
                      </a:r>
                      <a:r>
                        <a:rPr lang="es-ES" sz="1200" b="1" kern="1200" dirty="0" err="1">
                          <a:solidFill>
                            <a:schemeClr val="lt1"/>
                          </a:solidFill>
                          <a:effectLst/>
                          <a:latin typeface="Arial" panose="020B0604020202020204" pitchFamily="34" charset="0"/>
                          <a:ea typeface="+mn-ea"/>
                          <a:cs typeface="Arial" panose="020B0604020202020204" pitchFamily="34" charset="0"/>
                        </a:rPr>
                        <a:t>Sebastían</a:t>
                      </a:r>
                      <a:endParaRPr lang="es-ES" sz="1200" b="1" kern="1200" dirty="0">
                        <a:solidFill>
                          <a:schemeClr val="lt1"/>
                        </a:solidFill>
                        <a:effectLst/>
                        <a:latin typeface="Arial" panose="020B0604020202020204" pitchFamily="34" charset="0"/>
                        <a:ea typeface="+mn-ea"/>
                        <a:cs typeface="Arial" panose="020B0604020202020204" pitchFamily="34" charset="0"/>
                      </a:endParaRP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un excelente alumno.</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1247324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318417795"/>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Juan Carlos Malacara Domínguez.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Esta semana trabajó más rápido.</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401962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846468833"/>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Joshua Neftalí Méndez </a:t>
                      </a:r>
                      <a:r>
                        <a:rPr lang="es-ES" sz="1200" b="1" kern="1200" dirty="0" err="1">
                          <a:solidFill>
                            <a:schemeClr val="lt1"/>
                          </a:solidFill>
                          <a:effectLst/>
                          <a:latin typeface="Arial" panose="020B0604020202020204" pitchFamily="34" charset="0"/>
                          <a:ea typeface="+mn-ea"/>
                          <a:cs typeface="Arial" panose="020B0604020202020204" pitchFamily="34" charset="0"/>
                        </a:rPr>
                        <a:t>Aleman</a:t>
                      </a:r>
                      <a:r>
                        <a:rPr lang="es-ES" sz="1200" b="1" kern="1200" dirty="0">
                          <a:solidFill>
                            <a:schemeClr val="lt1"/>
                          </a:solidFill>
                          <a:effectLst/>
                          <a:latin typeface="Arial" panose="020B0604020202020204" pitchFamily="34" charset="0"/>
                          <a:ea typeface="+mn-ea"/>
                          <a:cs typeface="Arial" panose="020B0604020202020204" pitchFamily="34" charset="0"/>
                        </a:rPr>
                        <a:t> </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un excelente alumno.</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2436995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796791191"/>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Leonardo Puente Navarro.</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serio, pero trabaja muy bien.</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562974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744575756"/>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Sarahí Guadalupe Navarro Alvarado.</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muy buena alumna.</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893827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641455702"/>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a:t>
                      </a:r>
                      <a:r>
                        <a:rPr lang="es-ES" sz="1200" b="1" kern="1200" dirty="0" err="1">
                          <a:solidFill>
                            <a:schemeClr val="lt1"/>
                          </a:solidFill>
                          <a:effectLst/>
                          <a:latin typeface="Arial" panose="020B0604020202020204" pitchFamily="34" charset="0"/>
                          <a:ea typeface="+mn-ea"/>
                          <a:cs typeface="Arial" panose="020B0604020202020204" pitchFamily="34" charset="0"/>
                        </a:rPr>
                        <a:t>Aidlynn</a:t>
                      </a:r>
                      <a:r>
                        <a:rPr lang="es-ES" sz="1200" b="1" kern="1200" dirty="0">
                          <a:solidFill>
                            <a:schemeClr val="lt1"/>
                          </a:solidFill>
                          <a:effectLst/>
                          <a:latin typeface="Arial" panose="020B0604020202020204" pitchFamily="34" charset="0"/>
                          <a:ea typeface="+mn-ea"/>
                          <a:cs typeface="Arial" panose="020B0604020202020204" pitchFamily="34" charset="0"/>
                        </a:rPr>
                        <a:t> Radilla Samano</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Solo esta semana trabajó más lento.</a:t>
                      </a:r>
                    </a:p>
                    <a:p>
                      <a:endParaRPr lang="es-ES" sz="1200" b="0" dirty="0">
                        <a:latin typeface="Arial" panose="020B0604020202020204" pitchFamily="34" charset="0"/>
                        <a:cs typeface="Arial" panose="020B0604020202020204" pitchFamily="34" charset="0"/>
                      </a:endParaRP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2676997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2575684280"/>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Yaretza Sarahi </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muy platicadora, pero trabaja muy bien.</a:t>
                      </a:r>
                    </a:p>
                    <a:p>
                      <a:endParaRPr lang="es-ES" sz="1200" b="0" dirty="0">
                        <a:latin typeface="Arial" panose="020B0604020202020204" pitchFamily="34" charset="0"/>
                        <a:cs typeface="Arial" panose="020B0604020202020204" pitchFamily="34" charset="0"/>
                      </a:endParaRP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2479664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664416656"/>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Marialuisa Ramírez Gómez.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muy buena alumna.</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43356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1BB673-A8A1-46A6-AF8F-F19C2E66D285}"/>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E405D075-2533-4A8B-AC9B-F2B1671B0DE1}"/>
              </a:ext>
            </a:extLst>
          </p:cNvPr>
          <p:cNvSpPr>
            <a:spLocks noGrp="1"/>
          </p:cNvSpPr>
          <p:nvPr>
            <p:ph idx="1"/>
          </p:nvPr>
        </p:nvSpPr>
        <p:spPr/>
        <p:txBody>
          <a:bodyPr/>
          <a:lstStyle/>
          <a:p>
            <a:endParaRPr lang="es-ES" dirty="0"/>
          </a:p>
        </p:txBody>
      </p:sp>
      <p:pic>
        <p:nvPicPr>
          <p:cNvPr id="2054" name="Picture 6">
            <a:extLst>
              <a:ext uri="{FF2B5EF4-FFF2-40B4-BE49-F238E27FC236}">
                <a16:creationId xmlns:a16="http://schemas.microsoft.com/office/drawing/2014/main" id="{B9E858B6-816E-4804-9A85-719491E02A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812"/>
            <a:ext cx="12192000" cy="695376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0DE6B886-0E3C-499E-9D88-AB988EAF562F}"/>
              </a:ext>
            </a:extLst>
          </p:cNvPr>
          <p:cNvSpPr txBox="1"/>
          <p:nvPr/>
        </p:nvSpPr>
        <p:spPr>
          <a:xfrm>
            <a:off x="3460653" y="1364566"/>
            <a:ext cx="8848578" cy="2800767"/>
          </a:xfrm>
          <a:prstGeom prst="rect">
            <a:avLst/>
          </a:prstGeom>
          <a:noFill/>
        </p:spPr>
        <p:txBody>
          <a:bodyPr wrap="square" rtlCol="0">
            <a:spAutoFit/>
          </a:bodyPr>
          <a:lstStyle/>
          <a:p>
            <a:r>
              <a:rPr lang="es-ES" sz="8800" dirty="0">
                <a:latin typeface="Modern Love" panose="04090805081005020601" pitchFamily="82" charset="0"/>
              </a:rPr>
              <a:t>Evaluación continua</a:t>
            </a:r>
          </a:p>
        </p:txBody>
      </p:sp>
    </p:spTree>
    <p:extLst>
      <p:ext uri="{BB962C8B-B14F-4D97-AF65-F5344CB8AC3E}">
        <p14:creationId xmlns:p14="http://schemas.microsoft.com/office/powerpoint/2010/main" val="3598026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969764990"/>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Daniela Ariana Torres Tovar.</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floja, pero si es buena alumna.</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2020916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413332604"/>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a:t>
                      </a:r>
                      <a:r>
                        <a:rPr lang="es-ES" sz="1200" b="1" kern="1200" dirty="0" err="1">
                          <a:solidFill>
                            <a:schemeClr val="lt1"/>
                          </a:solidFill>
                          <a:effectLst/>
                          <a:latin typeface="Arial" panose="020B0604020202020204" pitchFamily="34" charset="0"/>
                          <a:ea typeface="+mn-ea"/>
                          <a:cs typeface="Arial" panose="020B0604020202020204" pitchFamily="34" charset="0"/>
                        </a:rPr>
                        <a:t>Edrick</a:t>
                      </a:r>
                      <a:r>
                        <a:rPr lang="es-ES" sz="1200" b="1" kern="1200" dirty="0">
                          <a:solidFill>
                            <a:schemeClr val="lt1"/>
                          </a:solidFill>
                          <a:effectLst/>
                          <a:latin typeface="Arial" panose="020B0604020202020204" pitchFamily="34" charset="0"/>
                          <a:ea typeface="+mn-ea"/>
                          <a:cs typeface="Arial" panose="020B0604020202020204" pitchFamily="34" charset="0"/>
                        </a:rPr>
                        <a:t> Amir Navarro Gómez.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dirty="0">
                          <a:latin typeface="Arial" panose="020B0604020202020204" pitchFamily="34" charset="0"/>
                          <a:cs typeface="Arial" panose="020B0604020202020204" pitchFamily="34" charset="0"/>
                        </a:rPr>
                        <a:t>Si elige los recursos que quiere para poder realizar sus actividades, compara iguala y </a:t>
                      </a:r>
                      <a:r>
                        <a:rPr lang="es-ES" sz="1200" b="0">
                          <a:latin typeface="Arial" panose="020B0604020202020204" pitchFamily="34" charset="0"/>
                          <a:cs typeface="Arial" panose="020B0604020202020204" pitchFamily="34" charset="0"/>
                        </a:rPr>
                        <a:t>clasifica colecciones. </a:t>
                      </a:r>
                      <a:r>
                        <a:rPr lang="es-ES" sz="1200" b="0" dirty="0">
                          <a:latin typeface="Arial" panose="020B0604020202020204" pitchFamily="34" charset="0"/>
                          <a:cs typeface="Arial" panose="020B0604020202020204" pitchFamily="34" charset="0"/>
                        </a:rPr>
                        <a:t>Es alumno bueno y trabaja muy bien.</a:t>
                      </a:r>
                    </a:p>
                    <a:p>
                      <a:endParaRPr lang="es-ES" sz="1200" b="0" dirty="0">
                        <a:latin typeface="Arial" panose="020B0604020202020204" pitchFamily="34" charset="0"/>
                        <a:cs typeface="Arial" panose="020B0604020202020204" pitchFamily="34" charset="0"/>
                      </a:endParaRP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796426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1BB673-A8A1-46A6-AF8F-F19C2E66D285}"/>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E405D075-2533-4A8B-AC9B-F2B1671B0DE1}"/>
              </a:ext>
            </a:extLst>
          </p:cNvPr>
          <p:cNvSpPr>
            <a:spLocks noGrp="1"/>
          </p:cNvSpPr>
          <p:nvPr>
            <p:ph idx="1"/>
          </p:nvPr>
        </p:nvSpPr>
        <p:spPr/>
        <p:txBody>
          <a:bodyPr/>
          <a:lstStyle/>
          <a:p>
            <a:endParaRPr lang="es-ES" dirty="0"/>
          </a:p>
        </p:txBody>
      </p:sp>
      <p:pic>
        <p:nvPicPr>
          <p:cNvPr id="2054" name="Picture 6">
            <a:extLst>
              <a:ext uri="{FF2B5EF4-FFF2-40B4-BE49-F238E27FC236}">
                <a16:creationId xmlns:a16="http://schemas.microsoft.com/office/drawing/2014/main" id="{B9E858B6-816E-4804-9A85-719491E02A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812"/>
            <a:ext cx="12192000" cy="695376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0DE6B886-0E3C-499E-9D88-AB988EAF562F}"/>
              </a:ext>
            </a:extLst>
          </p:cNvPr>
          <p:cNvSpPr txBox="1"/>
          <p:nvPr/>
        </p:nvSpPr>
        <p:spPr>
          <a:xfrm>
            <a:off x="1475578" y="1690688"/>
            <a:ext cx="9046647" cy="2308324"/>
          </a:xfrm>
          <a:prstGeom prst="rect">
            <a:avLst/>
          </a:prstGeom>
          <a:noFill/>
        </p:spPr>
        <p:txBody>
          <a:bodyPr wrap="square" rtlCol="0">
            <a:spAutoFit/>
          </a:bodyPr>
          <a:lstStyle/>
          <a:p>
            <a:pPr algn="ctr"/>
            <a:r>
              <a:rPr lang="es-ES" sz="7200" dirty="0">
                <a:latin typeface="Modern Love" panose="04090805081005020601" pitchFamily="82" charset="0"/>
              </a:rPr>
              <a:t>Alumnos de martes y jueves.</a:t>
            </a:r>
          </a:p>
        </p:txBody>
      </p:sp>
    </p:spTree>
    <p:extLst>
      <p:ext uri="{BB962C8B-B14F-4D97-AF65-F5344CB8AC3E}">
        <p14:creationId xmlns:p14="http://schemas.microsoft.com/office/powerpoint/2010/main" val="3959285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2866263642"/>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Iker Rafael González </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Iker es muy buen estudiante.</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3629836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079788558"/>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Yuri </a:t>
                      </a:r>
                      <a:r>
                        <a:rPr lang="es-ES" sz="1200" b="1" kern="1200" dirty="0" err="1">
                          <a:solidFill>
                            <a:schemeClr val="lt1"/>
                          </a:solidFill>
                          <a:effectLst/>
                          <a:latin typeface="Arial" panose="020B0604020202020204" pitchFamily="34" charset="0"/>
                          <a:ea typeface="+mn-ea"/>
                          <a:cs typeface="Arial" panose="020B0604020202020204" pitchFamily="34" charset="0"/>
                        </a:rPr>
                        <a:t>Yabel</a:t>
                      </a:r>
                      <a:r>
                        <a:rPr lang="es-ES" sz="1200" b="1" kern="1200" dirty="0">
                          <a:solidFill>
                            <a:schemeClr val="lt1"/>
                          </a:solidFill>
                          <a:effectLst/>
                          <a:latin typeface="Arial" panose="020B0604020202020204" pitchFamily="34" charset="0"/>
                          <a:ea typeface="+mn-ea"/>
                          <a:cs typeface="Arial" panose="020B0604020202020204" pitchFamily="34" charset="0"/>
                        </a:rPr>
                        <a:t> Maldonado Morales.</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Yuri solo asistió el lunes, pero si trabajó muy bien.</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1856588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663921302"/>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Constanza </a:t>
                      </a:r>
                      <a:r>
                        <a:rPr lang="es-ES" sz="1200" b="1" kern="1200" dirty="0" err="1">
                          <a:solidFill>
                            <a:schemeClr val="lt1"/>
                          </a:solidFill>
                          <a:effectLst/>
                          <a:latin typeface="Arial" panose="020B0604020202020204" pitchFamily="34" charset="0"/>
                          <a:ea typeface="+mn-ea"/>
                          <a:cs typeface="Arial" panose="020B0604020202020204" pitchFamily="34" charset="0"/>
                        </a:rPr>
                        <a:t>Maitte</a:t>
                      </a:r>
                      <a:r>
                        <a:rPr lang="es-ES" sz="1200" b="1" kern="1200" dirty="0">
                          <a:solidFill>
                            <a:schemeClr val="lt1"/>
                          </a:solidFill>
                          <a:effectLst/>
                          <a:latin typeface="Arial" panose="020B0604020202020204" pitchFamily="34" charset="0"/>
                          <a:ea typeface="+mn-ea"/>
                          <a:cs typeface="Arial" panose="020B0604020202020204" pitchFamily="34" charset="0"/>
                        </a:rPr>
                        <a:t> Morales López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Constanza es muy buena alumna.</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1790967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127165228"/>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Grethel Alejandra Muñiz Ortiz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Está muy avanzada y hasta sabe leer.</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1063341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538411020"/>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Abner Abdiel Hernández Zavala.</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solo se le dificulta la escritura, pero en lo demás es muy bueno.</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1793762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669261370"/>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Francisco Javier.</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El martes no quiso entrar al jardín, pero el jueves todo muy bien.</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2781633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778257069"/>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Lucas Mateo Álvarez Castillo. </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391867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DB775-D9D6-4FF6-A305-BDE0CA702F2E}"/>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53D11C70-C783-411E-AD97-46B3549CD25E}"/>
              </a:ext>
            </a:extLst>
          </p:cNvPr>
          <p:cNvSpPr>
            <a:spLocks noGrp="1"/>
          </p:cNvSpPr>
          <p:nvPr>
            <p:ph idx="1"/>
          </p:nvPr>
        </p:nvSpPr>
        <p:spPr/>
        <p:txBody>
          <a:bodyPr/>
          <a:lstStyle/>
          <a:p>
            <a:endParaRPr lang="es-ES" dirty="0"/>
          </a:p>
        </p:txBody>
      </p:sp>
      <p:pic>
        <p:nvPicPr>
          <p:cNvPr id="4" name="Picture 4" descr="Pin De Yadhira Nolasco En Actividades Para Preescolar En | Abc for kids,  Classroom labels, School decorations">
            <a:extLst>
              <a:ext uri="{FF2B5EF4-FFF2-40B4-BE49-F238E27FC236}">
                <a16:creationId xmlns:a16="http://schemas.microsoft.com/office/drawing/2014/main" id="{1E241847-1129-4C7F-936D-D077E1CC3C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FEFDB19-271E-49BC-B1E8-4C332F304089}"/>
              </a:ext>
            </a:extLst>
          </p:cNvPr>
          <p:cNvSpPr txBox="1"/>
          <p:nvPr/>
        </p:nvSpPr>
        <p:spPr>
          <a:xfrm>
            <a:off x="3962399" y="1690688"/>
            <a:ext cx="5247861" cy="3785652"/>
          </a:xfrm>
          <a:prstGeom prst="rect">
            <a:avLst/>
          </a:prstGeom>
          <a:noFill/>
        </p:spPr>
        <p:txBody>
          <a:bodyPr wrap="square" rtlCol="0">
            <a:spAutoFit/>
          </a:bodyPr>
          <a:lstStyle/>
          <a:p>
            <a:pPr algn="ctr"/>
            <a:r>
              <a:rPr lang="es-ES" sz="4000" dirty="0">
                <a:latin typeface="Modern Love" panose="04090805081005020601" pitchFamily="82" charset="0"/>
              </a:rPr>
              <a:t>Evaluación de los aprendizajes esperados trabajados durante la semana del 14 al 18 de marzo del 2022.</a:t>
            </a:r>
          </a:p>
        </p:txBody>
      </p:sp>
    </p:spTree>
    <p:extLst>
      <p:ext uri="{BB962C8B-B14F-4D97-AF65-F5344CB8AC3E}">
        <p14:creationId xmlns:p14="http://schemas.microsoft.com/office/powerpoint/2010/main" val="38518861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602649462"/>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Sofía Martínez Aguirre</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3925451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424299054"/>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Edgar Santiago Vásquez Tovar.</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4038615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331037817"/>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Daila Lucía Ramírez Galván.</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Platica mucho, si trabaja, pero es un poco lenta.</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4053035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2302704216"/>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Milka Yamilet Tobías Huerta</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172916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571934719"/>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Marijose Zamora Velásquez.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2809648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380334541"/>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Camila Zapata Posadas.</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99636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879513595"/>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Teresa Sofía Martínez Aguiano</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11575383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840757093"/>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Victoria Resendez Cepeda</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Es buena alumna, pero platicadora.</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679201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319774005"/>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Aremi Natalia Martínez Muñiz.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si produce textos para informar a su familia y representa la imagen de sí mismo con la temática de la feria. El martes no quiso entrar al jardín, pero el jueves todo muy bien.</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312692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DB775-D9D6-4FF6-A305-BDE0CA702F2E}"/>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53D11C70-C783-411E-AD97-46B3549CD25E}"/>
              </a:ext>
            </a:extLst>
          </p:cNvPr>
          <p:cNvSpPr>
            <a:spLocks noGrp="1"/>
          </p:cNvSpPr>
          <p:nvPr>
            <p:ph idx="1"/>
          </p:nvPr>
        </p:nvSpPr>
        <p:spPr/>
        <p:txBody>
          <a:bodyPr/>
          <a:lstStyle/>
          <a:p>
            <a:endParaRPr lang="es-ES" dirty="0"/>
          </a:p>
        </p:txBody>
      </p:sp>
      <p:pic>
        <p:nvPicPr>
          <p:cNvPr id="4" name="Picture 4" descr="Pin De Yadhira Nolasco En Actividades Para Preescolar En | Abc for kids,  Classroom labels, School decorations">
            <a:extLst>
              <a:ext uri="{FF2B5EF4-FFF2-40B4-BE49-F238E27FC236}">
                <a16:creationId xmlns:a16="http://schemas.microsoft.com/office/drawing/2014/main" id="{1E241847-1129-4C7F-936D-D077E1CC3C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FEFDB19-271E-49BC-B1E8-4C332F304089}"/>
              </a:ext>
            </a:extLst>
          </p:cNvPr>
          <p:cNvSpPr txBox="1"/>
          <p:nvPr/>
        </p:nvSpPr>
        <p:spPr>
          <a:xfrm>
            <a:off x="2120346" y="1519860"/>
            <a:ext cx="7951303" cy="3785652"/>
          </a:xfrm>
          <a:prstGeom prst="rect">
            <a:avLst/>
          </a:prstGeom>
          <a:solidFill>
            <a:schemeClr val="accent5">
              <a:lumMod val="20000"/>
              <a:lumOff val="80000"/>
            </a:schemeClr>
          </a:solidFill>
        </p:spPr>
        <p:txBody>
          <a:bodyPr wrap="square" rtlCol="0">
            <a:spAutoFit/>
          </a:bodyPr>
          <a:lstStyle/>
          <a:p>
            <a:pPr algn="ctr"/>
            <a:r>
              <a:rPr lang="es-ES" sz="4000" dirty="0">
                <a:latin typeface="Modern Love" panose="04090805081005020601" pitchFamily="82" charset="0"/>
              </a:rPr>
              <a:t>Campos de formación académica:</a:t>
            </a:r>
          </a:p>
          <a:p>
            <a:pPr marL="571500" indent="-571500" algn="ctr">
              <a:buFont typeface="Arial" panose="020B0604020202020204" pitchFamily="34" charset="0"/>
              <a:buChar char="•"/>
            </a:pPr>
            <a:r>
              <a:rPr lang="es-ES" sz="4000" dirty="0">
                <a:latin typeface="Modern Love" panose="04090805081005020601" pitchFamily="82" charset="0"/>
              </a:rPr>
              <a:t>Lenguaje y comunicación</a:t>
            </a:r>
          </a:p>
          <a:p>
            <a:pPr marL="571500" indent="-571500" algn="ctr">
              <a:buFont typeface="Arial" panose="020B0604020202020204" pitchFamily="34" charset="0"/>
              <a:buChar char="•"/>
            </a:pPr>
            <a:r>
              <a:rPr lang="es-ES" sz="4000" dirty="0">
                <a:latin typeface="Modern Love" panose="04090805081005020601" pitchFamily="82" charset="0"/>
              </a:rPr>
              <a:t>Pensamiento matemático</a:t>
            </a:r>
          </a:p>
          <a:p>
            <a:pPr marL="571500" indent="-571500" algn="ctr">
              <a:buFont typeface="Arial" panose="020B0604020202020204" pitchFamily="34" charset="0"/>
              <a:buChar char="•"/>
            </a:pPr>
            <a:r>
              <a:rPr lang="es-ES" sz="4000" dirty="0">
                <a:latin typeface="Modern Love" panose="04090805081005020601" pitchFamily="82" charset="0"/>
              </a:rPr>
              <a:t>Educación socioemocional</a:t>
            </a:r>
          </a:p>
          <a:p>
            <a:pPr marL="571500" indent="-571500" algn="ctr">
              <a:buFont typeface="Arial" panose="020B0604020202020204" pitchFamily="34" charset="0"/>
              <a:buChar char="•"/>
            </a:pPr>
            <a:r>
              <a:rPr lang="es-ES" sz="4000" dirty="0">
                <a:latin typeface="Modern Love" panose="04090805081005020601" pitchFamily="82" charset="0"/>
              </a:rPr>
              <a:t>Artes</a:t>
            </a:r>
          </a:p>
        </p:txBody>
      </p:sp>
    </p:spTree>
    <p:extLst>
      <p:ext uri="{BB962C8B-B14F-4D97-AF65-F5344CB8AC3E}">
        <p14:creationId xmlns:p14="http://schemas.microsoft.com/office/powerpoint/2010/main" val="2032237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1BB673-A8A1-46A6-AF8F-F19C2E66D285}"/>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E405D075-2533-4A8B-AC9B-F2B1671B0DE1}"/>
              </a:ext>
            </a:extLst>
          </p:cNvPr>
          <p:cNvSpPr>
            <a:spLocks noGrp="1"/>
          </p:cNvSpPr>
          <p:nvPr>
            <p:ph idx="1"/>
          </p:nvPr>
        </p:nvSpPr>
        <p:spPr/>
        <p:txBody>
          <a:bodyPr/>
          <a:lstStyle/>
          <a:p>
            <a:endParaRPr lang="es-ES" dirty="0"/>
          </a:p>
        </p:txBody>
      </p:sp>
      <p:pic>
        <p:nvPicPr>
          <p:cNvPr id="2054" name="Picture 6">
            <a:extLst>
              <a:ext uri="{FF2B5EF4-FFF2-40B4-BE49-F238E27FC236}">
                <a16:creationId xmlns:a16="http://schemas.microsoft.com/office/drawing/2014/main" id="{B9E858B6-816E-4804-9A85-719491E02A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812"/>
            <a:ext cx="12192000" cy="695376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0DE6B886-0E3C-499E-9D88-AB988EAF562F}"/>
              </a:ext>
            </a:extLst>
          </p:cNvPr>
          <p:cNvSpPr txBox="1"/>
          <p:nvPr/>
        </p:nvSpPr>
        <p:spPr>
          <a:xfrm>
            <a:off x="1382812" y="1825625"/>
            <a:ext cx="9046647" cy="1569660"/>
          </a:xfrm>
          <a:prstGeom prst="rect">
            <a:avLst/>
          </a:prstGeom>
          <a:noFill/>
        </p:spPr>
        <p:txBody>
          <a:bodyPr wrap="square" rtlCol="0">
            <a:spAutoFit/>
          </a:bodyPr>
          <a:lstStyle/>
          <a:p>
            <a:pPr algn="ctr"/>
            <a:r>
              <a:rPr lang="es-ES" sz="4800" dirty="0">
                <a:latin typeface="Modern Love" panose="04090805081005020601" pitchFamily="82" charset="0"/>
              </a:rPr>
              <a:t>Alumnos de lunes y miércoles.</a:t>
            </a:r>
          </a:p>
        </p:txBody>
      </p:sp>
    </p:spTree>
    <p:extLst>
      <p:ext uri="{BB962C8B-B14F-4D97-AF65-F5344CB8AC3E}">
        <p14:creationId xmlns:p14="http://schemas.microsoft.com/office/powerpoint/2010/main" val="164109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489552554"/>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Cesar Emmanuel Esparza Álvarez.</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Es un buen alumno.</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3700694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568577186"/>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Dereck Alfredo Rivera Contreras.</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r>
                        <a:rPr lang="es-ES" sz="1200" b="0" dirty="0">
                          <a:latin typeface="Arial" panose="020B0604020202020204" pitchFamily="34" charset="0"/>
                          <a:cs typeface="Arial" panose="020B0604020202020204" pitchFamily="34" charset="0"/>
                        </a:rPr>
                        <a:t>Dereck participó en la actividad de aventar pelotas, aún no realiza actividades escritas, no ha tenido la oportunidad.</a:t>
                      </a: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3792684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632374042"/>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Miranda Sandoval</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No asistió el lunes, por lo que no realizó las actividades de ese día, pero los aprendizajes los adquirió el jueves.</a:t>
                      </a:r>
                    </a:p>
                    <a:p>
                      <a:endParaRPr lang="es-ES" sz="1200" b="0" dirty="0">
                        <a:latin typeface="Arial" panose="020B0604020202020204" pitchFamily="34" charset="0"/>
                        <a:cs typeface="Arial" panose="020B0604020202020204" pitchFamily="34" charset="0"/>
                      </a:endParaRP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335045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FEB60D-8E0B-4F51-9F62-EAC4C54A8B46}"/>
              </a:ext>
            </a:extLst>
          </p:cNvPr>
          <p:cNvSpPr>
            <a:spLocks noGrp="1"/>
          </p:cNvSpPr>
          <p:nvPr>
            <p:ph type="ctrTitle"/>
          </p:nvPr>
        </p:nvSpPr>
        <p:spPr/>
        <p:txBody>
          <a:bodyPr/>
          <a:lstStyle/>
          <a:p>
            <a:endParaRPr lang="es-ES" dirty="0"/>
          </a:p>
        </p:txBody>
      </p:sp>
      <p:sp>
        <p:nvSpPr>
          <p:cNvPr id="3" name="Subtítulo 2">
            <a:extLst>
              <a:ext uri="{FF2B5EF4-FFF2-40B4-BE49-F238E27FC236}">
                <a16:creationId xmlns:a16="http://schemas.microsoft.com/office/drawing/2014/main" id="{F809474A-F358-4C31-900B-AA99BDD9745F}"/>
              </a:ext>
            </a:extLst>
          </p:cNvPr>
          <p:cNvSpPr>
            <a:spLocks noGrp="1"/>
          </p:cNvSpPr>
          <p:nvPr>
            <p:ph type="subTitle" idx="1"/>
          </p:nvPr>
        </p:nvSpPr>
        <p:spPr/>
        <p:txBody>
          <a:bodyPr/>
          <a:lstStyle/>
          <a:p>
            <a:endParaRPr lang="es-ES" dirty="0"/>
          </a:p>
        </p:txBody>
      </p:sp>
      <p:pic>
        <p:nvPicPr>
          <p:cNvPr id="1026" name="Picture 2" descr="Pin on SALON DE CLASES">
            <a:extLst>
              <a:ext uri="{FF2B5EF4-FFF2-40B4-BE49-F238E27FC236}">
                <a16:creationId xmlns:a16="http://schemas.microsoft.com/office/drawing/2014/main" id="{8527A966-8F23-4983-8086-9650CC0A3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a:extLst>
              <a:ext uri="{FF2B5EF4-FFF2-40B4-BE49-F238E27FC236}">
                <a16:creationId xmlns:a16="http://schemas.microsoft.com/office/drawing/2014/main" id="{E0F1DA9D-9EF9-4B31-BF0E-DDCE4E9D9817}"/>
              </a:ext>
            </a:extLst>
          </p:cNvPr>
          <p:cNvGraphicFramePr>
            <a:graphicFrameLocks noGrp="1"/>
          </p:cNvGraphicFramePr>
          <p:nvPr>
            <p:extLst>
              <p:ext uri="{D42A27DB-BD31-4B8C-83A1-F6EECF244321}">
                <p14:modId xmlns:p14="http://schemas.microsoft.com/office/powerpoint/2010/main" val="1267464041"/>
              </p:ext>
            </p:extLst>
          </p:nvPr>
        </p:nvGraphicFramePr>
        <p:xfrm>
          <a:off x="477078" y="1073426"/>
          <a:ext cx="11277600" cy="4821802"/>
        </p:xfrm>
        <a:graphic>
          <a:graphicData uri="http://schemas.openxmlformats.org/drawingml/2006/table">
            <a:tbl>
              <a:tblPr firstRow="1" bandRow="1">
                <a:tableStyleId>{FABFCF23-3B69-468F-B69F-88F6DE6A72F2}</a:tableStyleId>
              </a:tblPr>
              <a:tblGrid>
                <a:gridCol w="5242620">
                  <a:extLst>
                    <a:ext uri="{9D8B030D-6E8A-4147-A177-3AD203B41FA5}">
                      <a16:colId xmlns:a16="http://schemas.microsoft.com/office/drawing/2014/main" val="1502545226"/>
                    </a:ext>
                  </a:extLst>
                </a:gridCol>
                <a:gridCol w="6034980">
                  <a:extLst>
                    <a:ext uri="{9D8B030D-6E8A-4147-A177-3AD203B41FA5}">
                      <a16:colId xmlns:a16="http://schemas.microsoft.com/office/drawing/2014/main" val="1826968700"/>
                    </a:ext>
                  </a:extLst>
                </a:gridCol>
              </a:tblGrid>
              <a:tr h="582533">
                <a:tc gridSpan="2">
                  <a:txBody>
                    <a:bodyPr/>
                    <a:lstStyle/>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kern="1200" dirty="0">
                          <a:solidFill>
                            <a:schemeClr val="lt1"/>
                          </a:solidFill>
                          <a:effectLst/>
                          <a:latin typeface="Arial" panose="020B0604020202020204" pitchFamily="34" charset="0"/>
                          <a:ea typeface="+mn-ea"/>
                          <a:cs typeface="Arial" panose="020B0604020202020204" pitchFamily="34" charset="0"/>
                        </a:rPr>
                        <a:t>Alumno:  Alonso Martín Limón Morales.</a:t>
                      </a:r>
                    </a:p>
                    <a:p>
                      <a:pPr marL="0" marR="0" lvl="0" indent="0" algn="ctr" defTabSz="914422" rtl="0" eaLnBrk="1" fontAlgn="auto" latinLnBrk="0" hangingPunct="1">
                        <a:lnSpc>
                          <a:spcPct val="100000"/>
                        </a:lnSpc>
                        <a:spcBef>
                          <a:spcPts val="0"/>
                        </a:spcBef>
                        <a:spcAft>
                          <a:spcPts val="0"/>
                        </a:spcAft>
                        <a:buClrTx/>
                        <a:buSzTx/>
                        <a:buFontTx/>
                        <a:buNone/>
                        <a:tabLst/>
                        <a:defRPr/>
                      </a:pPr>
                      <a:r>
                        <a:rPr lang="es-ES" sz="1200" b="1" dirty="0">
                          <a:latin typeface="Arial" panose="020B0604020202020204" pitchFamily="34" charset="0"/>
                          <a:cs typeface="Arial" panose="020B0604020202020204" pitchFamily="34" charset="0"/>
                        </a:rPr>
                        <a:t>Campo formativo/Área de desarrollo: Lenguaje y comunicación, educación socioemocional , artes y pensamiento matemático</a:t>
                      </a:r>
                    </a:p>
                  </a:txBody>
                  <a:tcPr marT="45721" marB="45721"/>
                </a:tc>
                <a:tc hMerge="1">
                  <a:txBody>
                    <a:bodyPr/>
                    <a:lstStyle/>
                    <a:p>
                      <a:endParaRPr lang="es-ES"/>
                    </a:p>
                  </a:txBody>
                  <a:tcPr/>
                </a:tc>
                <a:extLst>
                  <a:ext uri="{0D108BD9-81ED-4DB2-BD59-A6C34878D82A}">
                    <a16:rowId xmlns:a16="http://schemas.microsoft.com/office/drawing/2014/main" val="1876662526"/>
                  </a:ext>
                </a:extLst>
              </a:tr>
              <a:tr h="778872">
                <a:tc>
                  <a:txBody>
                    <a:bodyPr/>
                    <a:lstStyle/>
                    <a:p>
                      <a:r>
                        <a:rPr lang="es-ES" sz="1200" b="1" dirty="0">
                          <a:latin typeface="Arial" panose="020B0604020202020204" pitchFamily="34" charset="0"/>
                          <a:cs typeface="Arial" panose="020B0604020202020204" pitchFamily="34" charset="0"/>
                        </a:rPr>
                        <a:t>Organizador curricular 1:</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Participación social</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Autonomía</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Número, álgebra y variación</a:t>
                      </a:r>
                    </a:p>
                    <a:p>
                      <a:pPr marL="171450" indent="-171450">
                        <a:buFont typeface="Arial" panose="020B0604020202020204" pitchFamily="34" charset="0"/>
                        <a:buChar char="•"/>
                      </a:pPr>
                      <a:r>
                        <a:rPr lang="es-ES" sz="1200" b="0" dirty="0">
                          <a:latin typeface="Arial" panose="020B0604020202020204" pitchFamily="34" charset="0"/>
                          <a:cs typeface="Arial" panose="020B0604020202020204" pitchFamily="34" charset="0"/>
                        </a:rPr>
                        <a:t>Práctica artística.</a:t>
                      </a:r>
                    </a:p>
                  </a:txBody>
                  <a:tcPr marT="45721" marB="45721">
                    <a:lnR w="12700" cap="flat" cmpd="sng" algn="ctr">
                      <a:solidFill>
                        <a:schemeClr val="tx1"/>
                      </a:solidFill>
                      <a:prstDash val="solid"/>
                      <a:round/>
                      <a:headEnd type="none" w="med" len="med"/>
                      <a:tailEnd type="none" w="med" len="med"/>
                    </a:lnR>
                  </a:tcPr>
                </a:tc>
                <a:tc>
                  <a:txBody>
                    <a:bodyPr/>
                    <a:lstStyle/>
                    <a:p>
                      <a:r>
                        <a:rPr lang="es-ES" sz="1200" b="1" dirty="0">
                          <a:latin typeface="Arial" panose="020B0604020202020204" pitchFamily="34" charset="0"/>
                          <a:cs typeface="Arial" panose="020B0604020202020204" pitchFamily="34" charset="0"/>
                        </a:rPr>
                        <a:t>Organizador curricular 2:</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Producción e interpretación de una diversidad de textos cotidianos.</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Iniciativa personal</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Número </a:t>
                      </a:r>
                    </a:p>
                    <a:p>
                      <a:pPr marL="171450" indent="-171450">
                        <a:buFont typeface="Arial" panose="020B0604020202020204" pitchFamily="34" charset="0"/>
                        <a:buChar char="•"/>
                      </a:pPr>
                      <a:r>
                        <a:rPr lang="es-ES" sz="1200" b="1" dirty="0">
                          <a:latin typeface="Arial" panose="020B0604020202020204" pitchFamily="34" charset="0"/>
                          <a:cs typeface="Arial" panose="020B0604020202020204" pitchFamily="34" charset="0"/>
                        </a:rPr>
                        <a:t>Práctica</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99874825"/>
                  </a:ext>
                </a:extLst>
              </a:tr>
              <a:tr h="925670">
                <a:tc gridSpan="2">
                  <a:txBody>
                    <a:bodyPr/>
                    <a:lstStyle/>
                    <a:p>
                      <a:pPr marL="0" lvl="0" indent="0" algn="l">
                        <a:lnSpc>
                          <a:spcPct val="107000"/>
                        </a:lnSpc>
                        <a:buFont typeface="Wingdings" panose="05000000000000000000" pitchFamily="2" charset="2"/>
                        <a:buNone/>
                      </a:pPr>
                      <a:r>
                        <a:rPr lang="es-MX" sz="1100" b="1" dirty="0">
                          <a:effectLst/>
                          <a:latin typeface="Arial" panose="020B0604020202020204" pitchFamily="34" charset="0"/>
                          <a:ea typeface="Calibri" panose="020F0502020204030204" pitchFamily="34" charset="0"/>
                          <a:cs typeface="Arial" panose="020B0604020202020204" pitchFamily="34" charset="0"/>
                        </a:rPr>
                        <a:t>Aprendizajes esperados:</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Elige recursos que necesita para llevar a cabo las actividades que decide realizar.</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1400" kern="1200" dirty="0">
                          <a:solidFill>
                            <a:schemeClr val="dk1"/>
                          </a:solidFill>
                          <a:effectLst/>
                          <a:latin typeface="+mn-lt"/>
                          <a:ea typeface="+mn-ea"/>
                          <a:cs typeface="+mn-cs"/>
                        </a:rPr>
                        <a:t>Compara iguala y clasifica colecciones en base a la cantidad de elementos.</a:t>
                      </a:r>
                      <a:endParaRPr lang="es-ES" sz="1400" kern="1200" dirty="0">
                        <a:solidFill>
                          <a:schemeClr val="dk1"/>
                        </a:solidFill>
                        <a:effectLst/>
                        <a:latin typeface="+mn-lt"/>
                        <a:ea typeface="+mn-ea"/>
                        <a:cs typeface="+mn-cs"/>
                      </a:endParaRP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Produce textos para informar algo de interés a la comunidad escolar o a los padres de familia.</a:t>
                      </a:r>
                    </a:p>
                    <a:p>
                      <a:pPr marL="171450" lvl="0" indent="-171450" algn="l">
                        <a:lnSpc>
                          <a:spcPct val="107000"/>
                        </a:lnSpc>
                        <a:buFont typeface="Wingdings" panose="05000000000000000000" pitchFamily="2" charset="2"/>
                        <a:buChar char="ü"/>
                      </a:pPr>
                      <a:r>
                        <a:rPr lang="es-MX" sz="1400" kern="1200" dirty="0">
                          <a:solidFill>
                            <a:schemeClr val="dk1"/>
                          </a:solidFill>
                          <a:effectLst/>
                          <a:latin typeface="+mn-lt"/>
                          <a:ea typeface="+mn-ea"/>
                          <a:cs typeface="+mn-cs"/>
                        </a:rPr>
                        <a:t>Representa la imagen que tiene de si mismo y expresa ideas mediante, modelo, dibujo y pintura.</a:t>
                      </a:r>
                      <a:endParaRPr lang="es-MX" sz="1050" b="1" dirty="0">
                        <a:effectLst/>
                        <a:latin typeface="Arial" panose="020B0604020202020204" pitchFamily="34" charset="0"/>
                        <a:ea typeface="Calibri" panose="020F0502020204030204" pitchFamily="34" charset="0"/>
                        <a:cs typeface="Arial" panose="020B0604020202020204" pitchFamily="34" charset="0"/>
                      </a:endParaRPr>
                    </a:p>
                  </a:txBody>
                  <a:tcPr marL="89535" marR="89535" marT="0" marB="0"/>
                </a:tc>
                <a:tc hMerge="1">
                  <a:txBody>
                    <a:bodyPr/>
                    <a:lstStyle/>
                    <a:p>
                      <a:pPr marL="0" lvl="0" indent="0" algn="l">
                        <a:lnSpc>
                          <a:spcPct val="107000"/>
                        </a:lnSpc>
                        <a:buFont typeface="Wingdings" panose="05000000000000000000" pitchFamily="2" charset="2"/>
                        <a:buNone/>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3889920045"/>
                  </a:ext>
                </a:extLst>
              </a:tr>
              <a:tr h="1161350">
                <a:tc gridSpan="2">
                  <a:txBody>
                    <a:bodyPr/>
                    <a:lstStyle/>
                    <a:p>
                      <a:pPr algn="l">
                        <a:lnSpc>
                          <a:spcPct val="107000"/>
                        </a:lnSpc>
                        <a:spcAft>
                          <a:spcPts val="0"/>
                        </a:spcAft>
                      </a:pPr>
                      <a:r>
                        <a:rPr lang="es-ES" sz="1200" b="1" dirty="0">
                          <a:effectLst/>
                          <a:latin typeface="Arial" panose="020B0604020202020204" pitchFamily="34" charset="0"/>
                          <a:ea typeface="Calibri" panose="020F0502020204030204" pitchFamily="34" charset="0"/>
                          <a:cs typeface="Arial" panose="020B0604020202020204" pitchFamily="34" charset="0"/>
                        </a:rPr>
                        <a:t>Indicadores: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Elige recursos que necesita llevar a cabo las actividades.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Compara, iguala y clasifica colecciones.</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Produce textos para informar a los padres de familia</a:t>
                      </a:r>
                    </a:p>
                    <a:p>
                      <a:pPr marL="171450" indent="-171450" algn="l">
                        <a:lnSpc>
                          <a:spcPct val="107000"/>
                        </a:lnSpc>
                        <a:spcAft>
                          <a:spcPts val="0"/>
                        </a:spcAft>
                        <a:buFont typeface="Wingdings" panose="05000000000000000000" pitchFamily="2" charset="2"/>
                        <a:buChar char="ü"/>
                      </a:pPr>
                      <a:r>
                        <a:rPr lang="es-ES" sz="1200" b="0" dirty="0">
                          <a:effectLst/>
                          <a:latin typeface="Arial" panose="020B0604020202020204" pitchFamily="34" charset="0"/>
                          <a:ea typeface="Calibri" panose="020F0502020204030204" pitchFamily="34" charset="0"/>
                          <a:cs typeface="Arial" panose="020B0604020202020204" pitchFamily="34" charset="0"/>
                        </a:rPr>
                        <a:t>Representa la imagen que tiene de si mismo</a:t>
                      </a:r>
                    </a:p>
                  </a:txBody>
                  <a:tcPr marL="89535" marR="89535" marT="0" marB="0"/>
                </a:tc>
                <a:tc hMerge="1">
                  <a:txBody>
                    <a:bodyPr/>
                    <a:lstStyle/>
                    <a:p>
                      <a:pPr algn="l">
                        <a:lnSpc>
                          <a:spcPct val="107000"/>
                        </a:lnSpc>
                        <a:spcAft>
                          <a:spcPts val="800"/>
                        </a:spcAft>
                      </a:pP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tc>
                <a:extLst>
                  <a:ext uri="{0D108BD9-81ED-4DB2-BD59-A6C34878D82A}">
                    <a16:rowId xmlns:a16="http://schemas.microsoft.com/office/drawing/2014/main" val="1701381372"/>
                  </a:ext>
                </a:extLst>
              </a:tr>
              <a:tr h="991053">
                <a:tc gridSpan="2">
                  <a:txBody>
                    <a:bodyPr/>
                    <a:lstStyle/>
                    <a:p>
                      <a:r>
                        <a:rPr lang="es-ES" sz="1200" b="1" dirty="0">
                          <a:latin typeface="Arial" panose="020B0604020202020204" pitchFamily="34" charset="0"/>
                          <a:cs typeface="Arial" panose="020B0604020202020204" pitchFamily="34" charset="0"/>
                        </a:rPr>
                        <a:t>Describe el proceso del alumno:</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dirty="0">
                          <a:latin typeface="Arial" panose="020B0604020202020204" pitchFamily="34" charset="0"/>
                          <a:cs typeface="Arial" panose="020B0604020202020204" pitchFamily="34" charset="0"/>
                        </a:rPr>
                        <a:t>Si elige los recursos que quiere para poder realizar sus actividades, compara iguala y clasifica colecciones. Alonso es buen alumno, pero si se le tiene que estar preguntando y observando contantemente para que realice muy bien las actividades.</a:t>
                      </a:r>
                    </a:p>
                    <a:p>
                      <a:endParaRPr lang="es-ES" sz="1200" b="0" dirty="0">
                        <a:latin typeface="Arial" panose="020B0604020202020204" pitchFamily="34" charset="0"/>
                        <a:cs typeface="Arial" panose="020B0604020202020204" pitchFamily="34" charset="0"/>
                      </a:endParaRPr>
                    </a:p>
                  </a:txBody>
                  <a:tcPr marT="45721" marB="45721"/>
                </a:tc>
                <a:tc hMerge="1">
                  <a:txBody>
                    <a:bodyPr/>
                    <a:lstStyle/>
                    <a:p>
                      <a:endParaRPr lang="es-ES"/>
                    </a:p>
                  </a:txBody>
                  <a:tcPr/>
                </a:tc>
                <a:extLst>
                  <a:ext uri="{0D108BD9-81ED-4DB2-BD59-A6C34878D82A}">
                    <a16:rowId xmlns:a16="http://schemas.microsoft.com/office/drawing/2014/main" val="1851221235"/>
                  </a:ext>
                </a:extLst>
              </a:tr>
            </a:tbl>
          </a:graphicData>
        </a:graphic>
      </p:graphicFrame>
    </p:spTree>
    <p:extLst>
      <p:ext uri="{BB962C8B-B14F-4D97-AF65-F5344CB8AC3E}">
        <p14:creationId xmlns:p14="http://schemas.microsoft.com/office/powerpoint/2010/main" val="40424747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6589</Words>
  <Application>Microsoft Office PowerPoint</Application>
  <PresentationFormat>Panorámica</PresentationFormat>
  <Paragraphs>794</Paragraphs>
  <Slides>38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38</vt:i4>
      </vt:variant>
    </vt:vector>
  </HeadingPairs>
  <TitlesOfParts>
    <vt:vector size="44" baseType="lpstr">
      <vt:lpstr>Arial</vt:lpstr>
      <vt:lpstr>Calibri</vt:lpstr>
      <vt:lpstr>Calibri Light</vt:lpstr>
      <vt:lpstr>Modern Love</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leyda gaytan bernal</dc:creator>
  <cp:lastModifiedBy>leyda gaytan bernal</cp:lastModifiedBy>
  <cp:revision>10</cp:revision>
  <dcterms:created xsi:type="dcterms:W3CDTF">2022-03-11T01:09:37Z</dcterms:created>
  <dcterms:modified xsi:type="dcterms:W3CDTF">2022-03-18T05:40:16Z</dcterms:modified>
</cp:coreProperties>
</file>