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64" r:id="rId3"/>
    <p:sldId id="257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FFCCFF"/>
    <a:srgbClr val="F6ECF6"/>
    <a:srgbClr val="FF99CC"/>
    <a:srgbClr val="B277B1"/>
    <a:srgbClr val="6600CC"/>
    <a:srgbClr val="00CC99"/>
    <a:srgbClr val="FF9966"/>
    <a:srgbClr val="FECC5C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3D09-90D3-409C-96F8-E6174EF8B0F0}" type="datetimeFigureOut">
              <a:rPr lang="es-MX" smtClean="0"/>
              <a:t>17/03/2022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756FE-A890-400B-A2D9-6BBC357B7F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547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3D09-90D3-409C-96F8-E6174EF8B0F0}" type="datetimeFigureOut">
              <a:rPr lang="es-MX" smtClean="0"/>
              <a:t>17/03/2022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756FE-A890-400B-A2D9-6BBC357B7F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6763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3D09-90D3-409C-96F8-E6174EF8B0F0}" type="datetimeFigureOut">
              <a:rPr lang="es-MX" smtClean="0"/>
              <a:t>17/03/2022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756FE-A890-400B-A2D9-6BBC357B7F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2169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3D09-90D3-409C-96F8-E6174EF8B0F0}" type="datetimeFigureOut">
              <a:rPr lang="es-MX" smtClean="0"/>
              <a:t>17/03/2022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756FE-A890-400B-A2D9-6BBC357B7F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1019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3D09-90D3-409C-96F8-E6174EF8B0F0}" type="datetimeFigureOut">
              <a:rPr lang="es-MX" smtClean="0"/>
              <a:t>17/03/2022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756FE-A890-400B-A2D9-6BBC357B7F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896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3D09-90D3-409C-96F8-E6174EF8B0F0}" type="datetimeFigureOut">
              <a:rPr lang="es-MX" smtClean="0"/>
              <a:t>17/03/2022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756FE-A890-400B-A2D9-6BBC357B7F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1099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3D09-90D3-409C-96F8-E6174EF8B0F0}" type="datetimeFigureOut">
              <a:rPr lang="es-MX" smtClean="0"/>
              <a:t>17/03/2022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756FE-A890-400B-A2D9-6BBC357B7F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671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3D09-90D3-409C-96F8-E6174EF8B0F0}" type="datetimeFigureOut">
              <a:rPr lang="es-MX" smtClean="0"/>
              <a:t>17/03/2022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756FE-A890-400B-A2D9-6BBC357B7F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9140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3D09-90D3-409C-96F8-E6174EF8B0F0}" type="datetimeFigureOut">
              <a:rPr lang="es-MX" smtClean="0"/>
              <a:t>17/03/2022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756FE-A890-400B-A2D9-6BBC357B7F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4725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3D09-90D3-409C-96F8-E6174EF8B0F0}" type="datetimeFigureOut">
              <a:rPr lang="es-MX" smtClean="0"/>
              <a:t>17/03/2022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756FE-A890-400B-A2D9-6BBC357B7F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8378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3D09-90D3-409C-96F8-E6174EF8B0F0}" type="datetimeFigureOut">
              <a:rPr lang="es-MX" smtClean="0"/>
              <a:t>17/03/2022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756FE-A890-400B-A2D9-6BBC357B7F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3519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A3D09-90D3-409C-96F8-E6174EF8B0F0}" type="datetimeFigureOut">
              <a:rPr lang="es-MX" smtClean="0"/>
              <a:t>17/03/2022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756FE-A890-400B-A2D9-6BBC357B7F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7643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ágenes de Fondos Educativos | Vectores, fotos de stock y PSD gratuit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redondeado 1"/>
          <p:cNvSpPr/>
          <p:nvPr/>
        </p:nvSpPr>
        <p:spPr>
          <a:xfrm>
            <a:off x="2608216" y="1698172"/>
            <a:ext cx="7550331" cy="393192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EV</a:t>
            </a:r>
            <a:r>
              <a:rPr lang="es-MX" sz="4000" b="1" dirty="0" smtClean="0">
                <a:solidFill>
                  <a:srgbClr val="00B0F0"/>
                </a:solidFill>
                <a:latin typeface="Arial Rounded MT Bold" panose="020F0704030504030204" pitchFamily="34" charset="0"/>
              </a:rPr>
              <a:t>AL</a:t>
            </a:r>
            <a:r>
              <a:rPr lang="es-MX" sz="4000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UA</a:t>
            </a:r>
            <a:r>
              <a:rPr lang="es-MX" sz="4000" b="1" dirty="0" smtClean="0">
                <a:solidFill>
                  <a:srgbClr val="FF3399"/>
                </a:solidFill>
                <a:latin typeface="Arial Rounded MT Bold" panose="020F0704030504030204" pitchFamily="34" charset="0"/>
              </a:rPr>
              <a:t>CI</a:t>
            </a:r>
            <a:r>
              <a:rPr lang="es-MX" sz="4000" b="1" dirty="0" smtClean="0">
                <a:solidFill>
                  <a:srgbClr val="92D050"/>
                </a:solidFill>
                <a:latin typeface="Arial Rounded MT Bold" panose="020F0704030504030204" pitchFamily="34" charset="0"/>
              </a:rPr>
              <a:t>ÓN </a:t>
            </a:r>
            <a:r>
              <a:rPr lang="es-MX" sz="4000" b="1" dirty="0" smtClean="0">
                <a:solidFill>
                  <a:srgbClr val="FF6600"/>
                </a:solidFill>
                <a:latin typeface="Arial Rounded MT Bold" panose="020F0704030504030204" pitchFamily="34" charset="0"/>
              </a:rPr>
              <a:t>CO</a:t>
            </a:r>
            <a:r>
              <a:rPr lang="es-MX" sz="4000" b="1" dirty="0" smtClean="0">
                <a:solidFill>
                  <a:srgbClr val="66CCFF"/>
                </a:solidFill>
                <a:latin typeface="Arial Rounded MT Bold" panose="020F0704030504030204" pitchFamily="34" charset="0"/>
              </a:rPr>
              <a:t>NT</a:t>
            </a:r>
            <a:r>
              <a:rPr lang="es-MX" sz="4000" b="1" dirty="0" smtClean="0">
                <a:solidFill>
                  <a:srgbClr val="33CC33"/>
                </a:solidFill>
                <a:latin typeface="Arial Rounded MT Bold" panose="020F0704030504030204" pitchFamily="34" charset="0"/>
              </a:rPr>
              <a:t>IN</a:t>
            </a:r>
            <a:r>
              <a:rPr lang="es-MX" sz="4000" b="1" dirty="0" smtClean="0">
                <a:solidFill>
                  <a:srgbClr val="FF99CC"/>
                </a:solidFill>
                <a:latin typeface="Arial Rounded MT Bold" panose="020F0704030504030204" pitchFamily="34" charset="0"/>
              </a:rPr>
              <a:t>UA</a:t>
            </a:r>
            <a:r>
              <a:rPr lang="es-MX" sz="40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</a:p>
          <a:p>
            <a:pPr algn="ctr"/>
            <a:r>
              <a:rPr lang="es-MX" sz="2400" dirty="0" smtClean="0">
                <a:solidFill>
                  <a:schemeClr val="tx1"/>
                </a:solidFill>
                <a:latin typeface="HP Simplified Light" panose="020B0406020204020204" pitchFamily="34" charset="0"/>
              </a:rPr>
              <a:t>Jardín de niños Preescolar Comunitario</a:t>
            </a:r>
          </a:p>
          <a:p>
            <a:pPr algn="ctr"/>
            <a:r>
              <a:rPr lang="es-MX" sz="2400" dirty="0" smtClean="0">
                <a:solidFill>
                  <a:schemeClr val="tx1"/>
                </a:solidFill>
                <a:latin typeface="HP Simplified Light" panose="020B0406020204020204" pitchFamily="34" charset="0"/>
              </a:rPr>
              <a:t>Ejido Parras</a:t>
            </a:r>
          </a:p>
          <a:p>
            <a:pPr algn="ctr"/>
            <a:r>
              <a:rPr lang="es-MX" sz="2400" dirty="0" smtClean="0">
                <a:solidFill>
                  <a:schemeClr val="tx1"/>
                </a:solidFill>
                <a:latin typeface="HP Simplified Light" panose="020B0406020204020204" pitchFamily="34" charset="0"/>
              </a:rPr>
              <a:t>1° y 2° Grado </a:t>
            </a:r>
          </a:p>
          <a:p>
            <a:pPr algn="ctr"/>
            <a:r>
              <a:rPr lang="es-MX" sz="2400" dirty="0" smtClean="0">
                <a:solidFill>
                  <a:schemeClr val="tx1"/>
                </a:solidFill>
                <a:latin typeface="HP Simplified Light" panose="020B0406020204020204" pitchFamily="34" charset="0"/>
              </a:rPr>
              <a:t>Maestra Karen Guadalupe Morales Verastegui </a:t>
            </a:r>
          </a:p>
          <a:p>
            <a:pPr algn="ctr"/>
            <a:r>
              <a:rPr lang="es-MX" sz="2400" dirty="0" smtClean="0">
                <a:solidFill>
                  <a:schemeClr val="tx1"/>
                </a:solidFill>
                <a:latin typeface="HP Simplified Light" panose="020B0406020204020204" pitchFamily="34" charset="0"/>
              </a:rPr>
              <a:t>Ciclo escolar 2021-2022</a:t>
            </a:r>
          </a:p>
          <a:p>
            <a:pPr algn="ctr"/>
            <a:endParaRPr lang="es-MX" dirty="0">
              <a:solidFill>
                <a:schemeClr val="tx1"/>
              </a:solidFill>
              <a:latin typeface="HP Simplified Light" panose="020B0406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239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-13063" y="0"/>
            <a:ext cx="12205063" cy="6858000"/>
          </a:xfrm>
          <a:prstGeom prst="rect">
            <a:avLst/>
          </a:prstGeom>
          <a:solidFill>
            <a:srgbClr val="99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Rectángulo redondeado 5"/>
          <p:cNvSpPr/>
          <p:nvPr/>
        </p:nvSpPr>
        <p:spPr>
          <a:xfrm>
            <a:off x="468082" y="427808"/>
            <a:ext cx="11220994" cy="600238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30" name="Picture 6" descr="Imágenes PNG Guirnalda o Banderines - Mega Id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214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in on Muñecos lindo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18594" y1="61877" x2="18281" y2="96774"/>
                        <a14:foregroundMark x1="37344" y1="48387" x2="27656" y2="63930"/>
                        <a14:foregroundMark x1="52031" y1="94135" x2="85781" y2="93842"/>
                        <a14:foregroundMark x1="82656" y1="80938" x2="75156" y2="94135"/>
                        <a14:foregroundMark x1="40938" y1="96774" x2="45469" y2="96188"/>
                        <a14:foregroundMark x1="75781" y1="76540" x2="85469" y2="87390"/>
                        <a14:foregroundMark x1="58125" y1="57185" x2="60781" y2="70674"/>
                        <a14:foregroundMark x1="84375" y1="50733" x2="90781" y2="46628"/>
                        <a14:foregroundMark x1="88438" y1="52786" x2="91719" y2="431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324"/>
          <a:stretch/>
        </p:blipFill>
        <p:spPr bwMode="auto">
          <a:xfrm>
            <a:off x="-13063" y="4387180"/>
            <a:ext cx="4297680" cy="2470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6731726" y="1763484"/>
            <a:ext cx="4362994" cy="1231106"/>
          </a:xfrm>
          <a:prstGeom prst="rect">
            <a:avLst/>
          </a:prstGeom>
          <a:noFill/>
          <a:ln w="57150">
            <a:solidFill>
              <a:srgbClr val="66CCFF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Proceso del alumno</a:t>
            </a:r>
          </a:p>
          <a:p>
            <a:r>
              <a:rPr lang="es-MX" sz="1400" dirty="0">
                <a:latin typeface="HP Simplified Light" panose="020B0406020204020204" pitchFamily="34" charset="0"/>
              </a:rPr>
              <a:t>La alumna se encuentra en el trayecto de </a:t>
            </a:r>
            <a:r>
              <a:rPr lang="es-MX" sz="1400" dirty="0">
                <a:latin typeface="HP Simplified Light" panose="020B0406020204020204" pitchFamily="34" charset="0"/>
              </a:rPr>
              <a:t>aprendizaje Básico 2 ubica las actividades que se realizan en el día por la luz del sol y las actividades que se realizan en la noche por las estrellas y la luna</a:t>
            </a:r>
            <a:endParaRPr lang="es-MX" sz="1400" dirty="0">
              <a:latin typeface="HP Simplified Light" panose="020B0406020204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981888" y="2420920"/>
            <a:ext cx="5096691" cy="1015663"/>
          </a:xfrm>
          <a:prstGeom prst="rect">
            <a:avLst/>
          </a:prstGeom>
          <a:noFill/>
          <a:ln w="57150">
            <a:solidFill>
              <a:srgbClr val="92D05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Propósito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general</a:t>
            </a:r>
          </a:p>
          <a:p>
            <a:r>
              <a:rPr lang="es-MX" sz="1400" dirty="0">
                <a:latin typeface="HP Simplified Light" panose="020B0406020204020204" pitchFamily="34" charset="0"/>
              </a:rPr>
              <a:t>Comprender diversos fenómenos naturales de nuestro planeta a partir de </a:t>
            </a:r>
            <a:r>
              <a:rPr lang="es-MX" sz="1400" dirty="0" smtClean="0">
                <a:latin typeface="HP Simplified Light" panose="020B0406020204020204" pitchFamily="34" charset="0"/>
              </a:rPr>
              <a:t>analizar </a:t>
            </a:r>
            <a:r>
              <a:rPr lang="es-MX" sz="1400" dirty="0">
                <a:latin typeface="HP Simplified Light" panose="020B0406020204020204" pitchFamily="34" charset="0"/>
              </a:rPr>
              <a:t>qué es el universo, sus componentes, su origen y el papel de su </a:t>
            </a:r>
            <a:r>
              <a:rPr lang="es-MX" sz="1400" dirty="0" smtClean="0">
                <a:latin typeface="HP Simplified Light" panose="020B0406020204020204" pitchFamily="34" charset="0"/>
              </a:rPr>
              <a:t>estudio </a:t>
            </a:r>
            <a:r>
              <a:rPr lang="es-MX" sz="1400" dirty="0">
                <a:latin typeface="HP Simplified Light" panose="020B0406020204020204" pitchFamily="34" charset="0"/>
              </a:rPr>
              <a:t>en la ciencia, la tecnología y la sociedad.</a:t>
            </a:r>
            <a:endParaRPr lang="es-MX" sz="1400" dirty="0" smtClean="0">
              <a:latin typeface="HP Simplified Light" panose="020B0406020204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431070" y="183151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b="1" dirty="0" smtClean="0">
                <a:latin typeface="Arial Rounded MT Bold" panose="020F0704030504030204" pitchFamily="34" charset="0"/>
              </a:rPr>
              <a:t>Exploración Y Comprensión Del Mundo Natural</a:t>
            </a:r>
            <a:endParaRPr lang="es-MX" b="1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16" name="Tab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435987"/>
              </p:ext>
            </p:extLst>
          </p:nvPr>
        </p:nvGraphicFramePr>
        <p:xfrm>
          <a:off x="4140923" y="3656656"/>
          <a:ext cx="7445829" cy="3049570"/>
        </p:xfrm>
        <a:graphic>
          <a:graphicData uri="http://schemas.openxmlformats.org/drawingml/2006/table">
            <a:tbl>
              <a:tblPr firstRow="1" bandRow="1"/>
              <a:tblGrid>
                <a:gridCol w="4049487">
                  <a:extLst>
                    <a:ext uri="{9D8B030D-6E8A-4147-A177-3AD203B41FA5}">
                      <a16:colId xmlns:a16="http://schemas.microsoft.com/office/drawing/2014/main" val="1800621409"/>
                    </a:ext>
                  </a:extLst>
                </a:gridCol>
                <a:gridCol w="966307">
                  <a:extLst>
                    <a:ext uri="{9D8B030D-6E8A-4147-A177-3AD203B41FA5}">
                      <a16:colId xmlns:a16="http://schemas.microsoft.com/office/drawing/2014/main" val="804740484"/>
                    </a:ext>
                  </a:extLst>
                </a:gridCol>
                <a:gridCol w="1189064">
                  <a:extLst>
                    <a:ext uri="{9D8B030D-6E8A-4147-A177-3AD203B41FA5}">
                      <a16:colId xmlns:a16="http://schemas.microsoft.com/office/drawing/2014/main" val="1679852223"/>
                    </a:ext>
                  </a:extLst>
                </a:gridCol>
                <a:gridCol w="1240971">
                  <a:extLst>
                    <a:ext uri="{9D8B030D-6E8A-4147-A177-3AD203B41FA5}">
                      <a16:colId xmlns:a16="http://schemas.microsoft.com/office/drawing/2014/main" val="822609000"/>
                    </a:ext>
                  </a:extLst>
                </a:gridCol>
              </a:tblGrid>
              <a:tr h="4469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Indicador 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Logrado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En proceso 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Falta apoyo 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148152"/>
                  </a:ext>
                </a:extLst>
              </a:tr>
              <a:tr h="2628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Conoce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su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entorno natural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*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411952"/>
                  </a:ext>
                </a:extLst>
              </a:tr>
              <a:tr h="2628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Identifica el día, la noche, los meses, los años y las estaciones como resultado del movimiento de la Tierra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*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082647"/>
                  </a:ext>
                </a:extLst>
              </a:tr>
              <a:tr h="4469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Reconoce los componentes del universo y sus características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*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464889"/>
                  </a:ext>
                </a:extLst>
              </a:tr>
              <a:tr h="4469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Conoce la importancia de la ciencia y la tecnología en el estudio del universo.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*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997118"/>
                  </a:ext>
                </a:extLst>
              </a:tr>
              <a:tr h="5300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Identifica los planetas que compone el sistema solar</a:t>
                      </a:r>
                      <a:endParaRPr lang="es-MX" sz="140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*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449551"/>
                  </a:ext>
                </a:extLst>
              </a:tr>
            </a:tbl>
          </a:graphicData>
        </a:graphic>
      </p:graphicFrame>
      <p:sp>
        <p:nvSpPr>
          <p:cNvPr id="12" name="Rectángulo redondeado 11"/>
          <p:cNvSpPr/>
          <p:nvPr/>
        </p:nvSpPr>
        <p:spPr>
          <a:xfrm>
            <a:off x="896983" y="1295219"/>
            <a:ext cx="5199017" cy="444138"/>
          </a:xfrm>
          <a:prstGeom prst="roundRect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latin typeface="Arial Rounded MT Bold" panose="020F0704030504030204" pitchFamily="34" charset="0"/>
              </a:rPr>
              <a:t>Diego Emmanuel Gallegos García </a:t>
            </a:r>
            <a:endParaRPr lang="es-MX" sz="24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529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-13063" y="0"/>
            <a:ext cx="12205063" cy="6858000"/>
          </a:xfrm>
          <a:prstGeom prst="rect">
            <a:avLst/>
          </a:prstGeom>
          <a:solidFill>
            <a:srgbClr val="99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Rectángulo redondeado 5"/>
          <p:cNvSpPr/>
          <p:nvPr/>
        </p:nvSpPr>
        <p:spPr>
          <a:xfrm>
            <a:off x="468082" y="427808"/>
            <a:ext cx="11220994" cy="600238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30" name="Picture 6" descr="Imágenes PNG Guirnalda o Banderines - Mega Id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214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in on Muñecos lindo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18594" y1="61877" x2="18281" y2="96774"/>
                        <a14:foregroundMark x1="37344" y1="48387" x2="27656" y2="63930"/>
                        <a14:foregroundMark x1="52031" y1="94135" x2="85781" y2="93842"/>
                        <a14:foregroundMark x1="82656" y1="80938" x2="75156" y2="94135"/>
                        <a14:foregroundMark x1="40938" y1="96774" x2="45469" y2="96188"/>
                        <a14:foregroundMark x1="75781" y1="76540" x2="85469" y2="87390"/>
                        <a14:foregroundMark x1="58125" y1="57185" x2="60781" y2="70674"/>
                        <a14:foregroundMark x1="84375" y1="50733" x2="90781" y2="46628"/>
                        <a14:foregroundMark x1="88438" y1="52786" x2="91719" y2="431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324"/>
          <a:stretch/>
        </p:blipFill>
        <p:spPr bwMode="auto">
          <a:xfrm>
            <a:off x="-13063" y="4387180"/>
            <a:ext cx="4297680" cy="2470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6731726" y="1763484"/>
            <a:ext cx="4362994" cy="1231106"/>
          </a:xfrm>
          <a:prstGeom prst="rect">
            <a:avLst/>
          </a:prstGeom>
          <a:noFill/>
          <a:ln w="57150">
            <a:solidFill>
              <a:srgbClr val="66CCFF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Proceso del alumno</a:t>
            </a:r>
          </a:p>
          <a:p>
            <a:r>
              <a:rPr lang="es-MX" sz="1400" dirty="0">
                <a:latin typeface="HP Simplified Light" panose="020B0406020204020204" pitchFamily="34" charset="0"/>
              </a:rPr>
              <a:t>La alumna se encuentra en el trayecto de </a:t>
            </a:r>
            <a:r>
              <a:rPr lang="es-MX" sz="1400" dirty="0">
                <a:latin typeface="HP Simplified Light" panose="020B0406020204020204" pitchFamily="34" charset="0"/>
              </a:rPr>
              <a:t>aprendizaje Básico 3 identifica mediante las características del día y la noche los diversos cambios en la naturaleza o a lo largo de un año y sus estaciones</a:t>
            </a:r>
            <a:endParaRPr lang="es-MX" sz="1400" dirty="0">
              <a:latin typeface="HP Simplified Light" panose="020B0406020204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981888" y="2420920"/>
            <a:ext cx="5096691" cy="1015663"/>
          </a:xfrm>
          <a:prstGeom prst="rect">
            <a:avLst/>
          </a:prstGeom>
          <a:noFill/>
          <a:ln w="57150">
            <a:solidFill>
              <a:srgbClr val="92D05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Propósito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general</a:t>
            </a:r>
          </a:p>
          <a:p>
            <a:r>
              <a:rPr lang="es-MX" sz="1400" dirty="0">
                <a:latin typeface="HP Simplified Light" panose="020B0406020204020204" pitchFamily="34" charset="0"/>
              </a:rPr>
              <a:t>Comprender diversos fenómenos naturales de nuestro planeta a partir de </a:t>
            </a:r>
            <a:r>
              <a:rPr lang="es-MX" sz="1400" dirty="0" smtClean="0">
                <a:latin typeface="HP Simplified Light" panose="020B0406020204020204" pitchFamily="34" charset="0"/>
              </a:rPr>
              <a:t>analizar </a:t>
            </a:r>
            <a:r>
              <a:rPr lang="es-MX" sz="1400" dirty="0">
                <a:latin typeface="HP Simplified Light" panose="020B0406020204020204" pitchFamily="34" charset="0"/>
              </a:rPr>
              <a:t>qué es el universo, sus componentes, su origen y el papel de su </a:t>
            </a:r>
            <a:r>
              <a:rPr lang="es-MX" sz="1400" dirty="0" smtClean="0">
                <a:latin typeface="HP Simplified Light" panose="020B0406020204020204" pitchFamily="34" charset="0"/>
              </a:rPr>
              <a:t>estudio </a:t>
            </a:r>
            <a:r>
              <a:rPr lang="es-MX" sz="1400" dirty="0">
                <a:latin typeface="HP Simplified Light" panose="020B0406020204020204" pitchFamily="34" charset="0"/>
              </a:rPr>
              <a:t>en la ciencia, la tecnología y la sociedad.</a:t>
            </a:r>
            <a:endParaRPr lang="es-MX" sz="1400" dirty="0" smtClean="0">
              <a:latin typeface="HP Simplified Light" panose="020B0406020204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431070" y="183151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b="1" dirty="0" smtClean="0">
                <a:latin typeface="Arial Rounded MT Bold" panose="020F0704030504030204" pitchFamily="34" charset="0"/>
              </a:rPr>
              <a:t>Exploración Y Comprensión Del Mundo Natural</a:t>
            </a:r>
            <a:endParaRPr lang="es-MX" b="1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16" name="Tab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022277"/>
              </p:ext>
            </p:extLst>
          </p:nvPr>
        </p:nvGraphicFramePr>
        <p:xfrm>
          <a:off x="4140923" y="3656656"/>
          <a:ext cx="7445829" cy="3049570"/>
        </p:xfrm>
        <a:graphic>
          <a:graphicData uri="http://schemas.openxmlformats.org/drawingml/2006/table">
            <a:tbl>
              <a:tblPr firstRow="1" bandRow="1"/>
              <a:tblGrid>
                <a:gridCol w="4049487">
                  <a:extLst>
                    <a:ext uri="{9D8B030D-6E8A-4147-A177-3AD203B41FA5}">
                      <a16:colId xmlns:a16="http://schemas.microsoft.com/office/drawing/2014/main" val="1800621409"/>
                    </a:ext>
                  </a:extLst>
                </a:gridCol>
                <a:gridCol w="966307">
                  <a:extLst>
                    <a:ext uri="{9D8B030D-6E8A-4147-A177-3AD203B41FA5}">
                      <a16:colId xmlns:a16="http://schemas.microsoft.com/office/drawing/2014/main" val="804740484"/>
                    </a:ext>
                  </a:extLst>
                </a:gridCol>
                <a:gridCol w="1189064">
                  <a:extLst>
                    <a:ext uri="{9D8B030D-6E8A-4147-A177-3AD203B41FA5}">
                      <a16:colId xmlns:a16="http://schemas.microsoft.com/office/drawing/2014/main" val="1679852223"/>
                    </a:ext>
                  </a:extLst>
                </a:gridCol>
                <a:gridCol w="1240971">
                  <a:extLst>
                    <a:ext uri="{9D8B030D-6E8A-4147-A177-3AD203B41FA5}">
                      <a16:colId xmlns:a16="http://schemas.microsoft.com/office/drawing/2014/main" val="822609000"/>
                    </a:ext>
                  </a:extLst>
                </a:gridCol>
              </a:tblGrid>
              <a:tr h="4469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Indicador 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Logrado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En proceso 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Falta apoyo 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148152"/>
                  </a:ext>
                </a:extLst>
              </a:tr>
              <a:tr h="2628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Conoce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su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entorno natural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*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411952"/>
                  </a:ext>
                </a:extLst>
              </a:tr>
              <a:tr h="2628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Identifica el día, la noche, los meses, los años y las estaciones como resultado del movimiento de la Tierra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*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082647"/>
                  </a:ext>
                </a:extLst>
              </a:tr>
              <a:tr h="4469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Reconoce los componentes del universo y sus características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*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464889"/>
                  </a:ext>
                </a:extLst>
              </a:tr>
              <a:tr h="4469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Conoce la importancia de la ciencia y la tecnología en el estudio del universo.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*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997118"/>
                  </a:ext>
                </a:extLst>
              </a:tr>
              <a:tr h="5300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Identifica los planetas que compone el sistema solar</a:t>
                      </a:r>
                      <a:endParaRPr lang="es-MX" sz="140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*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449551"/>
                  </a:ext>
                </a:extLst>
              </a:tr>
            </a:tbl>
          </a:graphicData>
        </a:graphic>
      </p:graphicFrame>
      <p:sp>
        <p:nvSpPr>
          <p:cNvPr id="12" name="Rectángulo redondeado 11"/>
          <p:cNvSpPr/>
          <p:nvPr/>
        </p:nvSpPr>
        <p:spPr>
          <a:xfrm>
            <a:off x="890451" y="1267097"/>
            <a:ext cx="5199017" cy="444138"/>
          </a:xfrm>
          <a:prstGeom prst="roundRect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err="1" smtClean="0">
                <a:latin typeface="Arial Rounded MT Bold" panose="020F0704030504030204" pitchFamily="34" charset="0"/>
              </a:rPr>
              <a:t>Marytza</a:t>
            </a:r>
            <a:r>
              <a:rPr lang="es-MX" sz="2400" b="1" dirty="0" smtClean="0">
                <a:latin typeface="Arial Rounded MT Bold" panose="020F0704030504030204" pitchFamily="34" charset="0"/>
              </a:rPr>
              <a:t> </a:t>
            </a:r>
            <a:r>
              <a:rPr lang="es-MX" sz="2400" b="1" dirty="0" err="1" smtClean="0">
                <a:latin typeface="Arial Rounded MT Bold" panose="020F0704030504030204" pitchFamily="34" charset="0"/>
              </a:rPr>
              <a:t>Avileth</a:t>
            </a:r>
            <a:r>
              <a:rPr lang="es-MX" sz="2400" b="1" dirty="0" smtClean="0">
                <a:latin typeface="Arial Rounded MT Bold" panose="020F0704030504030204" pitchFamily="34" charset="0"/>
              </a:rPr>
              <a:t> Mejía Salas </a:t>
            </a:r>
            <a:endParaRPr lang="es-MX" sz="24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555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-13063" y="0"/>
            <a:ext cx="12205063" cy="6858000"/>
          </a:xfrm>
          <a:prstGeom prst="rect">
            <a:avLst/>
          </a:prstGeom>
          <a:solidFill>
            <a:srgbClr val="99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Rectángulo redondeado 5"/>
          <p:cNvSpPr/>
          <p:nvPr/>
        </p:nvSpPr>
        <p:spPr>
          <a:xfrm>
            <a:off x="468082" y="427808"/>
            <a:ext cx="11220994" cy="600238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30" name="Picture 6" descr="Imágenes PNG Guirnalda o Banderines - Mega Id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214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in on Muñecos lindo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18594" y1="61877" x2="18281" y2="96774"/>
                        <a14:foregroundMark x1="37344" y1="48387" x2="27656" y2="63930"/>
                        <a14:foregroundMark x1="52031" y1="94135" x2="85781" y2="93842"/>
                        <a14:foregroundMark x1="82656" y1="80938" x2="75156" y2="94135"/>
                        <a14:foregroundMark x1="40938" y1="96774" x2="45469" y2="96188"/>
                        <a14:foregroundMark x1="75781" y1="76540" x2="85469" y2="87390"/>
                        <a14:foregroundMark x1="58125" y1="57185" x2="60781" y2="70674"/>
                        <a14:foregroundMark x1="84375" y1="50733" x2="90781" y2="46628"/>
                        <a14:foregroundMark x1="88438" y1="52786" x2="91719" y2="431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324"/>
          <a:stretch/>
        </p:blipFill>
        <p:spPr bwMode="auto">
          <a:xfrm>
            <a:off x="-13063" y="4387180"/>
            <a:ext cx="4297680" cy="2470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6731726" y="1763484"/>
            <a:ext cx="4362994" cy="1231106"/>
          </a:xfrm>
          <a:prstGeom prst="rect">
            <a:avLst/>
          </a:prstGeom>
          <a:noFill/>
          <a:ln w="57150">
            <a:solidFill>
              <a:srgbClr val="66CCFF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Proceso del alumno</a:t>
            </a:r>
          </a:p>
          <a:p>
            <a:r>
              <a:rPr lang="es-MX" sz="1400" dirty="0">
                <a:latin typeface="HP Simplified Light" panose="020B0406020204020204" pitchFamily="34" charset="0"/>
              </a:rPr>
              <a:t>La alumna se encuentra en el trayecto de </a:t>
            </a:r>
            <a:r>
              <a:rPr lang="es-MX" sz="1400" dirty="0">
                <a:latin typeface="HP Simplified Light" panose="020B0406020204020204" pitchFamily="34" charset="0"/>
              </a:rPr>
              <a:t>aprendizaje Básico 3 identifica mediante las características del día y la noche los diversos cambios en la naturaleza o a lo largo de un año y sus estaciones</a:t>
            </a:r>
            <a:endParaRPr lang="es-MX" sz="1400" dirty="0">
              <a:latin typeface="HP Simplified Light" panose="020B0406020204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981888" y="2420920"/>
            <a:ext cx="5096691" cy="1015663"/>
          </a:xfrm>
          <a:prstGeom prst="rect">
            <a:avLst/>
          </a:prstGeom>
          <a:noFill/>
          <a:ln w="57150">
            <a:solidFill>
              <a:srgbClr val="92D05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Propósito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general</a:t>
            </a:r>
          </a:p>
          <a:p>
            <a:r>
              <a:rPr lang="es-MX" sz="1400" dirty="0">
                <a:latin typeface="HP Simplified Light" panose="020B0406020204020204" pitchFamily="34" charset="0"/>
              </a:rPr>
              <a:t>Comprender diversos fenómenos naturales de nuestro planeta a partir de </a:t>
            </a:r>
            <a:r>
              <a:rPr lang="es-MX" sz="1400" dirty="0" smtClean="0">
                <a:latin typeface="HP Simplified Light" panose="020B0406020204020204" pitchFamily="34" charset="0"/>
              </a:rPr>
              <a:t>analizar </a:t>
            </a:r>
            <a:r>
              <a:rPr lang="es-MX" sz="1400" dirty="0">
                <a:latin typeface="HP Simplified Light" panose="020B0406020204020204" pitchFamily="34" charset="0"/>
              </a:rPr>
              <a:t>qué es el universo, sus componentes, su origen y el papel de su </a:t>
            </a:r>
            <a:r>
              <a:rPr lang="es-MX" sz="1400" dirty="0" smtClean="0">
                <a:latin typeface="HP Simplified Light" panose="020B0406020204020204" pitchFamily="34" charset="0"/>
              </a:rPr>
              <a:t>estudio </a:t>
            </a:r>
            <a:r>
              <a:rPr lang="es-MX" sz="1400" dirty="0">
                <a:latin typeface="HP Simplified Light" panose="020B0406020204020204" pitchFamily="34" charset="0"/>
              </a:rPr>
              <a:t>en la ciencia, la tecnología y la sociedad.</a:t>
            </a:r>
            <a:endParaRPr lang="es-MX" sz="1400" dirty="0" smtClean="0">
              <a:latin typeface="HP Simplified Light" panose="020B0406020204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431070" y="183151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b="1" dirty="0" smtClean="0">
                <a:latin typeface="Arial Rounded MT Bold" panose="020F0704030504030204" pitchFamily="34" charset="0"/>
              </a:rPr>
              <a:t>Exploración Y Comprensión Del Mundo Natural</a:t>
            </a:r>
            <a:endParaRPr lang="es-MX" b="1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16" name="Tab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076909"/>
              </p:ext>
            </p:extLst>
          </p:nvPr>
        </p:nvGraphicFramePr>
        <p:xfrm>
          <a:off x="4140923" y="3656656"/>
          <a:ext cx="7445829" cy="3049570"/>
        </p:xfrm>
        <a:graphic>
          <a:graphicData uri="http://schemas.openxmlformats.org/drawingml/2006/table">
            <a:tbl>
              <a:tblPr firstRow="1" bandRow="1"/>
              <a:tblGrid>
                <a:gridCol w="4049487">
                  <a:extLst>
                    <a:ext uri="{9D8B030D-6E8A-4147-A177-3AD203B41FA5}">
                      <a16:colId xmlns:a16="http://schemas.microsoft.com/office/drawing/2014/main" val="1800621409"/>
                    </a:ext>
                  </a:extLst>
                </a:gridCol>
                <a:gridCol w="966307">
                  <a:extLst>
                    <a:ext uri="{9D8B030D-6E8A-4147-A177-3AD203B41FA5}">
                      <a16:colId xmlns:a16="http://schemas.microsoft.com/office/drawing/2014/main" val="804740484"/>
                    </a:ext>
                  </a:extLst>
                </a:gridCol>
                <a:gridCol w="1189064">
                  <a:extLst>
                    <a:ext uri="{9D8B030D-6E8A-4147-A177-3AD203B41FA5}">
                      <a16:colId xmlns:a16="http://schemas.microsoft.com/office/drawing/2014/main" val="1679852223"/>
                    </a:ext>
                  </a:extLst>
                </a:gridCol>
                <a:gridCol w="1240971">
                  <a:extLst>
                    <a:ext uri="{9D8B030D-6E8A-4147-A177-3AD203B41FA5}">
                      <a16:colId xmlns:a16="http://schemas.microsoft.com/office/drawing/2014/main" val="822609000"/>
                    </a:ext>
                  </a:extLst>
                </a:gridCol>
              </a:tblGrid>
              <a:tr h="4469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Indicador 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Logrado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En proceso 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Falta apoyo 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148152"/>
                  </a:ext>
                </a:extLst>
              </a:tr>
              <a:tr h="2628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Conoce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su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entorno natural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*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411952"/>
                  </a:ext>
                </a:extLst>
              </a:tr>
              <a:tr h="2628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Identifica el día, la noche, los meses, los años y las estaciones como resultado del movimiento de la Tierra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*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082647"/>
                  </a:ext>
                </a:extLst>
              </a:tr>
              <a:tr h="4469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Reconoce los componentes del universo y sus características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*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464889"/>
                  </a:ext>
                </a:extLst>
              </a:tr>
              <a:tr h="4469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Conoce la importancia de la ciencia y la tecnología en el estudio del universo.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*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997118"/>
                  </a:ext>
                </a:extLst>
              </a:tr>
              <a:tr h="5300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Identifica los planetas que compone el sistema solar</a:t>
                      </a:r>
                      <a:endParaRPr lang="es-MX" sz="140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*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449551"/>
                  </a:ext>
                </a:extLst>
              </a:tr>
            </a:tbl>
          </a:graphicData>
        </a:graphic>
      </p:graphicFrame>
      <p:sp>
        <p:nvSpPr>
          <p:cNvPr id="12" name="Rectángulo redondeado 11"/>
          <p:cNvSpPr/>
          <p:nvPr/>
        </p:nvSpPr>
        <p:spPr>
          <a:xfrm>
            <a:off x="908958" y="1267097"/>
            <a:ext cx="5199017" cy="444138"/>
          </a:xfrm>
          <a:prstGeom prst="roundRect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latin typeface="Arial Rounded MT Bold" panose="020F0704030504030204" pitchFamily="34" charset="0"/>
              </a:rPr>
              <a:t>Melissa </a:t>
            </a:r>
            <a:r>
              <a:rPr lang="es-MX" sz="2400" b="1" dirty="0" err="1" smtClean="0">
                <a:latin typeface="Arial Rounded MT Bold" panose="020F0704030504030204" pitchFamily="34" charset="0"/>
              </a:rPr>
              <a:t>Vianey</a:t>
            </a:r>
            <a:r>
              <a:rPr lang="es-MX" sz="2400" b="1" dirty="0" smtClean="0">
                <a:latin typeface="Arial Rounded MT Bold" panose="020F0704030504030204" pitchFamily="34" charset="0"/>
              </a:rPr>
              <a:t> Cerda Casto </a:t>
            </a:r>
            <a:endParaRPr lang="es-MX" sz="24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-13063" y="0"/>
            <a:ext cx="12205063" cy="6858000"/>
          </a:xfrm>
          <a:prstGeom prst="rect">
            <a:avLst/>
          </a:prstGeom>
          <a:solidFill>
            <a:srgbClr val="99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Rectángulo redondeado 5"/>
          <p:cNvSpPr/>
          <p:nvPr/>
        </p:nvSpPr>
        <p:spPr>
          <a:xfrm>
            <a:off x="468082" y="427808"/>
            <a:ext cx="11220994" cy="600238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30" name="Picture 6" descr="Imágenes PNG Guirnalda o Banderines - Mega Id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214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in on Muñecos lindo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18594" y1="61877" x2="18281" y2="96774"/>
                        <a14:foregroundMark x1="37344" y1="48387" x2="27656" y2="63930"/>
                        <a14:foregroundMark x1="52031" y1="94135" x2="85781" y2="93842"/>
                        <a14:foregroundMark x1="82656" y1="80938" x2="75156" y2="94135"/>
                        <a14:foregroundMark x1="40938" y1="96774" x2="45469" y2="96188"/>
                        <a14:foregroundMark x1="75781" y1="76540" x2="85469" y2="87390"/>
                        <a14:foregroundMark x1="58125" y1="57185" x2="60781" y2="70674"/>
                        <a14:foregroundMark x1="84375" y1="50733" x2="90781" y2="46628"/>
                        <a14:foregroundMark x1="88438" y1="52786" x2="91719" y2="431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324"/>
          <a:stretch/>
        </p:blipFill>
        <p:spPr bwMode="auto">
          <a:xfrm>
            <a:off x="-13063" y="4387180"/>
            <a:ext cx="4297680" cy="2470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6731726" y="1763484"/>
            <a:ext cx="4362994" cy="1231106"/>
          </a:xfrm>
          <a:prstGeom prst="rect">
            <a:avLst/>
          </a:prstGeom>
          <a:noFill/>
          <a:ln w="57150">
            <a:solidFill>
              <a:srgbClr val="66CCFF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Proceso del alumno</a:t>
            </a:r>
          </a:p>
          <a:p>
            <a:r>
              <a:rPr lang="es-MX" sz="1400" dirty="0">
                <a:latin typeface="HP Simplified Light" panose="020B0406020204020204" pitchFamily="34" charset="0"/>
              </a:rPr>
              <a:t>La alumna se encuentra en el trayecto </a:t>
            </a:r>
            <a:r>
              <a:rPr lang="es-MX" sz="1400">
                <a:latin typeface="HP Simplified Light" panose="020B0406020204020204" pitchFamily="34" charset="0"/>
              </a:rPr>
              <a:t>de </a:t>
            </a:r>
            <a:r>
              <a:rPr lang="es-MX" sz="1400">
                <a:latin typeface="HP Simplified Light" panose="020B0406020204020204" pitchFamily="34" charset="0"/>
              </a:rPr>
              <a:t>aprendizaje Básico 2 ubica las actividades que se realizan en el día por la luz del sol y las actividades que se realizan en la noche por las estrellas y la luna</a:t>
            </a:r>
            <a:endParaRPr lang="es-MX" sz="1400" dirty="0">
              <a:latin typeface="HP Simplified Light" panose="020B0406020204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981888" y="2420920"/>
            <a:ext cx="5096691" cy="1015663"/>
          </a:xfrm>
          <a:prstGeom prst="rect">
            <a:avLst/>
          </a:prstGeom>
          <a:noFill/>
          <a:ln w="57150">
            <a:solidFill>
              <a:srgbClr val="92D05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Propósito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general</a:t>
            </a:r>
          </a:p>
          <a:p>
            <a:r>
              <a:rPr lang="es-MX" sz="1400" dirty="0">
                <a:latin typeface="HP Simplified Light" panose="020B0406020204020204" pitchFamily="34" charset="0"/>
              </a:rPr>
              <a:t>Comprender diversos fenómenos naturales de nuestro planeta a partir de </a:t>
            </a:r>
            <a:r>
              <a:rPr lang="es-MX" sz="1400" dirty="0" smtClean="0">
                <a:latin typeface="HP Simplified Light" panose="020B0406020204020204" pitchFamily="34" charset="0"/>
              </a:rPr>
              <a:t>analizar </a:t>
            </a:r>
            <a:r>
              <a:rPr lang="es-MX" sz="1400" dirty="0">
                <a:latin typeface="HP Simplified Light" panose="020B0406020204020204" pitchFamily="34" charset="0"/>
              </a:rPr>
              <a:t>qué es el universo, sus componentes, su origen y el papel de su </a:t>
            </a:r>
            <a:r>
              <a:rPr lang="es-MX" sz="1400" dirty="0" smtClean="0">
                <a:latin typeface="HP Simplified Light" panose="020B0406020204020204" pitchFamily="34" charset="0"/>
              </a:rPr>
              <a:t>estudio </a:t>
            </a:r>
            <a:r>
              <a:rPr lang="es-MX" sz="1400" dirty="0">
                <a:latin typeface="HP Simplified Light" panose="020B0406020204020204" pitchFamily="34" charset="0"/>
              </a:rPr>
              <a:t>en la ciencia, la tecnología y la sociedad.</a:t>
            </a:r>
            <a:endParaRPr lang="es-MX" sz="1400" dirty="0" smtClean="0">
              <a:latin typeface="HP Simplified Light" panose="020B0406020204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431070" y="183151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b="1" dirty="0" smtClean="0">
                <a:latin typeface="Arial Rounded MT Bold" panose="020F0704030504030204" pitchFamily="34" charset="0"/>
              </a:rPr>
              <a:t>Exploración Y Comprensión Del Mundo Natural</a:t>
            </a:r>
            <a:endParaRPr lang="es-MX" b="1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16" name="Tab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865618"/>
              </p:ext>
            </p:extLst>
          </p:nvPr>
        </p:nvGraphicFramePr>
        <p:xfrm>
          <a:off x="4140923" y="3656656"/>
          <a:ext cx="7445829" cy="3049570"/>
        </p:xfrm>
        <a:graphic>
          <a:graphicData uri="http://schemas.openxmlformats.org/drawingml/2006/table">
            <a:tbl>
              <a:tblPr firstRow="1" bandRow="1"/>
              <a:tblGrid>
                <a:gridCol w="4049487">
                  <a:extLst>
                    <a:ext uri="{9D8B030D-6E8A-4147-A177-3AD203B41FA5}">
                      <a16:colId xmlns:a16="http://schemas.microsoft.com/office/drawing/2014/main" val="1800621409"/>
                    </a:ext>
                  </a:extLst>
                </a:gridCol>
                <a:gridCol w="966307">
                  <a:extLst>
                    <a:ext uri="{9D8B030D-6E8A-4147-A177-3AD203B41FA5}">
                      <a16:colId xmlns:a16="http://schemas.microsoft.com/office/drawing/2014/main" val="804740484"/>
                    </a:ext>
                  </a:extLst>
                </a:gridCol>
                <a:gridCol w="1189064">
                  <a:extLst>
                    <a:ext uri="{9D8B030D-6E8A-4147-A177-3AD203B41FA5}">
                      <a16:colId xmlns:a16="http://schemas.microsoft.com/office/drawing/2014/main" val="1679852223"/>
                    </a:ext>
                  </a:extLst>
                </a:gridCol>
                <a:gridCol w="1240971">
                  <a:extLst>
                    <a:ext uri="{9D8B030D-6E8A-4147-A177-3AD203B41FA5}">
                      <a16:colId xmlns:a16="http://schemas.microsoft.com/office/drawing/2014/main" val="822609000"/>
                    </a:ext>
                  </a:extLst>
                </a:gridCol>
              </a:tblGrid>
              <a:tr h="4469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Indicador 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Logrado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En proceso 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Falta apoyo 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148152"/>
                  </a:ext>
                </a:extLst>
              </a:tr>
              <a:tr h="2628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Conoce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su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entorno natural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*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411952"/>
                  </a:ext>
                </a:extLst>
              </a:tr>
              <a:tr h="2628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Identifica el día, la noche, los meses, los años y las estaciones como resultado del movimiento de la Tierra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*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082647"/>
                  </a:ext>
                </a:extLst>
              </a:tr>
              <a:tr h="4469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Reconoce los componentes del universo y sus características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*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464889"/>
                  </a:ext>
                </a:extLst>
              </a:tr>
              <a:tr h="4469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Conoce la importancia de la ciencia y la tecnología en el estudio del universo.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*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997118"/>
                  </a:ext>
                </a:extLst>
              </a:tr>
              <a:tr h="5300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Identifica los planetas que compone el sistema solar</a:t>
                      </a:r>
                      <a:endParaRPr lang="es-MX" sz="140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*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449551"/>
                  </a:ext>
                </a:extLst>
              </a:tr>
            </a:tbl>
          </a:graphicData>
        </a:graphic>
      </p:graphicFrame>
      <p:sp>
        <p:nvSpPr>
          <p:cNvPr id="12" name="Rectángulo redondeado 11"/>
          <p:cNvSpPr/>
          <p:nvPr/>
        </p:nvSpPr>
        <p:spPr>
          <a:xfrm>
            <a:off x="908958" y="1319346"/>
            <a:ext cx="5199017" cy="444138"/>
          </a:xfrm>
          <a:prstGeom prst="roundRect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latin typeface="Arial Rounded MT Bold" panose="020F0704030504030204" pitchFamily="34" charset="0"/>
              </a:rPr>
              <a:t>Luz Selena García Salazar </a:t>
            </a:r>
            <a:endParaRPr lang="es-MX" sz="24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870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7170" name="Picture 2" descr="regreso a la escuela, educación, dibujos animados, lápices de colores y  crayones, fondo 1836732 Vector en Vecteezy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19200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Rectángulo redondeado 2"/>
            <p:cNvSpPr/>
            <p:nvPr/>
          </p:nvSpPr>
          <p:spPr>
            <a:xfrm>
              <a:off x="3553097" y="2233749"/>
              <a:ext cx="5003074" cy="2638697"/>
            </a:xfrm>
            <a:prstGeom prst="roundRect">
              <a:avLst/>
            </a:prstGeom>
            <a:solidFill>
              <a:srgbClr val="FAE4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5" name="CuadroTexto 4"/>
          <p:cNvSpPr txBox="1"/>
          <p:nvPr/>
        </p:nvSpPr>
        <p:spPr>
          <a:xfrm>
            <a:off x="3294017" y="2129007"/>
            <a:ext cx="560396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Arial Rounded MT Bold" panose="020F0704030504030204" pitchFamily="34" charset="0"/>
              </a:rPr>
              <a:t>PUEBLOS DE MEXICO Y EL MUNDO</a:t>
            </a:r>
            <a:endParaRPr lang="es-MX" sz="2800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es-MX" sz="2800" dirty="0" smtClean="0">
                <a:latin typeface="Arial Rounded MT Bold" panose="020F0704030504030204" pitchFamily="34" charset="0"/>
              </a:rPr>
              <a:t>DEL 07 </a:t>
            </a:r>
            <a:r>
              <a:rPr lang="es-MX" sz="2800" dirty="0" smtClean="0">
                <a:latin typeface="Arial Rounded MT Bold" panose="020F0704030504030204" pitchFamily="34" charset="0"/>
              </a:rPr>
              <a:t>MARZ</a:t>
            </a:r>
            <a:r>
              <a:rPr lang="es-MX" sz="2800" dirty="0" smtClean="0">
                <a:latin typeface="Arial Rounded MT Bold" panose="020F0704030504030204" pitchFamily="34" charset="0"/>
              </a:rPr>
              <a:t>O</a:t>
            </a:r>
            <a:endParaRPr lang="es-MX" sz="2800" dirty="0">
              <a:latin typeface="Arial Rounded MT Bold" panose="020F0704030504030204" pitchFamily="34" charset="0"/>
            </a:endParaRPr>
          </a:p>
          <a:p>
            <a:pPr algn="ctr"/>
            <a:r>
              <a:rPr lang="es-MX" sz="2800" dirty="0" smtClean="0">
                <a:latin typeface="Arial Rounded MT Bold" panose="020F0704030504030204" pitchFamily="34" charset="0"/>
              </a:rPr>
              <a:t>AL 11 </a:t>
            </a:r>
            <a:r>
              <a:rPr lang="es-MX" sz="2800" dirty="0" smtClean="0">
                <a:latin typeface="Arial Rounded MT Bold" panose="020F0704030504030204" pitchFamily="34" charset="0"/>
              </a:rPr>
              <a:t>MARZO</a:t>
            </a:r>
            <a:endParaRPr lang="es-MX" sz="2800" dirty="0" smtClean="0">
              <a:latin typeface="Arial Rounded MT Bold" panose="020F0704030504030204" pitchFamily="34" charset="0"/>
            </a:endParaRPr>
          </a:p>
          <a:p>
            <a:pPr algn="ctr"/>
            <a:endParaRPr lang="es-MX" sz="2800" dirty="0" smtClean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544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-13063" y="0"/>
            <a:ext cx="12205063" cy="6858000"/>
          </a:xfrm>
          <a:prstGeom prst="rect">
            <a:avLst/>
          </a:prstGeom>
          <a:solidFill>
            <a:srgbClr val="99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Rectángulo redondeado 5"/>
          <p:cNvSpPr/>
          <p:nvPr/>
        </p:nvSpPr>
        <p:spPr>
          <a:xfrm>
            <a:off x="470261" y="560989"/>
            <a:ext cx="11220994" cy="600238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30" name="Picture 6" descr="Imágenes PNG Guirnalda o Banderines - Mega Id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214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in on Muñecos lindo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18594" y1="61877" x2="18281" y2="96774"/>
                        <a14:foregroundMark x1="37344" y1="48387" x2="27656" y2="63930"/>
                        <a14:foregroundMark x1="52031" y1="94135" x2="85781" y2="93842"/>
                        <a14:foregroundMark x1="82656" y1="80938" x2="75156" y2="94135"/>
                        <a14:foregroundMark x1="40938" y1="96774" x2="45469" y2="96188"/>
                        <a14:foregroundMark x1="75781" y1="76540" x2="85469" y2="87390"/>
                        <a14:foregroundMark x1="58125" y1="57185" x2="60781" y2="70674"/>
                        <a14:foregroundMark x1="84375" y1="50733" x2="90781" y2="46628"/>
                        <a14:foregroundMark x1="88438" y1="52786" x2="91719" y2="431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324"/>
          <a:stretch/>
        </p:blipFill>
        <p:spPr bwMode="auto">
          <a:xfrm>
            <a:off x="-13063" y="4387180"/>
            <a:ext cx="4297680" cy="2470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redondeado 6"/>
          <p:cNvSpPr/>
          <p:nvPr/>
        </p:nvSpPr>
        <p:spPr>
          <a:xfrm>
            <a:off x="879562" y="1227065"/>
            <a:ext cx="5199017" cy="444138"/>
          </a:xfrm>
          <a:prstGeom prst="roundRect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latin typeface="Arial Rounded MT Bold" panose="020F0704030504030204" pitchFamily="34" charset="0"/>
              </a:rPr>
              <a:t>Aitana Gabriela Chávez Velázquez </a:t>
            </a:r>
            <a:endParaRPr lang="es-MX" sz="2000" b="1" dirty="0"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6731726" y="1763484"/>
            <a:ext cx="4362994" cy="1231106"/>
          </a:xfrm>
          <a:prstGeom prst="rect">
            <a:avLst/>
          </a:prstGeom>
          <a:noFill/>
          <a:ln w="57150">
            <a:solidFill>
              <a:srgbClr val="66CCFF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Proceso del alumno</a:t>
            </a:r>
          </a:p>
          <a:p>
            <a:r>
              <a:rPr lang="es-MX" sz="1400" dirty="0">
                <a:latin typeface="HP Simplified Light" panose="020B0406020204020204" pitchFamily="34" charset="0"/>
              </a:rPr>
              <a:t>La alumna se encuentra en el trayecto de </a:t>
            </a:r>
            <a:r>
              <a:rPr lang="es-MX" sz="1400" dirty="0">
                <a:latin typeface="HP Simplified Light" panose="020B0406020204020204" pitchFamily="34" charset="0"/>
              </a:rPr>
              <a:t>aprendizaje Básico 2 reconoce por medio de la investigación que la gente vive en lugares diferentes con características propias y que desarrolla diversas formas de vivir </a:t>
            </a:r>
            <a:endParaRPr lang="es-MX" sz="1400" dirty="0">
              <a:latin typeface="HP Simplified Light" panose="020B0406020204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999309" y="2379037"/>
            <a:ext cx="5096691" cy="800219"/>
          </a:xfrm>
          <a:prstGeom prst="rect">
            <a:avLst/>
          </a:prstGeom>
          <a:noFill/>
          <a:ln w="57150">
            <a:solidFill>
              <a:srgbClr val="92D05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Propósito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general</a:t>
            </a:r>
          </a:p>
          <a:p>
            <a:r>
              <a:rPr lang="es-MX" sz="1400" dirty="0">
                <a:latin typeface="HP Simplified Light" panose="020B0406020204020204" pitchFamily="34" charset="0"/>
              </a:rPr>
              <a:t>Reconocer y valorar la diversidad cultural y lingüística de México y el </a:t>
            </a:r>
          </a:p>
          <a:p>
            <a:r>
              <a:rPr lang="es-MX" sz="1400" dirty="0">
                <a:latin typeface="HP Simplified Light" panose="020B0406020204020204" pitchFamily="34" charset="0"/>
              </a:rPr>
              <a:t>mundo a partir de estudiar la vida de algunos pueblos de ayer y hoy.</a:t>
            </a:r>
            <a:endParaRPr lang="es-MX" sz="1400" dirty="0">
              <a:latin typeface="HP Simplified Light" panose="020B0406020204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431070" y="183151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b="1" dirty="0" smtClean="0">
                <a:latin typeface="Arial Rounded MT Bold" panose="020F0704030504030204" pitchFamily="34" charset="0"/>
              </a:rPr>
              <a:t>Exploración Y Comprensión Del Mundo </a:t>
            </a:r>
            <a:r>
              <a:rPr lang="es-MX" b="1" dirty="0" smtClean="0">
                <a:latin typeface="Arial Rounded MT Bold" panose="020F0704030504030204" pitchFamily="34" charset="0"/>
              </a:rPr>
              <a:t>Social</a:t>
            </a:r>
            <a:endParaRPr lang="es-MX" b="1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16" name="Tab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235895"/>
              </p:ext>
            </p:extLst>
          </p:nvPr>
        </p:nvGraphicFramePr>
        <p:xfrm>
          <a:off x="3886199" y="3257407"/>
          <a:ext cx="8203474" cy="3476290"/>
        </p:xfrm>
        <a:graphic>
          <a:graphicData uri="http://schemas.openxmlformats.org/drawingml/2006/table">
            <a:tbl>
              <a:tblPr firstRow="1" bandRow="1"/>
              <a:tblGrid>
                <a:gridCol w="4702628">
                  <a:extLst>
                    <a:ext uri="{9D8B030D-6E8A-4147-A177-3AD203B41FA5}">
                      <a16:colId xmlns:a16="http://schemas.microsoft.com/office/drawing/2014/main" val="1800621409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val="804740484"/>
                    </a:ext>
                  </a:extLst>
                </a:gridCol>
                <a:gridCol w="1240971">
                  <a:extLst>
                    <a:ext uri="{9D8B030D-6E8A-4147-A177-3AD203B41FA5}">
                      <a16:colId xmlns:a16="http://schemas.microsoft.com/office/drawing/2014/main" val="1679852223"/>
                    </a:ext>
                  </a:extLst>
                </a:gridCol>
                <a:gridCol w="1214846">
                  <a:extLst>
                    <a:ext uri="{9D8B030D-6E8A-4147-A177-3AD203B41FA5}">
                      <a16:colId xmlns:a16="http://schemas.microsoft.com/office/drawing/2014/main" val="822609000"/>
                    </a:ext>
                  </a:extLst>
                </a:gridCol>
              </a:tblGrid>
              <a:tr h="4469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Indicador 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Logrado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En proceso 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Falta apoyo 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148152"/>
                  </a:ext>
                </a:extLst>
              </a:tr>
              <a:tr h="2628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Comprende la diversidad del entorno natural y social del lugar donde vive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*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411952"/>
                  </a:ext>
                </a:extLst>
              </a:tr>
              <a:tr h="2628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Reconoce por medio de la investigación que la gente vive en lugares diferentes con características propias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*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082647"/>
                  </a:ext>
                </a:extLst>
              </a:tr>
              <a:tr h="4469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Construye una explicación a partir de ejemplos obtenidos del estudio sobre la relación entre los conceptos de diversidad cultural y lingüística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*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464889"/>
                  </a:ext>
                </a:extLst>
              </a:tr>
              <a:tr h="4469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Reconoce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características del lugar donde vive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*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997118"/>
                  </a:ext>
                </a:extLst>
              </a:tr>
              <a:tr h="5300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Identifica lo que es la diversidad cultural</a:t>
                      </a:r>
                      <a:endParaRPr lang="es-MX" sz="140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*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449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532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-13063" y="0"/>
            <a:ext cx="12205063" cy="6858000"/>
          </a:xfrm>
          <a:prstGeom prst="rect">
            <a:avLst/>
          </a:prstGeom>
          <a:solidFill>
            <a:srgbClr val="99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Rectángulo redondeado 5"/>
          <p:cNvSpPr/>
          <p:nvPr/>
        </p:nvSpPr>
        <p:spPr>
          <a:xfrm>
            <a:off x="485503" y="548639"/>
            <a:ext cx="11220994" cy="600238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30" name="Picture 6" descr="Imágenes PNG Guirnalda o Banderines - Mega Id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214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in on Muñecos lindo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18594" y1="61877" x2="18281" y2="96774"/>
                        <a14:foregroundMark x1="37344" y1="48387" x2="27656" y2="63930"/>
                        <a14:foregroundMark x1="52031" y1="94135" x2="85781" y2="93842"/>
                        <a14:foregroundMark x1="82656" y1="80938" x2="75156" y2="94135"/>
                        <a14:foregroundMark x1="40938" y1="96774" x2="45469" y2="96188"/>
                        <a14:foregroundMark x1="75781" y1="76540" x2="85469" y2="87390"/>
                        <a14:foregroundMark x1="58125" y1="57185" x2="60781" y2="70674"/>
                        <a14:foregroundMark x1="84375" y1="50733" x2="90781" y2="46628"/>
                        <a14:foregroundMark x1="88438" y1="52786" x2="91719" y2="431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324"/>
          <a:stretch/>
        </p:blipFill>
        <p:spPr bwMode="auto">
          <a:xfrm>
            <a:off x="-13063" y="4387180"/>
            <a:ext cx="4297680" cy="2470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redondeado 6"/>
          <p:cNvSpPr/>
          <p:nvPr/>
        </p:nvSpPr>
        <p:spPr>
          <a:xfrm>
            <a:off x="896983" y="1295219"/>
            <a:ext cx="5199017" cy="444138"/>
          </a:xfrm>
          <a:prstGeom prst="roundRect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latin typeface="Arial Rounded MT Bold" panose="020F0704030504030204" pitchFamily="34" charset="0"/>
              </a:rPr>
              <a:t>Diego Emmanuel Gallegos García </a:t>
            </a:r>
            <a:endParaRPr lang="es-MX" sz="2400" b="1" dirty="0"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6731726" y="1763484"/>
            <a:ext cx="4362994" cy="1231106"/>
          </a:xfrm>
          <a:prstGeom prst="rect">
            <a:avLst/>
          </a:prstGeom>
          <a:noFill/>
          <a:ln w="57150">
            <a:solidFill>
              <a:srgbClr val="66CCFF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Proceso del alumno</a:t>
            </a:r>
          </a:p>
          <a:p>
            <a:r>
              <a:rPr lang="es-MX" sz="1400" dirty="0">
                <a:latin typeface="HP Simplified Light" panose="020B0406020204020204" pitchFamily="34" charset="0"/>
              </a:rPr>
              <a:t>El alumno se encuentra en el trayecto de </a:t>
            </a:r>
            <a:r>
              <a:rPr lang="es-MX" sz="1400" dirty="0">
                <a:latin typeface="HP Simplified Light" panose="020B0406020204020204" pitchFamily="34" charset="0"/>
              </a:rPr>
              <a:t>aprendizaje Básico 2 reconoce por medio de la investigación que la gente vive en lugares diferentes con características propias y que desarrolla diversas formas de vivir </a:t>
            </a:r>
            <a:endParaRPr lang="es-MX" sz="1400" dirty="0">
              <a:latin typeface="HP Simplified Light" panose="020B040602020402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431070" y="183151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b="1" dirty="0" smtClean="0">
                <a:latin typeface="Arial Rounded MT Bold" panose="020F0704030504030204" pitchFamily="34" charset="0"/>
              </a:rPr>
              <a:t>Exploración Y Comprensión Del Mundo </a:t>
            </a:r>
            <a:r>
              <a:rPr lang="es-MX" b="1" dirty="0">
                <a:latin typeface="Arial Rounded MT Bold" panose="020F0704030504030204" pitchFamily="34" charset="0"/>
              </a:rPr>
              <a:t>Social</a:t>
            </a:r>
            <a:endParaRPr lang="es-MX" b="1" dirty="0">
              <a:latin typeface="Arial Rounded MT Bold" panose="020F070403050403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999309" y="2356027"/>
            <a:ext cx="5096691" cy="800219"/>
          </a:xfrm>
          <a:prstGeom prst="rect">
            <a:avLst/>
          </a:prstGeom>
          <a:noFill/>
          <a:ln w="57150">
            <a:solidFill>
              <a:srgbClr val="92D05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Propósito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general</a:t>
            </a:r>
          </a:p>
          <a:p>
            <a:r>
              <a:rPr lang="es-MX" sz="1400" dirty="0">
                <a:latin typeface="HP Simplified Light" panose="020B0406020204020204" pitchFamily="34" charset="0"/>
              </a:rPr>
              <a:t>Reconocer y valorar la diversidad cultural y lingüística de México y el </a:t>
            </a:r>
          </a:p>
          <a:p>
            <a:r>
              <a:rPr lang="es-MX" sz="1400" dirty="0">
                <a:latin typeface="HP Simplified Light" panose="020B0406020204020204" pitchFamily="34" charset="0"/>
              </a:rPr>
              <a:t>mundo a partir de estudiar la vida de algunos pueblos de ayer y hoy.</a:t>
            </a:r>
            <a:endParaRPr lang="es-MX" sz="1400" dirty="0">
              <a:latin typeface="HP Simplified Light" panose="020B0406020204020204" pitchFamily="34" charset="0"/>
            </a:endParaRPr>
          </a:p>
        </p:txBody>
      </p:sp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429652"/>
              </p:ext>
            </p:extLst>
          </p:nvPr>
        </p:nvGraphicFramePr>
        <p:xfrm>
          <a:off x="3886199" y="3257407"/>
          <a:ext cx="8203474" cy="3476290"/>
        </p:xfrm>
        <a:graphic>
          <a:graphicData uri="http://schemas.openxmlformats.org/drawingml/2006/table">
            <a:tbl>
              <a:tblPr firstRow="1" bandRow="1"/>
              <a:tblGrid>
                <a:gridCol w="4702628">
                  <a:extLst>
                    <a:ext uri="{9D8B030D-6E8A-4147-A177-3AD203B41FA5}">
                      <a16:colId xmlns:a16="http://schemas.microsoft.com/office/drawing/2014/main" val="1800621409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val="804740484"/>
                    </a:ext>
                  </a:extLst>
                </a:gridCol>
                <a:gridCol w="1240971">
                  <a:extLst>
                    <a:ext uri="{9D8B030D-6E8A-4147-A177-3AD203B41FA5}">
                      <a16:colId xmlns:a16="http://schemas.microsoft.com/office/drawing/2014/main" val="1679852223"/>
                    </a:ext>
                  </a:extLst>
                </a:gridCol>
                <a:gridCol w="1214846">
                  <a:extLst>
                    <a:ext uri="{9D8B030D-6E8A-4147-A177-3AD203B41FA5}">
                      <a16:colId xmlns:a16="http://schemas.microsoft.com/office/drawing/2014/main" val="822609000"/>
                    </a:ext>
                  </a:extLst>
                </a:gridCol>
              </a:tblGrid>
              <a:tr h="4469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Indicador 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Logrado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En proceso 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Falta apoyo 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148152"/>
                  </a:ext>
                </a:extLst>
              </a:tr>
              <a:tr h="2628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Comprende la diversidad del entorno natural y social del lugar donde vive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*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411952"/>
                  </a:ext>
                </a:extLst>
              </a:tr>
              <a:tr h="2628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Reconoce por medio de la investigación que la gente vive en lugares diferentes con características propias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*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082647"/>
                  </a:ext>
                </a:extLst>
              </a:tr>
              <a:tr h="4469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Construye una explicación a partir de ejemplos obtenidos del estudio sobre la relación entre los conceptos de diversidad cultural y lingüística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*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464889"/>
                  </a:ext>
                </a:extLst>
              </a:tr>
              <a:tr h="4469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Reconoce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características del lugar donde vive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*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997118"/>
                  </a:ext>
                </a:extLst>
              </a:tr>
              <a:tr h="5300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Identifica lo que es la diversidad cultural</a:t>
                      </a:r>
                      <a:endParaRPr lang="es-MX" sz="140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*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449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8592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-13063" y="0"/>
            <a:ext cx="12205063" cy="6858000"/>
          </a:xfrm>
          <a:prstGeom prst="rect">
            <a:avLst/>
          </a:prstGeom>
          <a:solidFill>
            <a:srgbClr val="99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Rectángulo redondeado 5"/>
          <p:cNvSpPr/>
          <p:nvPr/>
        </p:nvSpPr>
        <p:spPr>
          <a:xfrm>
            <a:off x="485503" y="548639"/>
            <a:ext cx="11220994" cy="600238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30" name="Picture 6" descr="Imágenes PNG Guirnalda o Banderines - Mega Id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214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in on Muñecos lindo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18594" y1="61877" x2="18281" y2="96774"/>
                        <a14:foregroundMark x1="37344" y1="48387" x2="27656" y2="63930"/>
                        <a14:foregroundMark x1="52031" y1="94135" x2="85781" y2="93842"/>
                        <a14:foregroundMark x1="82656" y1="80938" x2="75156" y2="94135"/>
                        <a14:foregroundMark x1="40938" y1="96774" x2="45469" y2="96188"/>
                        <a14:foregroundMark x1="75781" y1="76540" x2="85469" y2="87390"/>
                        <a14:foregroundMark x1="58125" y1="57185" x2="60781" y2="70674"/>
                        <a14:foregroundMark x1="84375" y1="50733" x2="90781" y2="46628"/>
                        <a14:foregroundMark x1="88438" y1="52786" x2="91719" y2="431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324"/>
          <a:stretch/>
        </p:blipFill>
        <p:spPr bwMode="auto">
          <a:xfrm>
            <a:off x="-13063" y="4387180"/>
            <a:ext cx="4297680" cy="2470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redondeado 6"/>
          <p:cNvSpPr/>
          <p:nvPr/>
        </p:nvSpPr>
        <p:spPr>
          <a:xfrm>
            <a:off x="890451" y="1267097"/>
            <a:ext cx="5199017" cy="444138"/>
          </a:xfrm>
          <a:prstGeom prst="roundRect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err="1" smtClean="0">
                <a:latin typeface="Arial Rounded MT Bold" panose="020F0704030504030204" pitchFamily="34" charset="0"/>
              </a:rPr>
              <a:t>Marytza</a:t>
            </a:r>
            <a:r>
              <a:rPr lang="es-MX" sz="2400" b="1" dirty="0" smtClean="0">
                <a:latin typeface="Arial Rounded MT Bold" panose="020F0704030504030204" pitchFamily="34" charset="0"/>
              </a:rPr>
              <a:t> </a:t>
            </a:r>
            <a:r>
              <a:rPr lang="es-MX" sz="2400" b="1" dirty="0" err="1" smtClean="0">
                <a:latin typeface="Arial Rounded MT Bold" panose="020F0704030504030204" pitchFamily="34" charset="0"/>
              </a:rPr>
              <a:t>Avileth</a:t>
            </a:r>
            <a:r>
              <a:rPr lang="es-MX" sz="2400" b="1" dirty="0" smtClean="0">
                <a:latin typeface="Arial Rounded MT Bold" panose="020F0704030504030204" pitchFamily="34" charset="0"/>
              </a:rPr>
              <a:t> Mejía Salas </a:t>
            </a:r>
            <a:endParaRPr lang="es-MX" sz="2400" b="1" dirty="0"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6731726" y="1763484"/>
            <a:ext cx="4362994" cy="1446550"/>
          </a:xfrm>
          <a:prstGeom prst="rect">
            <a:avLst/>
          </a:prstGeom>
          <a:noFill/>
          <a:ln w="57150">
            <a:solidFill>
              <a:srgbClr val="66CCFF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Proceso del alumno</a:t>
            </a:r>
          </a:p>
          <a:p>
            <a:r>
              <a:rPr lang="es-MX" sz="1400" dirty="0">
                <a:latin typeface="HP Simplified Light" panose="020B0406020204020204" pitchFamily="34" charset="0"/>
              </a:rPr>
              <a:t>La alumna se encentra en el trayecto de </a:t>
            </a:r>
            <a:r>
              <a:rPr lang="es-MX" sz="1400" dirty="0">
                <a:latin typeface="HP Simplified Light" panose="020B0406020204020204" pitchFamily="34" charset="0"/>
              </a:rPr>
              <a:t>aprendizaje Básico 3 identifica los cambios que han sucedido con el paso del tiempo en tu familia y comunidad respecto algún objeto, costumbre, fiesta, tradición, juego, y valor a los cambios identificados</a:t>
            </a:r>
            <a:endParaRPr lang="es-MX" sz="1400" dirty="0">
              <a:latin typeface="HP Simplified Light" panose="020B0406020204020204" pitchFamily="34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431070" y="183151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b="1" dirty="0" smtClean="0">
                <a:latin typeface="Arial Rounded MT Bold" panose="020F0704030504030204" pitchFamily="34" charset="0"/>
              </a:rPr>
              <a:t>Exploración Y Comprensión Del Mundo </a:t>
            </a:r>
            <a:r>
              <a:rPr lang="es-MX" b="1" dirty="0">
                <a:latin typeface="Arial Rounded MT Bold" panose="020F0704030504030204" pitchFamily="34" charset="0"/>
              </a:rPr>
              <a:t>Social</a:t>
            </a:r>
            <a:endParaRPr lang="es-MX" b="1" dirty="0"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992777" y="2428667"/>
            <a:ext cx="5096691" cy="800219"/>
          </a:xfrm>
          <a:prstGeom prst="rect">
            <a:avLst/>
          </a:prstGeom>
          <a:noFill/>
          <a:ln w="57150">
            <a:solidFill>
              <a:srgbClr val="92D05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Propósito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general</a:t>
            </a:r>
          </a:p>
          <a:p>
            <a:r>
              <a:rPr lang="es-MX" sz="1400" dirty="0">
                <a:latin typeface="HP Simplified Light" panose="020B0406020204020204" pitchFamily="34" charset="0"/>
              </a:rPr>
              <a:t>Reconocer y valorar la diversidad cultural y lingüística de México y el </a:t>
            </a:r>
          </a:p>
          <a:p>
            <a:r>
              <a:rPr lang="es-MX" sz="1400" dirty="0">
                <a:latin typeface="HP Simplified Light" panose="020B0406020204020204" pitchFamily="34" charset="0"/>
              </a:rPr>
              <a:t>mundo a partir de estudiar la vida de algunos pueblos de ayer y hoy.</a:t>
            </a:r>
            <a:endParaRPr lang="es-MX" sz="1400" dirty="0">
              <a:latin typeface="HP Simplified Light" panose="020B0406020204020204" pitchFamily="34" charset="0"/>
            </a:endParaRPr>
          </a:p>
        </p:txBody>
      </p:sp>
      <p:graphicFrame>
        <p:nvGraphicFramePr>
          <p:cNvPr id="16" name="Tab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91186"/>
              </p:ext>
            </p:extLst>
          </p:nvPr>
        </p:nvGraphicFramePr>
        <p:xfrm>
          <a:off x="3745775" y="3337487"/>
          <a:ext cx="8203474" cy="3476290"/>
        </p:xfrm>
        <a:graphic>
          <a:graphicData uri="http://schemas.openxmlformats.org/drawingml/2006/table">
            <a:tbl>
              <a:tblPr firstRow="1" bandRow="1"/>
              <a:tblGrid>
                <a:gridCol w="4702628">
                  <a:extLst>
                    <a:ext uri="{9D8B030D-6E8A-4147-A177-3AD203B41FA5}">
                      <a16:colId xmlns:a16="http://schemas.microsoft.com/office/drawing/2014/main" val="1800621409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val="804740484"/>
                    </a:ext>
                  </a:extLst>
                </a:gridCol>
                <a:gridCol w="1240971">
                  <a:extLst>
                    <a:ext uri="{9D8B030D-6E8A-4147-A177-3AD203B41FA5}">
                      <a16:colId xmlns:a16="http://schemas.microsoft.com/office/drawing/2014/main" val="1679852223"/>
                    </a:ext>
                  </a:extLst>
                </a:gridCol>
                <a:gridCol w="1214846">
                  <a:extLst>
                    <a:ext uri="{9D8B030D-6E8A-4147-A177-3AD203B41FA5}">
                      <a16:colId xmlns:a16="http://schemas.microsoft.com/office/drawing/2014/main" val="822609000"/>
                    </a:ext>
                  </a:extLst>
                </a:gridCol>
              </a:tblGrid>
              <a:tr h="4469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Indicador 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Logrado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En proceso 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Falta apoyo 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148152"/>
                  </a:ext>
                </a:extLst>
              </a:tr>
              <a:tr h="2628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Comprende la diversidad del entorno natural y social del lugar donde vive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*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411952"/>
                  </a:ext>
                </a:extLst>
              </a:tr>
              <a:tr h="2628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Reconoce por medio de la investigación que la gente vive en lugares diferentes con características propias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*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082647"/>
                  </a:ext>
                </a:extLst>
              </a:tr>
              <a:tr h="4469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Construye una explicación a partir de ejemplos obtenidos del estudio sobre la relación entre los conceptos de diversidad cultural y lingüística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*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464889"/>
                  </a:ext>
                </a:extLst>
              </a:tr>
              <a:tr h="4469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Reconoce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características del lugar donde vive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*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997118"/>
                  </a:ext>
                </a:extLst>
              </a:tr>
              <a:tr h="5300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Identifica lo que es la diversidad cultural</a:t>
                      </a:r>
                      <a:endParaRPr lang="es-MX" sz="140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*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449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3952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-13063" y="0"/>
            <a:ext cx="12205063" cy="6858000"/>
          </a:xfrm>
          <a:prstGeom prst="rect">
            <a:avLst/>
          </a:prstGeom>
          <a:solidFill>
            <a:srgbClr val="99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Rectángulo redondeado 5"/>
          <p:cNvSpPr/>
          <p:nvPr/>
        </p:nvSpPr>
        <p:spPr>
          <a:xfrm>
            <a:off x="485503" y="548639"/>
            <a:ext cx="11220994" cy="600238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30" name="Picture 6" descr="Imágenes PNG Guirnalda o Banderines - Mega Id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214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in on Muñecos lindo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18594" y1="61877" x2="18281" y2="96774"/>
                        <a14:foregroundMark x1="37344" y1="48387" x2="27656" y2="63930"/>
                        <a14:foregroundMark x1="52031" y1="94135" x2="85781" y2="93842"/>
                        <a14:foregroundMark x1="82656" y1="80938" x2="75156" y2="94135"/>
                        <a14:foregroundMark x1="40938" y1="96774" x2="45469" y2="96188"/>
                        <a14:foregroundMark x1="75781" y1="76540" x2="85469" y2="87390"/>
                        <a14:foregroundMark x1="58125" y1="57185" x2="60781" y2="70674"/>
                        <a14:foregroundMark x1="84375" y1="50733" x2="90781" y2="46628"/>
                        <a14:foregroundMark x1="88438" y1="52786" x2="91719" y2="431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324"/>
          <a:stretch/>
        </p:blipFill>
        <p:spPr bwMode="auto">
          <a:xfrm>
            <a:off x="-13063" y="4387180"/>
            <a:ext cx="4297680" cy="2470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redondeado 6"/>
          <p:cNvSpPr/>
          <p:nvPr/>
        </p:nvSpPr>
        <p:spPr>
          <a:xfrm>
            <a:off x="908958" y="1267097"/>
            <a:ext cx="5199017" cy="444138"/>
          </a:xfrm>
          <a:prstGeom prst="roundRect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latin typeface="Arial Rounded MT Bold" panose="020F0704030504030204" pitchFamily="34" charset="0"/>
              </a:rPr>
              <a:t>Melissa </a:t>
            </a:r>
            <a:r>
              <a:rPr lang="es-MX" sz="2400" b="1" dirty="0" err="1" smtClean="0">
                <a:latin typeface="Arial Rounded MT Bold" panose="020F0704030504030204" pitchFamily="34" charset="0"/>
              </a:rPr>
              <a:t>Vianey</a:t>
            </a:r>
            <a:r>
              <a:rPr lang="es-MX" sz="2400" b="1" dirty="0" smtClean="0">
                <a:latin typeface="Arial Rounded MT Bold" panose="020F0704030504030204" pitchFamily="34" charset="0"/>
              </a:rPr>
              <a:t> Cerda Casto </a:t>
            </a:r>
            <a:endParaRPr lang="es-MX" sz="2400" b="1" dirty="0">
              <a:latin typeface="Arial Rounded MT Bold" panose="020F07040305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6731726" y="1763484"/>
            <a:ext cx="4362994" cy="1446550"/>
          </a:xfrm>
          <a:prstGeom prst="rect">
            <a:avLst/>
          </a:prstGeom>
          <a:noFill/>
          <a:ln w="57150">
            <a:solidFill>
              <a:srgbClr val="66CCFF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Proceso del alumno</a:t>
            </a:r>
          </a:p>
          <a:p>
            <a:r>
              <a:rPr lang="es-MX" sz="1400" dirty="0">
                <a:latin typeface="HP Simplified Light" panose="020B0406020204020204" pitchFamily="34" charset="0"/>
              </a:rPr>
              <a:t>La alumna se encuentra en el trayecto de </a:t>
            </a:r>
            <a:r>
              <a:rPr lang="es-MX" sz="1400" dirty="0">
                <a:latin typeface="HP Simplified Light" panose="020B0406020204020204" pitchFamily="34" charset="0"/>
              </a:rPr>
              <a:t>aprendizaje Básico 3 identifica los cambios que han sucedido con el paso del tiempo en tu familia y comunidad respecto algún objeto, costumbre, fiesta, tradición, juego, y valor a los cambios identificados</a:t>
            </a:r>
            <a:endParaRPr lang="es-MX" sz="1400" dirty="0">
              <a:latin typeface="HP Simplified Light" panose="020B0406020204020204" pitchFamily="34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431070" y="183151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b="1" dirty="0" smtClean="0">
                <a:latin typeface="Arial Rounded MT Bold" panose="020F0704030504030204" pitchFamily="34" charset="0"/>
              </a:rPr>
              <a:t>Exploración Y Comprensión Del Mundo </a:t>
            </a:r>
            <a:r>
              <a:rPr lang="es-MX" b="1" dirty="0">
                <a:latin typeface="Arial Rounded MT Bold" panose="020F0704030504030204" pitchFamily="34" charset="0"/>
              </a:rPr>
              <a:t>Social</a:t>
            </a:r>
            <a:endParaRPr lang="es-MX" b="1" dirty="0">
              <a:latin typeface="Arial Rounded MT Bold" panose="020F070403050403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1011284" y="2417408"/>
            <a:ext cx="5096691" cy="800219"/>
          </a:xfrm>
          <a:prstGeom prst="rect">
            <a:avLst/>
          </a:prstGeom>
          <a:noFill/>
          <a:ln w="57150">
            <a:solidFill>
              <a:srgbClr val="92D05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Propósito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general</a:t>
            </a:r>
          </a:p>
          <a:p>
            <a:r>
              <a:rPr lang="es-MX" sz="1400" dirty="0">
                <a:latin typeface="HP Simplified Light" panose="020B0406020204020204" pitchFamily="34" charset="0"/>
              </a:rPr>
              <a:t>Reconocer y valorar la diversidad cultural y lingüística de México y el </a:t>
            </a:r>
          </a:p>
          <a:p>
            <a:r>
              <a:rPr lang="es-MX" sz="1400" dirty="0">
                <a:latin typeface="HP Simplified Light" panose="020B0406020204020204" pitchFamily="34" charset="0"/>
              </a:rPr>
              <a:t>mundo a partir de estudiar la vida de algunos pueblos de ayer y hoy.</a:t>
            </a:r>
            <a:endParaRPr lang="es-MX" sz="1400" dirty="0">
              <a:latin typeface="HP Simplified Light" panose="020B0406020204020204" pitchFamily="34" charset="0"/>
            </a:endParaRPr>
          </a:p>
        </p:txBody>
      </p:sp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958388"/>
              </p:ext>
            </p:extLst>
          </p:nvPr>
        </p:nvGraphicFramePr>
        <p:xfrm>
          <a:off x="3886199" y="3257407"/>
          <a:ext cx="8203474" cy="3476290"/>
        </p:xfrm>
        <a:graphic>
          <a:graphicData uri="http://schemas.openxmlformats.org/drawingml/2006/table">
            <a:tbl>
              <a:tblPr firstRow="1" bandRow="1"/>
              <a:tblGrid>
                <a:gridCol w="4702628">
                  <a:extLst>
                    <a:ext uri="{9D8B030D-6E8A-4147-A177-3AD203B41FA5}">
                      <a16:colId xmlns:a16="http://schemas.microsoft.com/office/drawing/2014/main" val="1800621409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val="804740484"/>
                    </a:ext>
                  </a:extLst>
                </a:gridCol>
                <a:gridCol w="1240971">
                  <a:extLst>
                    <a:ext uri="{9D8B030D-6E8A-4147-A177-3AD203B41FA5}">
                      <a16:colId xmlns:a16="http://schemas.microsoft.com/office/drawing/2014/main" val="1679852223"/>
                    </a:ext>
                  </a:extLst>
                </a:gridCol>
                <a:gridCol w="1214846">
                  <a:extLst>
                    <a:ext uri="{9D8B030D-6E8A-4147-A177-3AD203B41FA5}">
                      <a16:colId xmlns:a16="http://schemas.microsoft.com/office/drawing/2014/main" val="822609000"/>
                    </a:ext>
                  </a:extLst>
                </a:gridCol>
              </a:tblGrid>
              <a:tr h="4469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Indicador 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Logrado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En proceso 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Falta apoyo 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148152"/>
                  </a:ext>
                </a:extLst>
              </a:tr>
              <a:tr h="2628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Comprende la diversidad del entorno natural y social del lugar donde vive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*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411952"/>
                  </a:ext>
                </a:extLst>
              </a:tr>
              <a:tr h="2628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Reconoce por medio de la investigación que la gente vive en lugares diferentes con características propias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*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082647"/>
                  </a:ext>
                </a:extLst>
              </a:tr>
              <a:tr h="4469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Construye una explicación a partir de ejemplos obtenidos del estudio sobre la relación entre los conceptos de diversidad cultural y lingüística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*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464889"/>
                  </a:ext>
                </a:extLst>
              </a:tr>
              <a:tr h="4469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Reconoce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características del lugar donde vive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*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997118"/>
                  </a:ext>
                </a:extLst>
              </a:tr>
              <a:tr h="5300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Identifica lo que es la diversidad cultural</a:t>
                      </a:r>
                      <a:endParaRPr lang="es-MX" sz="140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*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449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520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-13063" y="0"/>
            <a:ext cx="12205063" cy="6858000"/>
          </a:xfrm>
          <a:prstGeom prst="rect">
            <a:avLst/>
          </a:prstGeom>
          <a:solidFill>
            <a:srgbClr val="99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Rectángulo redondeado 5"/>
          <p:cNvSpPr/>
          <p:nvPr/>
        </p:nvSpPr>
        <p:spPr>
          <a:xfrm>
            <a:off x="485503" y="548639"/>
            <a:ext cx="11220994" cy="600238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30" name="Picture 6" descr="Imágenes PNG Guirnalda o Banderines - Mega Id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214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in on Muñecos lindo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18594" y1="61877" x2="18281" y2="96774"/>
                        <a14:foregroundMark x1="37344" y1="48387" x2="27656" y2="63930"/>
                        <a14:foregroundMark x1="52031" y1="94135" x2="85781" y2="93842"/>
                        <a14:foregroundMark x1="82656" y1="80938" x2="75156" y2="94135"/>
                        <a14:foregroundMark x1="40938" y1="96774" x2="45469" y2="96188"/>
                        <a14:foregroundMark x1="75781" y1="76540" x2="85469" y2="87390"/>
                        <a14:foregroundMark x1="58125" y1="57185" x2="60781" y2="70674"/>
                        <a14:foregroundMark x1="84375" y1="50733" x2="90781" y2="46628"/>
                        <a14:foregroundMark x1="88438" y1="52786" x2="91719" y2="431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324"/>
          <a:stretch/>
        </p:blipFill>
        <p:spPr bwMode="auto">
          <a:xfrm>
            <a:off x="-13063" y="4387180"/>
            <a:ext cx="4297680" cy="2470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redondeado 6"/>
          <p:cNvSpPr/>
          <p:nvPr/>
        </p:nvSpPr>
        <p:spPr>
          <a:xfrm>
            <a:off x="908958" y="1319346"/>
            <a:ext cx="5199017" cy="444138"/>
          </a:xfrm>
          <a:prstGeom prst="roundRect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latin typeface="Arial Rounded MT Bold" panose="020F0704030504030204" pitchFamily="34" charset="0"/>
              </a:rPr>
              <a:t>Luz Selena García Salazar </a:t>
            </a:r>
            <a:endParaRPr lang="es-MX" sz="2400" b="1" dirty="0">
              <a:latin typeface="Arial Rounded MT Bold" panose="020F07040305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6731726" y="1763484"/>
            <a:ext cx="4362994" cy="1231106"/>
          </a:xfrm>
          <a:prstGeom prst="rect">
            <a:avLst/>
          </a:prstGeom>
          <a:noFill/>
          <a:ln w="57150">
            <a:solidFill>
              <a:srgbClr val="66CCFF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Proceso del alumno</a:t>
            </a:r>
          </a:p>
          <a:p>
            <a:r>
              <a:rPr lang="es-MX" sz="1400" dirty="0">
                <a:latin typeface="HP Simplified Light" panose="020B0406020204020204" pitchFamily="34" charset="0"/>
              </a:rPr>
              <a:t>La alumna se encuentra en el trayecto de </a:t>
            </a:r>
            <a:r>
              <a:rPr lang="es-MX" sz="1400" dirty="0">
                <a:latin typeface="HP Simplified Light" panose="020B0406020204020204" pitchFamily="34" charset="0"/>
              </a:rPr>
              <a:t>aprendizaje Básico 2 reconoce por medio de la investigación que la gente vive en lugares diferentes con características propias y que desarrolla diversas formas de vivir</a:t>
            </a:r>
            <a:endParaRPr lang="es-MX" sz="1400" dirty="0">
              <a:latin typeface="HP Simplified Light" panose="020B040602020402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431070" y="183151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b="1" dirty="0" smtClean="0">
                <a:latin typeface="Arial Rounded MT Bold" panose="020F0704030504030204" pitchFamily="34" charset="0"/>
              </a:rPr>
              <a:t>Exploración Y Comprensión Del Mundo </a:t>
            </a:r>
            <a:r>
              <a:rPr lang="es-MX" b="1" dirty="0">
                <a:latin typeface="Arial Rounded MT Bold" panose="020F0704030504030204" pitchFamily="34" charset="0"/>
              </a:rPr>
              <a:t>Social</a:t>
            </a:r>
            <a:endParaRPr lang="es-MX" b="1" dirty="0">
              <a:latin typeface="Arial Rounded MT Bold" panose="020F0704030504030204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1011284" y="2362084"/>
            <a:ext cx="5096691" cy="800219"/>
          </a:xfrm>
          <a:prstGeom prst="rect">
            <a:avLst/>
          </a:prstGeom>
          <a:noFill/>
          <a:ln w="57150">
            <a:solidFill>
              <a:srgbClr val="92D05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Propósito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general</a:t>
            </a:r>
          </a:p>
          <a:p>
            <a:r>
              <a:rPr lang="es-MX" sz="1400" dirty="0">
                <a:latin typeface="HP Simplified Light" panose="020B0406020204020204" pitchFamily="34" charset="0"/>
              </a:rPr>
              <a:t>Reconocer y valorar la diversidad cultural y lingüística de México y el </a:t>
            </a:r>
          </a:p>
          <a:p>
            <a:r>
              <a:rPr lang="es-MX" sz="1400" dirty="0">
                <a:latin typeface="HP Simplified Light" panose="020B0406020204020204" pitchFamily="34" charset="0"/>
              </a:rPr>
              <a:t>mundo a partir de estudiar la vida de algunos pueblos de ayer y hoy.</a:t>
            </a:r>
            <a:endParaRPr lang="es-MX" sz="1400" dirty="0">
              <a:latin typeface="HP Simplified Light" panose="020B0406020204020204" pitchFamily="34" charset="0"/>
            </a:endParaRPr>
          </a:p>
        </p:txBody>
      </p:sp>
      <p:graphicFrame>
        <p:nvGraphicFramePr>
          <p:cNvPr id="14" name="Tab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482541"/>
              </p:ext>
            </p:extLst>
          </p:nvPr>
        </p:nvGraphicFramePr>
        <p:xfrm>
          <a:off x="3886199" y="3257407"/>
          <a:ext cx="8203474" cy="3476290"/>
        </p:xfrm>
        <a:graphic>
          <a:graphicData uri="http://schemas.openxmlformats.org/drawingml/2006/table">
            <a:tbl>
              <a:tblPr firstRow="1" bandRow="1"/>
              <a:tblGrid>
                <a:gridCol w="4702628">
                  <a:extLst>
                    <a:ext uri="{9D8B030D-6E8A-4147-A177-3AD203B41FA5}">
                      <a16:colId xmlns:a16="http://schemas.microsoft.com/office/drawing/2014/main" val="1800621409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val="804740484"/>
                    </a:ext>
                  </a:extLst>
                </a:gridCol>
                <a:gridCol w="1240971">
                  <a:extLst>
                    <a:ext uri="{9D8B030D-6E8A-4147-A177-3AD203B41FA5}">
                      <a16:colId xmlns:a16="http://schemas.microsoft.com/office/drawing/2014/main" val="1679852223"/>
                    </a:ext>
                  </a:extLst>
                </a:gridCol>
                <a:gridCol w="1214846">
                  <a:extLst>
                    <a:ext uri="{9D8B030D-6E8A-4147-A177-3AD203B41FA5}">
                      <a16:colId xmlns:a16="http://schemas.microsoft.com/office/drawing/2014/main" val="822609000"/>
                    </a:ext>
                  </a:extLst>
                </a:gridCol>
              </a:tblGrid>
              <a:tr h="4469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Indicador 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Logrado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En proceso 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Falta apoyo 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148152"/>
                  </a:ext>
                </a:extLst>
              </a:tr>
              <a:tr h="2628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Comprende la diversidad del entorno natural y social del lugar donde vive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*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411952"/>
                  </a:ext>
                </a:extLst>
              </a:tr>
              <a:tr h="2628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Reconoce por medio de la investigación que la gente vive en lugares diferentes con características propias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*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082647"/>
                  </a:ext>
                </a:extLst>
              </a:tr>
              <a:tr h="4469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Construye una explicación a partir de ejemplos obtenidos del estudio sobre la relación entre los conceptos de diversidad cultural y lingüística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*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464889"/>
                  </a:ext>
                </a:extLst>
              </a:tr>
              <a:tr h="4469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Reconoce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características del lugar donde vive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*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997118"/>
                  </a:ext>
                </a:extLst>
              </a:tr>
              <a:tr h="5300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Identifica lo que es la diversidad cultural</a:t>
                      </a:r>
                      <a:endParaRPr lang="es-MX" sz="140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*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449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7001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7170" name="Picture 2" descr="regreso a la escuela, educación, dibujos animados, lápices de colores y  crayones, fondo 1836732 Vector en Vecteezy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19200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Rectángulo redondeado 2"/>
            <p:cNvSpPr/>
            <p:nvPr/>
          </p:nvSpPr>
          <p:spPr>
            <a:xfrm>
              <a:off x="3553097" y="2233749"/>
              <a:ext cx="5003074" cy="2638697"/>
            </a:xfrm>
            <a:prstGeom prst="roundRect">
              <a:avLst/>
            </a:prstGeom>
            <a:solidFill>
              <a:srgbClr val="FAE4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5" name="CuadroTexto 4"/>
          <p:cNvSpPr txBox="1"/>
          <p:nvPr/>
        </p:nvSpPr>
        <p:spPr>
          <a:xfrm>
            <a:off x="3294017" y="2129007"/>
            <a:ext cx="560396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Arial Rounded MT Bold" panose="020F0704030504030204" pitchFamily="34" charset="0"/>
              </a:rPr>
              <a:t>UNIVERSO</a:t>
            </a:r>
          </a:p>
          <a:p>
            <a:pPr algn="ctr"/>
            <a:r>
              <a:rPr lang="es-MX" sz="2800" dirty="0" smtClean="0">
                <a:latin typeface="Arial Rounded MT Bold" panose="020F0704030504030204" pitchFamily="34" charset="0"/>
              </a:rPr>
              <a:t>DEL 14 </a:t>
            </a:r>
            <a:r>
              <a:rPr lang="es-MX" sz="2800" dirty="0" smtClean="0">
                <a:latin typeface="Arial Rounded MT Bold" panose="020F0704030504030204" pitchFamily="34" charset="0"/>
              </a:rPr>
              <a:t>MARZ</a:t>
            </a:r>
            <a:r>
              <a:rPr lang="es-MX" sz="2800" dirty="0" smtClean="0">
                <a:latin typeface="Arial Rounded MT Bold" panose="020F0704030504030204" pitchFamily="34" charset="0"/>
              </a:rPr>
              <a:t>O</a:t>
            </a:r>
            <a:endParaRPr lang="es-MX" sz="2800" dirty="0">
              <a:latin typeface="Arial Rounded MT Bold" panose="020F0704030504030204" pitchFamily="34" charset="0"/>
            </a:endParaRPr>
          </a:p>
          <a:p>
            <a:pPr algn="ctr"/>
            <a:r>
              <a:rPr lang="es-MX" sz="2800" dirty="0" smtClean="0">
                <a:latin typeface="Arial Rounded MT Bold" panose="020F0704030504030204" pitchFamily="34" charset="0"/>
              </a:rPr>
              <a:t>AL </a:t>
            </a:r>
            <a:r>
              <a:rPr lang="es-MX" sz="2800" dirty="0" smtClean="0">
                <a:latin typeface="Arial Rounded MT Bold" panose="020F0704030504030204" pitchFamily="34" charset="0"/>
              </a:rPr>
              <a:t>18 MARZO</a:t>
            </a:r>
            <a:endParaRPr lang="es-MX" sz="2800" dirty="0" smtClean="0">
              <a:latin typeface="Arial Rounded MT Bold" panose="020F0704030504030204" pitchFamily="34" charset="0"/>
            </a:endParaRPr>
          </a:p>
          <a:p>
            <a:pPr algn="ctr"/>
            <a:endParaRPr lang="es-MX" sz="2800" dirty="0" smtClean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059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-13063" y="0"/>
            <a:ext cx="12205063" cy="6858000"/>
          </a:xfrm>
          <a:prstGeom prst="rect">
            <a:avLst/>
          </a:prstGeom>
          <a:solidFill>
            <a:srgbClr val="99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Rectángulo redondeado 5"/>
          <p:cNvSpPr/>
          <p:nvPr/>
        </p:nvSpPr>
        <p:spPr>
          <a:xfrm>
            <a:off x="468082" y="427808"/>
            <a:ext cx="11220994" cy="600238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30" name="Picture 6" descr="Imágenes PNG Guirnalda o Banderines - Mega Id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214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in on Muñecos lindo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18594" y1="61877" x2="18281" y2="96774"/>
                        <a14:foregroundMark x1="37344" y1="48387" x2="27656" y2="63930"/>
                        <a14:foregroundMark x1="52031" y1="94135" x2="85781" y2="93842"/>
                        <a14:foregroundMark x1="82656" y1="80938" x2="75156" y2="94135"/>
                        <a14:foregroundMark x1="40938" y1="96774" x2="45469" y2="96188"/>
                        <a14:foregroundMark x1="75781" y1="76540" x2="85469" y2="87390"/>
                        <a14:foregroundMark x1="58125" y1="57185" x2="60781" y2="70674"/>
                        <a14:foregroundMark x1="84375" y1="50733" x2="90781" y2="46628"/>
                        <a14:foregroundMark x1="88438" y1="52786" x2="91719" y2="431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324"/>
          <a:stretch/>
        </p:blipFill>
        <p:spPr bwMode="auto">
          <a:xfrm>
            <a:off x="-13063" y="4387180"/>
            <a:ext cx="4297680" cy="2470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redondeado 6"/>
          <p:cNvSpPr/>
          <p:nvPr/>
        </p:nvSpPr>
        <p:spPr>
          <a:xfrm>
            <a:off x="879562" y="1227065"/>
            <a:ext cx="5199017" cy="444138"/>
          </a:xfrm>
          <a:prstGeom prst="roundRect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latin typeface="Arial Rounded MT Bold" panose="020F0704030504030204" pitchFamily="34" charset="0"/>
              </a:rPr>
              <a:t>Aitana Gabriela Chávez Velázquez </a:t>
            </a:r>
            <a:endParaRPr lang="es-MX" sz="2000" b="1" dirty="0">
              <a:latin typeface="Arial Rounded MT Bold" panose="020F07040305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6731726" y="1763484"/>
            <a:ext cx="4362994" cy="1231106"/>
          </a:xfrm>
          <a:prstGeom prst="rect">
            <a:avLst/>
          </a:prstGeom>
          <a:noFill/>
          <a:ln w="57150">
            <a:solidFill>
              <a:srgbClr val="66CCFF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Proceso del alumno</a:t>
            </a:r>
          </a:p>
          <a:p>
            <a:r>
              <a:rPr lang="es-MX" sz="1400" dirty="0">
                <a:latin typeface="HP Simplified Light" panose="020B0406020204020204" pitchFamily="34" charset="0"/>
              </a:rPr>
              <a:t>La alumna se encuentra en el trayecto de </a:t>
            </a:r>
            <a:r>
              <a:rPr lang="es-MX" sz="1400" dirty="0">
                <a:latin typeface="HP Simplified Light" panose="020B0406020204020204" pitchFamily="34" charset="0"/>
              </a:rPr>
              <a:t>aprendizaje Básico 3</a:t>
            </a:r>
            <a:r>
              <a:rPr lang="es-MX" sz="1400" dirty="0" smtClean="0">
                <a:latin typeface="HP Simplified Light" panose="020B0406020204020204" pitchFamily="34" charset="0"/>
              </a:rPr>
              <a:t> </a:t>
            </a:r>
            <a:r>
              <a:rPr lang="es-MX" sz="1400" dirty="0">
                <a:latin typeface="HP Simplified Light" panose="020B0406020204020204" pitchFamily="34" charset="0"/>
              </a:rPr>
              <a:t>identifica mediante las características del día y la noche los diversos cambios en la naturaleza o a lo largo de un año y sus estaciones</a:t>
            </a:r>
            <a:endParaRPr lang="es-MX" sz="1400" dirty="0">
              <a:latin typeface="HP Simplified Light" panose="020B0406020204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981888" y="2420920"/>
            <a:ext cx="5096691" cy="1015663"/>
          </a:xfrm>
          <a:prstGeom prst="rect">
            <a:avLst/>
          </a:prstGeom>
          <a:noFill/>
          <a:ln w="57150">
            <a:solidFill>
              <a:srgbClr val="92D05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Propósito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general</a:t>
            </a:r>
          </a:p>
          <a:p>
            <a:r>
              <a:rPr lang="es-MX" sz="1400" dirty="0">
                <a:latin typeface="HP Simplified Light" panose="020B0406020204020204" pitchFamily="34" charset="0"/>
              </a:rPr>
              <a:t>Comprender diversos fenómenos naturales de nuestro planeta a partir de </a:t>
            </a:r>
            <a:r>
              <a:rPr lang="es-MX" sz="1400" dirty="0" smtClean="0">
                <a:latin typeface="HP Simplified Light" panose="020B0406020204020204" pitchFamily="34" charset="0"/>
              </a:rPr>
              <a:t>analizar </a:t>
            </a:r>
            <a:r>
              <a:rPr lang="es-MX" sz="1400" dirty="0">
                <a:latin typeface="HP Simplified Light" panose="020B0406020204020204" pitchFamily="34" charset="0"/>
              </a:rPr>
              <a:t>qué es el universo, sus componentes, su origen y el papel de su </a:t>
            </a:r>
            <a:r>
              <a:rPr lang="es-MX" sz="1400" dirty="0" smtClean="0">
                <a:latin typeface="HP Simplified Light" panose="020B0406020204020204" pitchFamily="34" charset="0"/>
              </a:rPr>
              <a:t>estudio </a:t>
            </a:r>
            <a:r>
              <a:rPr lang="es-MX" sz="1400" dirty="0">
                <a:latin typeface="HP Simplified Light" panose="020B0406020204020204" pitchFamily="34" charset="0"/>
              </a:rPr>
              <a:t>en la ciencia, la tecnología y la sociedad.</a:t>
            </a:r>
            <a:endParaRPr lang="es-MX" sz="1400" dirty="0" smtClean="0">
              <a:latin typeface="HP Simplified Light" panose="020B0406020204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431070" y="183151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b="1" dirty="0" smtClean="0">
                <a:latin typeface="Arial Rounded MT Bold" panose="020F0704030504030204" pitchFamily="34" charset="0"/>
              </a:rPr>
              <a:t>Exploración Y Comprensión Del Mundo Natural</a:t>
            </a:r>
            <a:endParaRPr lang="es-MX" b="1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16" name="Tab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928507"/>
              </p:ext>
            </p:extLst>
          </p:nvPr>
        </p:nvGraphicFramePr>
        <p:xfrm>
          <a:off x="4140923" y="3656656"/>
          <a:ext cx="7445829" cy="3049570"/>
        </p:xfrm>
        <a:graphic>
          <a:graphicData uri="http://schemas.openxmlformats.org/drawingml/2006/table">
            <a:tbl>
              <a:tblPr firstRow="1" bandRow="1"/>
              <a:tblGrid>
                <a:gridCol w="4049487">
                  <a:extLst>
                    <a:ext uri="{9D8B030D-6E8A-4147-A177-3AD203B41FA5}">
                      <a16:colId xmlns:a16="http://schemas.microsoft.com/office/drawing/2014/main" val="1800621409"/>
                    </a:ext>
                  </a:extLst>
                </a:gridCol>
                <a:gridCol w="966307">
                  <a:extLst>
                    <a:ext uri="{9D8B030D-6E8A-4147-A177-3AD203B41FA5}">
                      <a16:colId xmlns:a16="http://schemas.microsoft.com/office/drawing/2014/main" val="804740484"/>
                    </a:ext>
                  </a:extLst>
                </a:gridCol>
                <a:gridCol w="1189064">
                  <a:extLst>
                    <a:ext uri="{9D8B030D-6E8A-4147-A177-3AD203B41FA5}">
                      <a16:colId xmlns:a16="http://schemas.microsoft.com/office/drawing/2014/main" val="1679852223"/>
                    </a:ext>
                  </a:extLst>
                </a:gridCol>
                <a:gridCol w="1240971">
                  <a:extLst>
                    <a:ext uri="{9D8B030D-6E8A-4147-A177-3AD203B41FA5}">
                      <a16:colId xmlns:a16="http://schemas.microsoft.com/office/drawing/2014/main" val="822609000"/>
                    </a:ext>
                  </a:extLst>
                </a:gridCol>
              </a:tblGrid>
              <a:tr h="4469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Indicador 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Logrado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En proceso 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Falta apoyo 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148152"/>
                  </a:ext>
                </a:extLst>
              </a:tr>
              <a:tr h="2628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Conoce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su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entorno natural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*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411952"/>
                  </a:ext>
                </a:extLst>
              </a:tr>
              <a:tr h="2628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Identifica el día, la noche, los meses, los años y las estaciones como resultado del movimiento de la Tierra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*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082647"/>
                  </a:ext>
                </a:extLst>
              </a:tr>
              <a:tr h="4469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Reconoce los componentes del universo y sus características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*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464889"/>
                  </a:ext>
                </a:extLst>
              </a:tr>
              <a:tr h="4469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Conoce la importancia de la ciencia y la tecnología en el estudio del universo.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*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997118"/>
                  </a:ext>
                </a:extLst>
              </a:tr>
              <a:tr h="5300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Identifica los planetas que compone el sistema solar</a:t>
                      </a:r>
                      <a:endParaRPr lang="es-MX" sz="140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*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D251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449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89677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710</TotalTime>
  <Words>1597</Words>
  <Application>Microsoft Office PowerPoint</Application>
  <PresentationFormat>Panorámica</PresentationFormat>
  <Paragraphs>217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Arial</vt:lpstr>
      <vt:lpstr>Arial Rounded MT Bold</vt:lpstr>
      <vt:lpstr>Calibri</vt:lpstr>
      <vt:lpstr>Calibri Light</vt:lpstr>
      <vt:lpstr>Century Gothic</vt:lpstr>
      <vt:lpstr>HP Simplified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Acer</dc:creator>
  <cp:lastModifiedBy>Acer</cp:lastModifiedBy>
  <cp:revision>40</cp:revision>
  <dcterms:created xsi:type="dcterms:W3CDTF">2021-09-04T01:30:08Z</dcterms:created>
  <dcterms:modified xsi:type="dcterms:W3CDTF">2022-03-18T02:05:42Z</dcterms:modified>
</cp:coreProperties>
</file>