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63" r:id="rId2"/>
    <p:sldId id="264" r:id="rId3"/>
    <p:sldId id="257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CCFF"/>
    <a:srgbClr val="FFCCFF"/>
    <a:srgbClr val="F6ECF6"/>
    <a:srgbClr val="FF99CC"/>
    <a:srgbClr val="B277B1"/>
    <a:srgbClr val="6600CC"/>
    <a:srgbClr val="00CC99"/>
    <a:srgbClr val="FF9966"/>
    <a:srgbClr val="FECC5C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Estilo medio 2 - Énfasis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Estilo medio 2 - Énfasis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65475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656763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621691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110199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3278963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2010990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16719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591407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0447252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783785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835198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EA3D09-90D3-409C-96F8-E6174EF8B0F0}" type="datetimeFigureOut">
              <a:rPr lang="es-MX" smtClean="0"/>
              <a:t>17/03/2022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7A756FE-A890-400B-A2D9-6BBC357B7FB0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876438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Imágenes de Fondos Educativos | Vectores, fotos de stock y PSD gratuito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0"/>
            <a:ext cx="12192001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Rectángulo redondeado 1"/>
          <p:cNvSpPr/>
          <p:nvPr/>
        </p:nvSpPr>
        <p:spPr>
          <a:xfrm>
            <a:off x="2608216" y="1698172"/>
            <a:ext cx="7550331" cy="3931920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4000" b="1" dirty="0" smtClean="0">
                <a:solidFill>
                  <a:srgbClr val="FF0000"/>
                </a:solidFill>
                <a:latin typeface="Arial Rounded MT Bold" panose="020F0704030504030204" pitchFamily="34" charset="0"/>
              </a:rPr>
              <a:t>EV</a:t>
            </a:r>
            <a:r>
              <a:rPr lang="es-MX" sz="4000" b="1" dirty="0" smtClean="0">
                <a:solidFill>
                  <a:srgbClr val="00B0F0"/>
                </a:solidFill>
                <a:latin typeface="Arial Rounded MT Bold" panose="020F0704030504030204" pitchFamily="34" charset="0"/>
              </a:rPr>
              <a:t>AL</a:t>
            </a:r>
            <a:r>
              <a:rPr lang="es-MX" sz="4000" b="1" dirty="0" smtClean="0">
                <a:solidFill>
                  <a:srgbClr val="7030A0"/>
                </a:solidFill>
                <a:latin typeface="Arial Rounded MT Bold" panose="020F0704030504030204" pitchFamily="34" charset="0"/>
              </a:rPr>
              <a:t>UA</a:t>
            </a:r>
            <a:r>
              <a:rPr lang="es-MX" sz="4000" b="1" dirty="0" smtClean="0">
                <a:solidFill>
                  <a:srgbClr val="FF3399"/>
                </a:solidFill>
                <a:latin typeface="Arial Rounded MT Bold" panose="020F0704030504030204" pitchFamily="34" charset="0"/>
              </a:rPr>
              <a:t>CI</a:t>
            </a:r>
            <a:r>
              <a:rPr lang="es-MX" sz="4000" b="1" dirty="0" smtClean="0">
                <a:solidFill>
                  <a:srgbClr val="92D050"/>
                </a:solidFill>
                <a:latin typeface="Arial Rounded MT Bold" panose="020F0704030504030204" pitchFamily="34" charset="0"/>
              </a:rPr>
              <a:t>ÓN </a:t>
            </a:r>
            <a:r>
              <a:rPr lang="es-MX" sz="4000" b="1" dirty="0" smtClean="0">
                <a:solidFill>
                  <a:srgbClr val="FF6600"/>
                </a:solidFill>
                <a:latin typeface="Arial Rounded MT Bold" panose="020F0704030504030204" pitchFamily="34" charset="0"/>
              </a:rPr>
              <a:t>CO</a:t>
            </a:r>
            <a:r>
              <a:rPr lang="es-MX" sz="4000" b="1" dirty="0" smtClean="0">
                <a:solidFill>
                  <a:srgbClr val="66CCFF"/>
                </a:solidFill>
                <a:latin typeface="Arial Rounded MT Bold" panose="020F0704030504030204" pitchFamily="34" charset="0"/>
              </a:rPr>
              <a:t>NT</a:t>
            </a:r>
            <a:r>
              <a:rPr lang="es-MX" sz="4000" b="1" dirty="0" smtClean="0">
                <a:solidFill>
                  <a:srgbClr val="33CC33"/>
                </a:solidFill>
                <a:latin typeface="Arial Rounded MT Bold" panose="020F0704030504030204" pitchFamily="34" charset="0"/>
              </a:rPr>
              <a:t>IN</a:t>
            </a:r>
            <a:r>
              <a:rPr lang="es-MX" sz="4000" b="1" dirty="0" smtClean="0">
                <a:solidFill>
                  <a:srgbClr val="FF99CC"/>
                </a:solidFill>
                <a:latin typeface="Arial Rounded MT Bold" panose="020F0704030504030204" pitchFamily="34" charset="0"/>
              </a:rPr>
              <a:t>UA</a:t>
            </a:r>
            <a:r>
              <a:rPr lang="es-MX" sz="4000" b="1" dirty="0" smtClean="0">
                <a:solidFill>
                  <a:schemeClr val="tx1"/>
                </a:solidFill>
                <a:latin typeface="Arial Rounded MT Bold" panose="020F0704030504030204" pitchFamily="34" charset="0"/>
              </a:rPr>
              <a:t>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Jardín de niños Preescolar Comunitario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Ejido Parras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1° y 2° Grado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Maestra Karen Guadalupe Morales Verastegui </a:t>
            </a:r>
          </a:p>
          <a:p>
            <a:pPr algn="ctr"/>
            <a:r>
              <a:rPr lang="es-MX" sz="2400" dirty="0" smtClean="0">
                <a:solidFill>
                  <a:schemeClr val="tx1"/>
                </a:solidFill>
                <a:latin typeface="HP Simplified Light" panose="020B0406020204020204" pitchFamily="34" charset="0"/>
              </a:rPr>
              <a:t>Ciclo escolar 2021-2022</a:t>
            </a:r>
          </a:p>
          <a:p>
            <a:pPr algn="ctr"/>
            <a:endParaRPr lang="es-MX" dirty="0">
              <a:solidFill>
                <a:schemeClr val="tx1"/>
              </a:solidFill>
              <a:latin typeface="HP Simplified Light" panose="020B0406020204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2391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68082" y="427808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6731726" y="1763484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encuentra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2 ubica las actividades que se realizan en el día por la luz del sol y las actividades que se realizan en la noche por las estrellas y la luna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81888" y="2420920"/>
            <a:ext cx="5096691" cy="1015663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Comprender diversos fenómenos naturales de nuestro planeta a partir de </a:t>
            </a:r>
            <a:r>
              <a:rPr lang="es-MX" sz="1400" dirty="0" smtClean="0">
                <a:latin typeface="HP Simplified Light" panose="020B0406020204020204" pitchFamily="34" charset="0"/>
              </a:rPr>
              <a:t>analizar </a:t>
            </a:r>
            <a:r>
              <a:rPr lang="es-MX" sz="1400" dirty="0">
                <a:latin typeface="HP Simplified Light" panose="020B0406020204020204" pitchFamily="34" charset="0"/>
              </a:rPr>
              <a:t>qué es el universo, sus componentes, su origen y el papel de su </a:t>
            </a:r>
            <a:r>
              <a:rPr lang="es-MX" sz="1400" dirty="0" smtClean="0">
                <a:latin typeface="HP Simplified Light" panose="020B0406020204020204" pitchFamily="34" charset="0"/>
              </a:rPr>
              <a:t>estudio </a:t>
            </a:r>
            <a:r>
              <a:rPr lang="es-MX" sz="1400" dirty="0">
                <a:latin typeface="HP Simplified Light" panose="020B0406020204020204" pitchFamily="34" charset="0"/>
              </a:rPr>
              <a:t>en la ciencia, la tecnología y la sociedad.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Natural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3435987"/>
              </p:ext>
            </p:extLst>
          </p:nvPr>
        </p:nvGraphicFramePr>
        <p:xfrm>
          <a:off x="4140923" y="3656656"/>
          <a:ext cx="7445829" cy="3049570"/>
        </p:xfrm>
        <a:graphic>
          <a:graphicData uri="http://schemas.openxmlformats.org/drawingml/2006/table">
            <a:tbl>
              <a:tblPr firstRow="1" bandRow="1"/>
              <a:tblGrid>
                <a:gridCol w="4049487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966307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189064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entorno natural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el día, la noche, los meses, los años y las estaciones como resultado del movimiento de la Tierra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los componentes del universo y sus características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 la importancia de la ciencia y la tecnología en el estudio del universo.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los planetas que compone el sistema solar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  <p:sp>
        <p:nvSpPr>
          <p:cNvPr id="12" name="Rectángulo redondeado 11"/>
          <p:cNvSpPr/>
          <p:nvPr/>
        </p:nvSpPr>
        <p:spPr>
          <a:xfrm>
            <a:off x="896983" y="1295219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Diego Emmanuel Gallegos García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8252994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68082" y="427808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6731726" y="1763484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encuentra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3 identifica mediante las características del día y la noche los diversos cambios en la naturaleza o a lo largo de un año y sus estaciones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81888" y="2420920"/>
            <a:ext cx="5096691" cy="1015663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Comprender diversos fenómenos naturales de nuestro planeta a partir de </a:t>
            </a:r>
            <a:r>
              <a:rPr lang="es-MX" sz="1400" dirty="0" smtClean="0">
                <a:latin typeface="HP Simplified Light" panose="020B0406020204020204" pitchFamily="34" charset="0"/>
              </a:rPr>
              <a:t>analizar </a:t>
            </a:r>
            <a:r>
              <a:rPr lang="es-MX" sz="1400" dirty="0">
                <a:latin typeface="HP Simplified Light" panose="020B0406020204020204" pitchFamily="34" charset="0"/>
              </a:rPr>
              <a:t>qué es el universo, sus componentes, su origen y el papel de su </a:t>
            </a:r>
            <a:r>
              <a:rPr lang="es-MX" sz="1400" dirty="0" smtClean="0">
                <a:latin typeface="HP Simplified Light" panose="020B0406020204020204" pitchFamily="34" charset="0"/>
              </a:rPr>
              <a:t>estudio </a:t>
            </a:r>
            <a:r>
              <a:rPr lang="es-MX" sz="1400" dirty="0">
                <a:latin typeface="HP Simplified Light" panose="020B0406020204020204" pitchFamily="34" charset="0"/>
              </a:rPr>
              <a:t>en la ciencia, la tecnología y la sociedad.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Natural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022277"/>
              </p:ext>
            </p:extLst>
          </p:nvPr>
        </p:nvGraphicFramePr>
        <p:xfrm>
          <a:off x="4140923" y="3656656"/>
          <a:ext cx="7445829" cy="3049570"/>
        </p:xfrm>
        <a:graphic>
          <a:graphicData uri="http://schemas.openxmlformats.org/drawingml/2006/table">
            <a:tbl>
              <a:tblPr firstRow="1" bandRow="1"/>
              <a:tblGrid>
                <a:gridCol w="4049487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966307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189064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entorno natural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el día, la noche, los meses, los años y las estaciones como resultado del movimiento de la Tierra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los componentes del universo y sus características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 la importancia de la ciencia y la tecnología en el estudio del universo.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los planetas que compone el sistema solar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  <p:sp>
        <p:nvSpPr>
          <p:cNvPr id="12" name="Rectángulo redondeado 11"/>
          <p:cNvSpPr/>
          <p:nvPr/>
        </p:nvSpPr>
        <p:spPr>
          <a:xfrm>
            <a:off x="890451" y="1267097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err="1" smtClean="0">
                <a:latin typeface="Arial Rounded MT Bold" panose="020F0704030504030204" pitchFamily="34" charset="0"/>
              </a:rPr>
              <a:t>Marytza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</a:t>
            </a:r>
            <a:r>
              <a:rPr lang="es-MX" sz="2400" b="1" dirty="0" err="1" smtClean="0">
                <a:latin typeface="Arial Rounded MT Bold" panose="020F0704030504030204" pitchFamily="34" charset="0"/>
              </a:rPr>
              <a:t>Avileth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Mejía Salas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095555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68082" y="427808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6731726" y="1763484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encuentra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3 identifica mediante las características del día y la noche los diversos cambios en la naturaleza o a lo largo de un año y sus estaciones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81888" y="2420920"/>
            <a:ext cx="5096691" cy="1015663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Comprender diversos fenómenos naturales de nuestro planeta a partir de </a:t>
            </a:r>
            <a:r>
              <a:rPr lang="es-MX" sz="1400" dirty="0" smtClean="0">
                <a:latin typeface="HP Simplified Light" panose="020B0406020204020204" pitchFamily="34" charset="0"/>
              </a:rPr>
              <a:t>analizar </a:t>
            </a:r>
            <a:r>
              <a:rPr lang="es-MX" sz="1400" dirty="0">
                <a:latin typeface="HP Simplified Light" panose="020B0406020204020204" pitchFamily="34" charset="0"/>
              </a:rPr>
              <a:t>qué es el universo, sus componentes, su origen y el papel de su </a:t>
            </a:r>
            <a:r>
              <a:rPr lang="es-MX" sz="1400" dirty="0" smtClean="0">
                <a:latin typeface="HP Simplified Light" panose="020B0406020204020204" pitchFamily="34" charset="0"/>
              </a:rPr>
              <a:t>estudio </a:t>
            </a:r>
            <a:r>
              <a:rPr lang="es-MX" sz="1400" dirty="0">
                <a:latin typeface="HP Simplified Light" panose="020B0406020204020204" pitchFamily="34" charset="0"/>
              </a:rPr>
              <a:t>en la ciencia, la tecnología y la sociedad.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Natural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92076909"/>
              </p:ext>
            </p:extLst>
          </p:nvPr>
        </p:nvGraphicFramePr>
        <p:xfrm>
          <a:off x="4140923" y="3656656"/>
          <a:ext cx="7445829" cy="3049570"/>
        </p:xfrm>
        <a:graphic>
          <a:graphicData uri="http://schemas.openxmlformats.org/drawingml/2006/table">
            <a:tbl>
              <a:tblPr firstRow="1" bandRow="1"/>
              <a:tblGrid>
                <a:gridCol w="4049487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966307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189064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entorno natural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el día, la noche, los meses, los años y las estaciones como resultado del movimiento de la Tierra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los componentes del universo y sus características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 la importancia de la ciencia y la tecnología en el estudio del universo.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los planetas que compone el sistema solar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  <p:sp>
        <p:nvSpPr>
          <p:cNvPr id="12" name="Rectángulo redondeado 11"/>
          <p:cNvSpPr/>
          <p:nvPr/>
        </p:nvSpPr>
        <p:spPr>
          <a:xfrm>
            <a:off x="908958" y="1267097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Melissa </a:t>
            </a:r>
            <a:r>
              <a:rPr lang="es-MX" sz="2400" b="1" dirty="0" err="1" smtClean="0">
                <a:latin typeface="Arial Rounded MT Bold" panose="020F0704030504030204" pitchFamily="34" charset="0"/>
              </a:rPr>
              <a:t>Vianey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Cerda Casto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36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68082" y="427808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uadroTexto 12"/>
          <p:cNvSpPr txBox="1"/>
          <p:nvPr/>
        </p:nvSpPr>
        <p:spPr>
          <a:xfrm>
            <a:off x="6731726" y="1763484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encuentra en el trayecto </a:t>
            </a:r>
            <a:r>
              <a:rPr lang="es-MX" sz="1400">
                <a:latin typeface="HP Simplified Light" panose="020B0406020204020204" pitchFamily="34" charset="0"/>
              </a:rPr>
              <a:t>de </a:t>
            </a:r>
            <a:r>
              <a:rPr lang="es-MX" sz="1400">
                <a:latin typeface="HP Simplified Light" panose="020B0406020204020204" pitchFamily="34" charset="0"/>
              </a:rPr>
              <a:t>aprendizaje Básico 2 ubica las actividades que se realizan en el día por la luz del sol y las actividades que se realizan en la noche por las estrellas y la luna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81888" y="2420920"/>
            <a:ext cx="5096691" cy="1015663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Comprender diversos fenómenos naturales de nuestro planeta a partir de </a:t>
            </a:r>
            <a:r>
              <a:rPr lang="es-MX" sz="1400" dirty="0" smtClean="0">
                <a:latin typeface="HP Simplified Light" panose="020B0406020204020204" pitchFamily="34" charset="0"/>
              </a:rPr>
              <a:t>analizar </a:t>
            </a:r>
            <a:r>
              <a:rPr lang="es-MX" sz="1400" dirty="0">
                <a:latin typeface="HP Simplified Light" panose="020B0406020204020204" pitchFamily="34" charset="0"/>
              </a:rPr>
              <a:t>qué es el universo, sus componentes, su origen y el papel de su </a:t>
            </a:r>
            <a:r>
              <a:rPr lang="es-MX" sz="1400" dirty="0" smtClean="0">
                <a:latin typeface="HP Simplified Light" panose="020B0406020204020204" pitchFamily="34" charset="0"/>
              </a:rPr>
              <a:t>estudio </a:t>
            </a:r>
            <a:r>
              <a:rPr lang="es-MX" sz="1400" dirty="0">
                <a:latin typeface="HP Simplified Light" panose="020B0406020204020204" pitchFamily="34" charset="0"/>
              </a:rPr>
              <a:t>en la ciencia, la tecnología y la sociedad.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Natural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10865618"/>
              </p:ext>
            </p:extLst>
          </p:nvPr>
        </p:nvGraphicFramePr>
        <p:xfrm>
          <a:off x="4140923" y="3656656"/>
          <a:ext cx="7445829" cy="3049570"/>
        </p:xfrm>
        <a:graphic>
          <a:graphicData uri="http://schemas.openxmlformats.org/drawingml/2006/table">
            <a:tbl>
              <a:tblPr firstRow="1" bandRow="1"/>
              <a:tblGrid>
                <a:gridCol w="4049487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966307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189064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entorno natural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el día, la noche, los meses, los años y las estaciones como resultado del movimiento de la Tierra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los componentes del universo y sus características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 la importancia de la ciencia y la tecnología en el estudio del universo.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los planetas que compone el sistema solar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  <p:sp>
        <p:nvSpPr>
          <p:cNvPr id="12" name="Rectángulo redondeado 11"/>
          <p:cNvSpPr/>
          <p:nvPr/>
        </p:nvSpPr>
        <p:spPr>
          <a:xfrm>
            <a:off x="908958" y="1319346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Luz Selena García Salazar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48706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170" name="Picture 2" descr="regreso a la escuela, educación, dibujos animados, lápices de colores y  crayones, fondo 1836732 Vector en Vecteez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ángulo redondeado 2"/>
            <p:cNvSpPr/>
            <p:nvPr/>
          </p:nvSpPr>
          <p:spPr>
            <a:xfrm>
              <a:off x="3553097" y="2233749"/>
              <a:ext cx="5003074" cy="2638697"/>
            </a:xfrm>
            <a:prstGeom prst="roundRect">
              <a:avLst/>
            </a:prstGeom>
            <a:solidFill>
              <a:srgbClr val="FAE4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3294017" y="2129007"/>
            <a:ext cx="5603966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PUEBLOS DE MEXICO Y EL MUNDO</a:t>
            </a:r>
            <a:endParaRPr lang="es-MX" sz="2800" dirty="0" smtClean="0">
              <a:latin typeface="Arial Rounded MT Bold" panose="020F0704030504030204" pitchFamily="34" charset="0"/>
            </a:endParaRPr>
          </a:p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DEL 07 </a:t>
            </a:r>
            <a:r>
              <a:rPr lang="es-MX" sz="2800" dirty="0" smtClean="0">
                <a:latin typeface="Arial Rounded MT Bold" panose="020F0704030504030204" pitchFamily="34" charset="0"/>
              </a:rPr>
              <a:t>MARZ</a:t>
            </a:r>
            <a:r>
              <a:rPr lang="es-MX" sz="2800" dirty="0" smtClean="0">
                <a:latin typeface="Arial Rounded MT Bold" panose="020F0704030504030204" pitchFamily="34" charset="0"/>
              </a:rPr>
              <a:t>O</a:t>
            </a:r>
            <a:endParaRPr lang="es-MX" sz="2800" dirty="0">
              <a:latin typeface="Arial Rounded MT Bold" panose="020F0704030504030204" pitchFamily="34" charset="0"/>
            </a:endParaRPr>
          </a:p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AL 11 </a:t>
            </a:r>
            <a:r>
              <a:rPr lang="es-MX" sz="2800" dirty="0" smtClean="0">
                <a:latin typeface="Arial Rounded MT Bold" panose="020F0704030504030204" pitchFamily="34" charset="0"/>
              </a:rPr>
              <a:t>MARZO</a:t>
            </a:r>
            <a:endParaRPr lang="es-MX" sz="2800" dirty="0" smtClean="0">
              <a:latin typeface="Arial Rounded MT Bold" panose="020F0704030504030204" pitchFamily="34" charset="0"/>
            </a:endParaRPr>
          </a:p>
          <a:p>
            <a:pPr algn="ctr"/>
            <a:endParaRPr lang="es-MX" sz="28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544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70261" y="56098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79562" y="1227065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Arial Rounded MT Bold" panose="020F0704030504030204" pitchFamily="34" charset="0"/>
              </a:rPr>
              <a:t>Aitana Gabriela Chávez Velázquez </a:t>
            </a:r>
            <a:endParaRPr lang="es-MX" sz="2000" b="1" dirty="0"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731726" y="1763484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encuentra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2 reconoce por medio de la investigación que la gente vive en lugares diferentes con características propias y que desarrolla diversas formas de vivir 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99309" y="2379037"/>
            <a:ext cx="5096691" cy="800219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Reconocer y valorar la diversidad cultural y lingüística de México y el 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mundo a partir de estudiar la vida de algunos pueblos de ayer y hoy.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</a:t>
            </a:r>
            <a:r>
              <a:rPr lang="es-MX" b="1" dirty="0" smtClean="0">
                <a:latin typeface="Arial Rounded MT Bold" panose="020F0704030504030204" pitchFamily="34" charset="0"/>
              </a:rPr>
              <a:t>Social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91235895"/>
              </p:ext>
            </p:extLst>
          </p:nvPr>
        </p:nvGraphicFramePr>
        <p:xfrm>
          <a:off x="3886199" y="3257407"/>
          <a:ext cx="8203474" cy="3476290"/>
        </p:xfrm>
        <a:graphic>
          <a:graphicData uri="http://schemas.openxmlformats.org/drawingml/2006/table">
            <a:tbl>
              <a:tblPr firstRow="1" bandRow="1"/>
              <a:tblGrid>
                <a:gridCol w="4702628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14846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Comprende la diversidad del entorno natural y social del lugar donde vive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por medio de la investigación que la gente vive en lugares diferentes con características propias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Construye una explicación a partir de ejemplos obtenidos del estudio sobre la relación entre los conceptos de diversidad cultural y lingüística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características del lugar donde vive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 que es la diversidad cultural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85320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85503" y="54863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96983" y="1295219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Diego Emmanuel Gallegos García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731726" y="1763484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El alumno se encuentra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2 reconoce por medio de la investigación que la gente vive en lugares diferentes con características propias y que desarrolla diversas formas de vivir 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</a:t>
            </a:r>
            <a:r>
              <a:rPr lang="es-MX" b="1" dirty="0">
                <a:latin typeface="Arial Rounded MT Bold" panose="020F0704030504030204" pitchFamily="34" charset="0"/>
              </a:rPr>
              <a:t>Social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99309" y="2356027"/>
            <a:ext cx="5096691" cy="800219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Reconocer y valorar la diversidad cultural y lingüística de México y el 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mundo a partir de estudiar la vida de algunos pueblos de ayer y hoy.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5429652"/>
              </p:ext>
            </p:extLst>
          </p:nvPr>
        </p:nvGraphicFramePr>
        <p:xfrm>
          <a:off x="3886199" y="3257407"/>
          <a:ext cx="8203474" cy="3476290"/>
        </p:xfrm>
        <a:graphic>
          <a:graphicData uri="http://schemas.openxmlformats.org/drawingml/2006/table">
            <a:tbl>
              <a:tblPr firstRow="1" bandRow="1"/>
              <a:tblGrid>
                <a:gridCol w="4702628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14846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Comprende la diversidad del entorno natural y social del lugar donde vive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por medio de la investigación que la gente vive en lugares diferentes con características propias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Construye una explicación a partir de ejemplos obtenidos del estudio sobre la relación entre los conceptos de diversidad cultural y lingüística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características del lugar donde vive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 que es la diversidad cultural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85927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85503" y="54863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90451" y="1267097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err="1" smtClean="0">
                <a:latin typeface="Arial Rounded MT Bold" panose="020F0704030504030204" pitchFamily="34" charset="0"/>
              </a:rPr>
              <a:t>Marytza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</a:t>
            </a:r>
            <a:r>
              <a:rPr lang="es-MX" sz="2400" b="1" dirty="0" err="1" smtClean="0">
                <a:latin typeface="Arial Rounded MT Bold" panose="020F0704030504030204" pitchFamily="34" charset="0"/>
              </a:rPr>
              <a:t>Avileth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Mejía Salas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6731726" y="1763484"/>
            <a:ext cx="4362994" cy="1446550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3 identifica los cambios que han sucedido con el paso del tiempo en tu familia y comunidad respecto algún objeto, costumbre, fiesta, tradición, juego, y valor a los cambios identificados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</a:t>
            </a:r>
            <a:r>
              <a:rPr lang="es-MX" b="1" dirty="0">
                <a:latin typeface="Arial Rounded MT Bold" panose="020F0704030504030204" pitchFamily="34" charset="0"/>
              </a:rPr>
              <a:t>Social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992777" y="2428667"/>
            <a:ext cx="5096691" cy="800219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Reconocer y valorar la diversidad cultural y lingüística de México y el 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mundo a partir de estudiar la vida de algunos pueblos de ayer y hoy.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591186"/>
              </p:ext>
            </p:extLst>
          </p:nvPr>
        </p:nvGraphicFramePr>
        <p:xfrm>
          <a:off x="3745775" y="3337487"/>
          <a:ext cx="8203474" cy="3476290"/>
        </p:xfrm>
        <a:graphic>
          <a:graphicData uri="http://schemas.openxmlformats.org/drawingml/2006/table">
            <a:tbl>
              <a:tblPr firstRow="1" bandRow="1"/>
              <a:tblGrid>
                <a:gridCol w="4702628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14846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Comprende la diversidad del entorno natural y social del lugar donde vive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por medio de la investigación que la gente vive en lugares diferentes con características propias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Construye una explicación a partir de ejemplos obtenidos del estudio sobre la relación entre los conceptos de diversidad cultural y lingüística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características del lugar donde vive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 que es la diversidad cultural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1395217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85503" y="54863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908958" y="1267097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Melissa </a:t>
            </a:r>
            <a:r>
              <a:rPr lang="es-MX" sz="2400" b="1" dirty="0" err="1" smtClean="0">
                <a:latin typeface="Arial Rounded MT Bold" panose="020F0704030504030204" pitchFamily="34" charset="0"/>
              </a:rPr>
              <a:t>Vianey</a:t>
            </a:r>
            <a:r>
              <a:rPr lang="es-MX" sz="2400" b="1" dirty="0" smtClean="0">
                <a:latin typeface="Arial Rounded MT Bold" panose="020F0704030504030204" pitchFamily="34" charset="0"/>
              </a:rPr>
              <a:t> Cerda Casto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16" name="CuadroTexto 15"/>
          <p:cNvSpPr txBox="1"/>
          <p:nvPr/>
        </p:nvSpPr>
        <p:spPr>
          <a:xfrm>
            <a:off x="6731726" y="1763484"/>
            <a:ext cx="4362994" cy="1446550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encuentra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3 identifica los cambios que han sucedido con el paso del tiempo en tu familia y comunidad respecto algún objeto, costumbre, fiesta, tradición, juego, y valor a los cambios identificados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2" name="Rectángulo 11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</a:t>
            </a:r>
            <a:r>
              <a:rPr lang="es-MX" b="1" dirty="0">
                <a:latin typeface="Arial Rounded MT Bold" panose="020F0704030504030204" pitchFamily="34" charset="0"/>
              </a:rPr>
              <a:t>Social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sp>
        <p:nvSpPr>
          <p:cNvPr id="14" name="CuadroTexto 13"/>
          <p:cNvSpPr txBox="1"/>
          <p:nvPr/>
        </p:nvSpPr>
        <p:spPr>
          <a:xfrm>
            <a:off x="1011284" y="2417408"/>
            <a:ext cx="5096691" cy="800219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Reconocer y valorar la diversidad cultural y lingüística de México y el 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mundo a partir de estudiar la vida de algunos pueblos de ayer y hoy.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graphicFrame>
        <p:nvGraphicFramePr>
          <p:cNvPr id="15" name="Tabla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0958388"/>
              </p:ext>
            </p:extLst>
          </p:nvPr>
        </p:nvGraphicFramePr>
        <p:xfrm>
          <a:off x="3886199" y="3257407"/>
          <a:ext cx="8203474" cy="3476290"/>
        </p:xfrm>
        <a:graphic>
          <a:graphicData uri="http://schemas.openxmlformats.org/drawingml/2006/table">
            <a:tbl>
              <a:tblPr firstRow="1" bandRow="1"/>
              <a:tblGrid>
                <a:gridCol w="4702628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14846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Comprende la diversidad del entorno natural y social del lugar donde vive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por medio de la investigación que la gente vive en lugares diferentes con características propias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Construye una explicación a partir de ejemplos obtenidos del estudio sobre la relación entre los conceptos de diversidad cultural y lingüística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características del lugar donde vive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 que es la diversidad cultural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035208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85503" y="548639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908958" y="1319346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400" b="1" dirty="0" smtClean="0">
                <a:latin typeface="Arial Rounded MT Bold" panose="020F0704030504030204" pitchFamily="34" charset="0"/>
              </a:rPr>
              <a:t>Luz Selena García Salazar </a:t>
            </a:r>
            <a:endParaRPr lang="es-MX" sz="2400" b="1" dirty="0">
              <a:latin typeface="Arial Rounded MT Bold" panose="020F0704030504030204" pitchFamily="34" charset="0"/>
            </a:endParaRPr>
          </a:p>
        </p:txBody>
      </p:sp>
      <p:sp>
        <p:nvSpPr>
          <p:cNvPr id="15" name="CuadroTexto 14"/>
          <p:cNvSpPr txBox="1"/>
          <p:nvPr/>
        </p:nvSpPr>
        <p:spPr>
          <a:xfrm>
            <a:off x="6731726" y="1763484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encuentra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2 reconoce por medio de la investigación que la gente vive en lugares diferentes con características propias y que desarrolla diversas formas de vivir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3" name="Rectángulo 12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</a:t>
            </a:r>
            <a:r>
              <a:rPr lang="es-MX" b="1" dirty="0">
                <a:latin typeface="Arial Rounded MT Bold" panose="020F0704030504030204" pitchFamily="34" charset="0"/>
              </a:rPr>
              <a:t>Social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sp>
        <p:nvSpPr>
          <p:cNvPr id="12" name="CuadroTexto 11"/>
          <p:cNvSpPr txBox="1"/>
          <p:nvPr/>
        </p:nvSpPr>
        <p:spPr>
          <a:xfrm>
            <a:off x="1011284" y="2362084"/>
            <a:ext cx="5096691" cy="800219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Reconocer y valorar la diversidad cultural y lingüística de México y el 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mundo a partir de estudiar la vida de algunos pueblos de ayer y hoy.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graphicFrame>
        <p:nvGraphicFramePr>
          <p:cNvPr id="14" name="Tabla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70482541"/>
              </p:ext>
            </p:extLst>
          </p:nvPr>
        </p:nvGraphicFramePr>
        <p:xfrm>
          <a:off x="3886199" y="3257407"/>
          <a:ext cx="8203474" cy="3476290"/>
        </p:xfrm>
        <a:graphic>
          <a:graphicData uri="http://schemas.openxmlformats.org/drawingml/2006/table">
            <a:tbl>
              <a:tblPr firstRow="1" bandRow="1"/>
              <a:tblGrid>
                <a:gridCol w="4702628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1045029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14846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Comprende la diversidad del entorno natural y social del lugar donde vive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por medio de la investigación que la gente vive en lugares diferentes con características propias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Construye una explicación a partir de ejemplos obtenidos del estudio sobre la relación entre los conceptos de diversidad cultural y lingüística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</a:t>
                      </a:r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características del lugar donde vive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 que es la diversidad cultural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870017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upo 3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pic>
          <p:nvPicPr>
            <p:cNvPr id="7170" name="Picture 2" descr="regreso a la escuela, educación, dibujos animados, lápices de colores y  crayones, fondo 1836732 Vector en Vecteezy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3" name="Rectángulo redondeado 2"/>
            <p:cNvSpPr/>
            <p:nvPr/>
          </p:nvSpPr>
          <p:spPr>
            <a:xfrm>
              <a:off x="3553097" y="2233749"/>
              <a:ext cx="5003074" cy="2638697"/>
            </a:xfrm>
            <a:prstGeom prst="roundRect">
              <a:avLst/>
            </a:prstGeom>
            <a:solidFill>
              <a:srgbClr val="FAE49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/>
            </a:p>
          </p:txBody>
        </p:sp>
      </p:grpSp>
      <p:sp>
        <p:nvSpPr>
          <p:cNvPr id="5" name="CuadroTexto 4"/>
          <p:cNvSpPr txBox="1"/>
          <p:nvPr/>
        </p:nvSpPr>
        <p:spPr>
          <a:xfrm>
            <a:off x="3294017" y="2129007"/>
            <a:ext cx="5603966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UNIVERSO</a:t>
            </a:r>
          </a:p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DEL 14 </a:t>
            </a:r>
            <a:r>
              <a:rPr lang="es-MX" sz="2800" dirty="0" smtClean="0">
                <a:latin typeface="Arial Rounded MT Bold" panose="020F0704030504030204" pitchFamily="34" charset="0"/>
              </a:rPr>
              <a:t>MARZ</a:t>
            </a:r>
            <a:r>
              <a:rPr lang="es-MX" sz="2800" dirty="0" smtClean="0">
                <a:latin typeface="Arial Rounded MT Bold" panose="020F0704030504030204" pitchFamily="34" charset="0"/>
              </a:rPr>
              <a:t>O</a:t>
            </a:r>
            <a:endParaRPr lang="es-MX" sz="2800" dirty="0">
              <a:latin typeface="Arial Rounded MT Bold" panose="020F0704030504030204" pitchFamily="34" charset="0"/>
            </a:endParaRPr>
          </a:p>
          <a:p>
            <a:pPr algn="ctr"/>
            <a:r>
              <a:rPr lang="es-MX" sz="2800" dirty="0" smtClean="0">
                <a:latin typeface="Arial Rounded MT Bold" panose="020F0704030504030204" pitchFamily="34" charset="0"/>
              </a:rPr>
              <a:t>AL </a:t>
            </a:r>
            <a:r>
              <a:rPr lang="es-MX" sz="2800" dirty="0" smtClean="0">
                <a:latin typeface="Arial Rounded MT Bold" panose="020F0704030504030204" pitchFamily="34" charset="0"/>
              </a:rPr>
              <a:t>18 MARZO</a:t>
            </a:r>
            <a:endParaRPr lang="es-MX" sz="2800" dirty="0" smtClean="0">
              <a:latin typeface="Arial Rounded MT Bold" panose="020F0704030504030204" pitchFamily="34" charset="0"/>
            </a:endParaRPr>
          </a:p>
          <a:p>
            <a:pPr algn="ctr"/>
            <a:endParaRPr lang="es-MX" sz="2800" dirty="0" smtClean="0">
              <a:latin typeface="Arial Rounded MT Bold" panose="020F07040305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05928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-13063" y="0"/>
            <a:ext cx="12205063" cy="6858000"/>
          </a:xfrm>
          <a:prstGeom prst="rect">
            <a:avLst/>
          </a:prstGeom>
          <a:solidFill>
            <a:srgbClr val="99FFC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6" name="Rectángulo redondeado 5"/>
          <p:cNvSpPr/>
          <p:nvPr/>
        </p:nvSpPr>
        <p:spPr>
          <a:xfrm>
            <a:off x="468082" y="427808"/>
            <a:ext cx="11220994" cy="6002383"/>
          </a:xfrm>
          <a:prstGeom prst="round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pic>
        <p:nvPicPr>
          <p:cNvPr id="1030" name="Picture 6" descr="Imágenes PNG Guirnalda o Banderines - Mega Ide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12148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Pin on Muñecos lindos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0" b="100000" l="0" r="100000">
                        <a14:foregroundMark x1="18594" y1="61877" x2="18281" y2="96774"/>
                        <a14:foregroundMark x1="37344" y1="48387" x2="27656" y2="63930"/>
                        <a14:foregroundMark x1="52031" y1="94135" x2="85781" y2="93842"/>
                        <a14:foregroundMark x1="82656" y1="80938" x2="75156" y2="94135"/>
                        <a14:foregroundMark x1="40938" y1="96774" x2="45469" y2="96188"/>
                        <a14:foregroundMark x1="75781" y1="76540" x2="85469" y2="87390"/>
                        <a14:foregroundMark x1="58125" y1="57185" x2="60781" y2="70674"/>
                        <a14:foregroundMark x1="84375" y1="50733" x2="90781" y2="46628"/>
                        <a14:foregroundMark x1="88438" y1="52786" x2="91719" y2="43109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7324"/>
          <a:stretch/>
        </p:blipFill>
        <p:spPr bwMode="auto">
          <a:xfrm>
            <a:off x="-13063" y="4387180"/>
            <a:ext cx="4297680" cy="24708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Rectángulo redondeado 6"/>
          <p:cNvSpPr/>
          <p:nvPr/>
        </p:nvSpPr>
        <p:spPr>
          <a:xfrm>
            <a:off x="879562" y="1227065"/>
            <a:ext cx="5199017" cy="444138"/>
          </a:xfrm>
          <a:prstGeom prst="roundRect">
            <a:avLst/>
          </a:prstGeom>
          <a:solidFill>
            <a:srgbClr val="FF996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2000" b="1" dirty="0" smtClean="0">
                <a:latin typeface="Arial Rounded MT Bold" panose="020F0704030504030204" pitchFamily="34" charset="0"/>
              </a:rPr>
              <a:t>Aitana Gabriela Chávez Velázquez </a:t>
            </a:r>
            <a:endParaRPr lang="es-MX" sz="2000" b="1" dirty="0">
              <a:latin typeface="Arial Rounded MT Bold" panose="020F0704030504030204" pitchFamily="34" charset="0"/>
            </a:endParaRPr>
          </a:p>
        </p:txBody>
      </p:sp>
      <p:sp>
        <p:nvSpPr>
          <p:cNvPr id="13" name="CuadroTexto 12"/>
          <p:cNvSpPr txBox="1"/>
          <p:nvPr/>
        </p:nvSpPr>
        <p:spPr>
          <a:xfrm>
            <a:off x="6731726" y="1763484"/>
            <a:ext cx="4362994" cy="1231106"/>
          </a:xfrm>
          <a:prstGeom prst="rect">
            <a:avLst/>
          </a:prstGeom>
          <a:noFill/>
          <a:ln w="57150">
            <a:solidFill>
              <a:srgbClr val="66CCFF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Proceso del alumno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La alumna se encuentra en el trayecto de </a:t>
            </a:r>
            <a:r>
              <a:rPr lang="es-MX" sz="1400" dirty="0">
                <a:latin typeface="HP Simplified Light" panose="020B0406020204020204" pitchFamily="34" charset="0"/>
              </a:rPr>
              <a:t>aprendizaje Básico 3</a:t>
            </a:r>
            <a:r>
              <a:rPr lang="es-MX" sz="1400" dirty="0" smtClean="0">
                <a:latin typeface="HP Simplified Light" panose="020B0406020204020204" pitchFamily="34" charset="0"/>
              </a:rPr>
              <a:t> </a:t>
            </a:r>
            <a:r>
              <a:rPr lang="es-MX" sz="1400" dirty="0">
                <a:latin typeface="HP Simplified Light" panose="020B0406020204020204" pitchFamily="34" charset="0"/>
              </a:rPr>
              <a:t>identifica mediante las características del día y la noche los diversos cambios en la naturaleza o a lo largo de un año y sus estaciones</a:t>
            </a:r>
            <a:endParaRPr lang="es-MX" sz="1400" dirty="0">
              <a:latin typeface="HP Simplified Light" panose="020B0406020204020204" pitchFamily="34" charset="0"/>
            </a:endParaRPr>
          </a:p>
        </p:txBody>
      </p:sp>
      <p:sp>
        <p:nvSpPr>
          <p:cNvPr id="11" name="CuadroTexto 10"/>
          <p:cNvSpPr txBox="1"/>
          <p:nvPr/>
        </p:nvSpPr>
        <p:spPr>
          <a:xfrm>
            <a:off x="981888" y="2420920"/>
            <a:ext cx="5096691" cy="1015663"/>
          </a:xfrm>
          <a:prstGeom prst="rect">
            <a:avLst/>
          </a:prstGeom>
          <a:noFill/>
          <a:ln w="57150">
            <a:solidFill>
              <a:srgbClr val="92D050"/>
            </a:solidFill>
            <a:prstDash val="solid"/>
          </a:ln>
        </p:spPr>
        <p:txBody>
          <a:bodyPr wrap="square" rtlCol="0">
            <a:spAutoFit/>
          </a:bodyPr>
          <a:lstStyle/>
          <a:p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Propósito </a:t>
            </a:r>
            <a:r>
              <a:rPr lang="es-MX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general</a:t>
            </a:r>
          </a:p>
          <a:p>
            <a:r>
              <a:rPr lang="es-MX" sz="1400" dirty="0">
                <a:latin typeface="HP Simplified Light" panose="020B0406020204020204" pitchFamily="34" charset="0"/>
              </a:rPr>
              <a:t>Comprender diversos fenómenos naturales de nuestro planeta a partir de </a:t>
            </a:r>
            <a:r>
              <a:rPr lang="es-MX" sz="1400" dirty="0" smtClean="0">
                <a:latin typeface="HP Simplified Light" panose="020B0406020204020204" pitchFamily="34" charset="0"/>
              </a:rPr>
              <a:t>analizar </a:t>
            </a:r>
            <a:r>
              <a:rPr lang="es-MX" sz="1400" dirty="0">
                <a:latin typeface="HP Simplified Light" panose="020B0406020204020204" pitchFamily="34" charset="0"/>
              </a:rPr>
              <a:t>qué es el universo, sus componentes, su origen y el papel de su </a:t>
            </a:r>
            <a:r>
              <a:rPr lang="es-MX" sz="1400" dirty="0" smtClean="0">
                <a:latin typeface="HP Simplified Light" panose="020B0406020204020204" pitchFamily="34" charset="0"/>
              </a:rPr>
              <a:t>estudio </a:t>
            </a:r>
            <a:r>
              <a:rPr lang="es-MX" sz="1400" dirty="0">
                <a:latin typeface="HP Simplified Light" panose="020B0406020204020204" pitchFamily="34" charset="0"/>
              </a:rPr>
              <a:t>en la ciencia, la tecnología y la sociedad.</a:t>
            </a:r>
            <a:endParaRPr lang="es-MX" sz="1400" dirty="0" smtClean="0">
              <a:latin typeface="HP Simplified Light" panose="020B0406020204020204" pitchFamily="34" charset="0"/>
            </a:endParaRPr>
          </a:p>
        </p:txBody>
      </p:sp>
      <p:sp>
        <p:nvSpPr>
          <p:cNvPr id="14" name="Rectángulo 13"/>
          <p:cNvSpPr/>
          <p:nvPr/>
        </p:nvSpPr>
        <p:spPr>
          <a:xfrm>
            <a:off x="431070" y="1831516"/>
            <a:ext cx="6096000" cy="369332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/>
            <a:r>
              <a:rPr lang="es-MX" b="1" dirty="0" smtClean="0">
                <a:latin typeface="Arial Rounded MT Bold" panose="020F0704030504030204" pitchFamily="34" charset="0"/>
              </a:rPr>
              <a:t>Exploración Y Comprensión Del Mundo Natural</a:t>
            </a:r>
            <a:endParaRPr lang="es-MX" b="1" dirty="0">
              <a:latin typeface="Arial Rounded MT Bold" panose="020F0704030504030204" pitchFamily="34" charset="0"/>
            </a:endParaRPr>
          </a:p>
        </p:txBody>
      </p:sp>
      <p:graphicFrame>
        <p:nvGraphicFramePr>
          <p:cNvPr id="16" name="Tabla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01928507"/>
              </p:ext>
            </p:extLst>
          </p:nvPr>
        </p:nvGraphicFramePr>
        <p:xfrm>
          <a:off x="4140923" y="3656656"/>
          <a:ext cx="7445829" cy="3049570"/>
        </p:xfrm>
        <a:graphic>
          <a:graphicData uri="http://schemas.openxmlformats.org/drawingml/2006/table">
            <a:tbl>
              <a:tblPr firstRow="1" bandRow="1"/>
              <a:tblGrid>
                <a:gridCol w="4049487">
                  <a:extLst>
                    <a:ext uri="{9D8B030D-6E8A-4147-A177-3AD203B41FA5}">
                      <a16:colId xmlns:a16="http://schemas.microsoft.com/office/drawing/2014/main" val="1800621409"/>
                    </a:ext>
                  </a:extLst>
                </a:gridCol>
                <a:gridCol w="966307">
                  <a:extLst>
                    <a:ext uri="{9D8B030D-6E8A-4147-A177-3AD203B41FA5}">
                      <a16:colId xmlns:a16="http://schemas.microsoft.com/office/drawing/2014/main" val="804740484"/>
                    </a:ext>
                  </a:extLst>
                </a:gridCol>
                <a:gridCol w="1189064">
                  <a:extLst>
                    <a:ext uri="{9D8B030D-6E8A-4147-A177-3AD203B41FA5}">
                      <a16:colId xmlns:a16="http://schemas.microsoft.com/office/drawing/2014/main" val="1679852223"/>
                    </a:ext>
                  </a:extLst>
                </a:gridCol>
                <a:gridCol w="1240971">
                  <a:extLst>
                    <a:ext uri="{9D8B030D-6E8A-4147-A177-3AD203B41FA5}">
                      <a16:colId xmlns:a16="http://schemas.microsoft.com/office/drawing/2014/main" val="822609000"/>
                    </a:ext>
                  </a:extLst>
                </a:gridCol>
              </a:tblGrid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Indicador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Logrado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En proceso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</a:defRPr>
                      </a:lvl9pPr>
                    </a:lstStyle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Falta apoyo </a:t>
                      </a:r>
                      <a:endParaRPr lang="es-MX" sz="1400" dirty="0"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381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321481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</a:t>
                      </a:r>
                      <a:r>
                        <a:rPr lang="es-MX" sz="1400" b="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su</a:t>
                      </a:r>
                      <a:r>
                        <a:rPr lang="es-MX" sz="1400" b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 entorno natural</a:t>
                      </a:r>
                      <a:endParaRPr lang="es-MX" sz="1400" b="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381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3411952"/>
                  </a:ext>
                </a:extLst>
              </a:tr>
              <a:tr h="262885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el día, la noche, los meses, los años y las estaciones como resultado del movimiento de la Tierra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4082647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Reconoce los componentes del universo y sus características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26464889"/>
                  </a:ext>
                </a:extLst>
              </a:tr>
              <a:tr h="44690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Conoce la importancia de la ciencia y la tecnología en el estudio del universo.</a:t>
                      </a: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18997118"/>
                  </a:ext>
                </a:extLst>
              </a:tr>
              <a:tr h="530026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baseline="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Identifica los planetas que compone el sistema solar</a:t>
                      </a:r>
                      <a:endParaRPr lang="es-MX" sz="1400" baseline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r>
                        <a:rPr lang="es-MX" sz="1400" dirty="0" smtClean="0">
                          <a:solidFill>
                            <a:schemeClr val="tx1"/>
                          </a:solidFill>
                          <a:latin typeface="Century Gothic" panose="020B0502020202020204" pitchFamily="34" charset="0"/>
                        </a:rPr>
                        <a:t>*</a:t>
                      </a:r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</a:defRPr>
                      </a:lvl9pPr>
                    </a:lstStyle>
                    <a:p>
                      <a:endParaRPr lang="es-MX" sz="1400" dirty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>
                    <a:lnL w="12700" cmpd="sng">
                      <a:solidFill>
                        <a:srgbClr val="FFFFFF"/>
                      </a:solidFill>
                    </a:lnL>
                    <a:lnR w="12700" cmpd="sng">
                      <a:solidFill>
                        <a:srgbClr val="FFFFFF"/>
                      </a:solidFill>
                    </a:lnR>
                    <a:lnT w="12700" cmpd="sng">
                      <a:solidFill>
                        <a:srgbClr val="FFFFFF"/>
                      </a:solidFill>
                    </a:lnT>
                    <a:lnB w="12700" cmpd="sng">
                      <a:solidFill>
                        <a:srgbClr val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EBD251">
                        <a:tint val="4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674495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896770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710</TotalTime>
  <Words>1597</Words>
  <Application>Microsoft Office PowerPoint</Application>
  <PresentationFormat>Panorámica</PresentationFormat>
  <Paragraphs>217</Paragraphs>
  <Slides>13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Arial</vt:lpstr>
      <vt:lpstr>Arial Rounded MT Bold</vt:lpstr>
      <vt:lpstr>Calibri</vt:lpstr>
      <vt:lpstr>Calibri Light</vt:lpstr>
      <vt:lpstr>Century Gothic</vt:lpstr>
      <vt:lpstr>HP Simplified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Acer</dc:creator>
  <cp:lastModifiedBy>Acer</cp:lastModifiedBy>
  <cp:revision>40</cp:revision>
  <dcterms:created xsi:type="dcterms:W3CDTF">2021-09-04T01:30:08Z</dcterms:created>
  <dcterms:modified xsi:type="dcterms:W3CDTF">2022-03-18T02:05:42Z</dcterms:modified>
</cp:coreProperties>
</file>