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58FD8-B5E7-46C9-9462-0801FC58C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3D0D75-1103-4B10-83B1-2762FC317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04EC13-F39B-4134-9777-90C5C9E3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44668-C4C4-4A74-9DBD-B21AA45B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A38510-6130-4C46-BEAD-38239645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702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4E689-B36C-45B9-80E3-755B480B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C9866F-D4EA-4EB2-A803-9504C07CC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18627E-3925-4D2E-A799-016C59AEB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C56F7-8BDA-48E6-8D5D-2CBB83BD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99CE0-35EB-49E1-9B17-8A3BB1E7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422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D23845-5450-496A-99EC-D221A5353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95A7E1-2555-4E47-957D-60AEDC515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EB929A-B24B-4BF4-AC5C-87EC4195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EE581F-9A53-49F9-90B6-5BBAC514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68100F-A411-423B-9642-FF601FCA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8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7A513-C714-4261-9C77-EBA16CD0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A0D9A-639E-491C-A7E1-7AB64398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F2667-341F-498E-9EC7-3BD70F1D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B16148-7352-4188-AA6D-5EA0A771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25C06-E77F-4063-B038-44EA16F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3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2149B-E38A-49CF-9B40-FEF16E1B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784F43-508C-4722-A553-343295985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4849C6-63D7-426F-AEE0-71B59320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EBC2A5-4BC2-4F7A-A6BF-3D13C981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7451C-3DA1-413B-A49A-51E2C9CF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14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30D25-FF13-4DCC-B32A-DC39F075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42E018-158F-4FB9-9373-2E770D42F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A873A6-2B32-4629-A0C6-DC555E32F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935484-658D-4E2F-A573-1C45FF3B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FC35C4-8455-4B29-B834-D3EB2C05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EC4C7E-7963-43D2-A281-CD8CB47A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9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1DD67-CCF5-4382-BB3B-0F9CBA6B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634CB-6B55-4312-B072-4117160DE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618C60-7FB0-4037-BD96-5E52B6F17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0D1970-4B62-4D2A-897D-00CBE11FA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1F31A9-F568-4601-AFE9-EE7BCBFAC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41EB0E-BF66-41A1-8D17-AA8DF143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C00A20-06B3-43BF-A000-901829B1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6B76A6-5526-4D66-BA95-334BD955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089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2C4B0-F263-4AB9-9290-5315248E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222C0E-D598-41D0-ABBC-902EF3B3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580DE1-D858-476A-8534-7E1D41CE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A222D1-3DB0-4F8A-B02A-C4C769C5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6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1464AC-1F46-4960-A05B-362EFD74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A76E1-2EE6-43D7-A89C-CE421180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116166-C1D2-4B36-9D62-63BD73FD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8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2D757-E17D-4846-B9A7-5490F28E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94605-1263-4D17-B01F-F8F2C4214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2FD0F-37A7-4438-8D38-95C520CCE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0B9150-B223-498C-90E4-F37B0D6C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B91A28-DE2B-4B77-AB17-2C06FAF9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03C46-4C23-4480-9DF5-1AA33BBA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8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9A588-81D8-4488-BEBA-4092D4A9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E3FEA1-1D25-4A49-99B9-AC0CA00E4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DCC2D1-589D-4BC0-94A9-1CA35FEFA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547EE0-4165-457A-9933-81E6BF6D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1EA9A9-7BBB-45BD-9732-71C4D351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861EAC-272D-439E-A470-E92F3D4C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51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9B751B-5CE8-4BE1-8B68-5041187B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F3634B-78EE-4217-ACD7-D5BFD6F6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3E5827-E402-4131-935B-8C1C387BD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03EF6-2A24-4421-A896-8B29519401F7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465B1-21C9-454E-B917-7CE1A04DD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2CFCC4-34D7-4DFA-91B2-C68DF4245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AC911-E0E4-4361-9C3F-3BFBD2774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57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l%C3%A1piz-de-color-de-fondo-3946609/" TargetMode="External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nternational-flag-mexico-2657262/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layingwithpsp/4258948187/" TargetMode="Externa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layingwithpsp/4258948187" TargetMode="Externa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s://www.flickr.com/photos/140660272@N07/31422213970/" TargetMode="External" /><Relationship Id="rId4" Type="http://schemas.openxmlformats.org/officeDocument/2006/relationships/image" Target="../media/image5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layingwithpsp/4258948187" TargetMode="Externa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s://mexicanosenespana.blogspot.com/2020/07/hoy-se-conmemora-el-fallecimiento-del.html" TargetMode="Externa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layingwithpsp/4258948187" TargetMode="Externa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layingwithpsp/4258948187" TargetMode="Externa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creativecommons.org/licenses/by-nc/3.0/" TargetMode="External" /><Relationship Id="rId5" Type="http://schemas.openxmlformats.org/officeDocument/2006/relationships/hyperlink" Target="https://www.flickr.com/photos/rckcstr/511510159/" TargetMode="External" /><Relationship Id="rId4" Type="http://schemas.openxmlformats.org/officeDocument/2006/relationships/image" Target="../media/image9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784DF5F-7A73-47D6-8E43-E9F04A567D86}"/>
              </a:ext>
            </a:extLst>
          </p:cNvPr>
          <p:cNvSpPr txBox="1"/>
          <p:nvPr/>
        </p:nvSpPr>
        <p:spPr>
          <a:xfrm>
            <a:off x="2492114" y="421969"/>
            <a:ext cx="7896069" cy="614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del Estado de Coahuila.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Preescolar.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Segundo Semestre Sección “A”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 Estrategias </a:t>
            </a: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música y canto en educación preescolar.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Titular: </a:t>
            </a: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Jorge Ariel Morales </a:t>
            </a:r>
            <a:r>
              <a:rPr lang="es-MX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Garcia</a:t>
            </a: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Valeria Berenice Cardona Sosa #5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Perla Abigail Cepeda García #6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Kenia </a:t>
            </a:r>
            <a:r>
              <a:rPr lang="es-MX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Marily</a:t>
            </a: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Monsivais</a:t>
            </a: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Rodriguez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#15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 Paula Saucedo Muñiz #24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                                 </a:t>
            </a:r>
            <a:r>
              <a:rPr lang="es-MX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67B3E6-6DEA-446B-B967-7096BC0E4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79" y="421969"/>
            <a:ext cx="2455587" cy="18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523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ACAB77-8447-4CA1-AD84-0B4D6DDC0BE8}"/>
              </a:ext>
            </a:extLst>
          </p:cNvPr>
          <p:cNvSpPr txBox="1"/>
          <p:nvPr/>
        </p:nvSpPr>
        <p:spPr>
          <a:xfrm>
            <a:off x="4799351" y="4119745"/>
            <a:ext cx="84694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atin typeface="Century Gothic" panose="020B0502020202020204" pitchFamily="34" charset="0"/>
              </a:rPr>
              <a:t>HIMNO </a:t>
            </a:r>
          </a:p>
          <a:p>
            <a:pPr algn="ctr"/>
            <a:r>
              <a:rPr lang="es-ES" sz="5400" dirty="0">
                <a:latin typeface="Century Gothic" panose="020B0502020202020204" pitchFamily="34" charset="0"/>
              </a:rPr>
              <a:t>NACIONAL</a:t>
            </a:r>
          </a:p>
          <a:p>
            <a:pPr algn="ctr"/>
            <a:r>
              <a:rPr lang="es-ES" sz="5400" dirty="0">
                <a:latin typeface="Century Gothic" panose="020B0502020202020204" pitchFamily="34" charset="0"/>
              </a:rPr>
              <a:t>MEXICANO</a:t>
            </a:r>
            <a:endParaRPr lang="es-MX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7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8B7BE0-65F6-4A57-9542-C9215111B0F6}"/>
              </a:ext>
            </a:extLst>
          </p:cNvPr>
          <p:cNvSpPr txBox="1"/>
          <p:nvPr/>
        </p:nvSpPr>
        <p:spPr>
          <a:xfrm>
            <a:off x="1811539" y="609600"/>
            <a:ext cx="908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Mystical Woods Rough Script" panose="02000500000000000000" pitchFamily="2" charset="0"/>
              </a:rPr>
              <a:t>¿Cómo surgió el Himno Nacional Mexicano?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294CE5-BF17-4307-B736-5D8A39D53AB5}"/>
              </a:ext>
            </a:extLst>
          </p:cNvPr>
          <p:cNvSpPr txBox="1"/>
          <p:nvPr/>
        </p:nvSpPr>
        <p:spPr>
          <a:xfrm>
            <a:off x="843880" y="1821306"/>
            <a:ext cx="101744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Parte importante de la historia de México se ve reflejado en la historia de sus símbolos patrios, como lo es el 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Himno Nacional Mexicano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Cada línea de este canto bélico incluye todo un significado patriótico que nos enseñan desde pequeños pero, ¿cuál es el trasfondo histórico de esta composición? </a:t>
            </a:r>
          </a:p>
          <a:p>
            <a:pPr algn="l"/>
            <a:r>
              <a:rPr lang="es-E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Considerado uno de los himnos más hermosos del mundo, se originó en un momento difícil a nivel nacional, ya que México acababa de perder casi la mitad de su territorio, por lo que se requería un alentador que uniera de nuevo a la población.</a:t>
            </a:r>
          </a:p>
          <a:p>
            <a:pPr algn="l"/>
            <a:r>
              <a:rPr lang="es-E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Fue entonces que en 1853, el expresidente 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Antonio López de Santa Anna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lanzó una convocatoria para desarrollar un símbolo patrio que enalteciera el orgullo mexicano, por lo que en el Diario de la Nación se convocó a talentos en dos ramas: escritura y música</a:t>
            </a:r>
            <a:r>
              <a:rPr lang="es-E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0289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6CF10F-6BB4-42BF-8107-6818A872D780}"/>
              </a:ext>
            </a:extLst>
          </p:cNvPr>
          <p:cNvSpPr txBox="1"/>
          <p:nvPr/>
        </p:nvSpPr>
        <p:spPr>
          <a:xfrm>
            <a:off x="569626" y="959370"/>
            <a:ext cx="76299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Mystical Woods Rough Script" panose="02000500000000000000" pitchFamily="2" charset="0"/>
              </a:rPr>
              <a:t>Versos de patria</a:t>
            </a:r>
          </a:p>
          <a:p>
            <a:pPr algn="l"/>
            <a:endParaRPr lang="es-E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s-E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Primero se eligió el escrito que describiera a la perfección el sentir de los mexicanos. Participaron 26 poetas con piezas extraordinarias, pero el ganador fue 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Francisco González Bocanegra,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originario de San Luis Potosí. Se cuenta que en un inicio este talentoso poeta se negaba a participar, pero su prometida, Guadalupe González del Pino y Villalpando, lo encerró en una habitación para que escribiera los versos con los que concursaría, pues confiaba ampliamente en su habilidad para escribir.</a:t>
            </a:r>
          </a:p>
          <a:p>
            <a:pPr algn="l"/>
            <a:r>
              <a:rPr lang="es-E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Tras 4 horas de encierro, Bocanegra pasó por debajo de la puerta los versos que describen la defensa de la patria, así escribió el Himno Nacional.</a:t>
            </a:r>
          </a:p>
          <a:p>
            <a:endParaRPr lang="es-MX" dirty="0"/>
          </a:p>
        </p:txBody>
      </p:sp>
      <p:pic>
        <p:nvPicPr>
          <p:cNvPr id="4" name="Imagen 3" descr="Foto en blanco y negr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37A22A3-E247-46F8-A618-9FAA6867F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48429" y="1774502"/>
            <a:ext cx="2878826" cy="330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43334D-A963-4742-BEC0-8B4433C2A82F}"/>
              </a:ext>
            </a:extLst>
          </p:cNvPr>
          <p:cNvSpPr txBox="1"/>
          <p:nvPr/>
        </p:nvSpPr>
        <p:spPr>
          <a:xfrm>
            <a:off x="684551" y="458956"/>
            <a:ext cx="99284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Mystical Woods Rough Script" panose="02000500000000000000" pitchFamily="2" charset="0"/>
              </a:rPr>
              <a:t>Orgullosa melodía</a:t>
            </a:r>
          </a:p>
          <a:p>
            <a:pPr algn="l"/>
            <a:endParaRPr lang="es-ES" sz="2800" b="1" dirty="0">
              <a:solidFill>
                <a:schemeClr val="accent6">
                  <a:lumMod val="50000"/>
                </a:schemeClr>
              </a:solidFill>
              <a:latin typeface="Mystical Woods Rough Script" panose="02000500000000000000" pitchFamily="2" charset="0"/>
            </a:endParaRPr>
          </a:p>
          <a:p>
            <a:pPr algn="l"/>
            <a:endParaRPr lang="es-ES" sz="2800" b="1" i="0" dirty="0">
              <a:solidFill>
                <a:schemeClr val="accent6">
                  <a:lumMod val="50000"/>
                </a:schemeClr>
              </a:solidFill>
              <a:effectLst/>
              <a:latin typeface="Mystical Woods Rough Script" panose="02000500000000000000" pitchFamily="2" charset="0"/>
            </a:endParaRPr>
          </a:p>
          <a:p>
            <a:pPr algn="l"/>
            <a:endParaRPr lang="es-ES" sz="2800" b="1" dirty="0">
              <a:solidFill>
                <a:schemeClr val="accent6">
                  <a:lumMod val="50000"/>
                </a:schemeClr>
              </a:solidFill>
              <a:latin typeface="Mystical Woods Rough Script" panose="02000500000000000000" pitchFamily="2" charset="0"/>
            </a:endParaRPr>
          </a:p>
          <a:p>
            <a:pPr algn="l"/>
            <a:endParaRPr lang="es-ES" sz="2800" b="1" i="0" dirty="0">
              <a:solidFill>
                <a:schemeClr val="accent6">
                  <a:lumMod val="50000"/>
                </a:schemeClr>
              </a:solidFill>
              <a:effectLst/>
              <a:latin typeface="Mystical Woods Rough Script" panose="02000500000000000000" pitchFamily="2" charset="0"/>
            </a:endParaRPr>
          </a:p>
          <a:p>
            <a:pPr algn="l"/>
            <a:endParaRPr lang="es-ES" sz="2800" b="1" dirty="0">
              <a:solidFill>
                <a:schemeClr val="accent6">
                  <a:lumMod val="50000"/>
                </a:schemeClr>
              </a:solidFill>
              <a:latin typeface="Mystical Woods Rough Script" panose="02000500000000000000" pitchFamily="2" charset="0"/>
            </a:endParaRPr>
          </a:p>
          <a:p>
            <a:pPr algn="l"/>
            <a:endParaRPr lang="es-ES" sz="2800" b="1" i="0" dirty="0">
              <a:solidFill>
                <a:schemeClr val="accent6">
                  <a:lumMod val="50000"/>
                </a:schemeClr>
              </a:solidFill>
              <a:effectLst/>
              <a:latin typeface="Mystical Woods Rough Script" panose="02000500000000000000" pitchFamily="2" charset="0"/>
            </a:endParaRPr>
          </a:p>
          <a:p>
            <a:pPr algn="l"/>
            <a:endParaRPr lang="es-ES" sz="2800" b="1" i="0" dirty="0">
              <a:solidFill>
                <a:schemeClr val="accent6">
                  <a:lumMod val="50000"/>
                </a:schemeClr>
              </a:solidFill>
              <a:effectLst/>
              <a:latin typeface="Mystical Woods Rough Script" panose="02000500000000000000" pitchFamily="2" charset="0"/>
            </a:endParaRPr>
          </a:p>
          <a:p>
            <a:pPr algn="l"/>
            <a:endParaRPr lang="es-ES" sz="2800" b="0" i="0" dirty="0">
              <a:solidFill>
                <a:schemeClr val="accent6">
                  <a:lumMod val="50000"/>
                </a:schemeClr>
              </a:solidFill>
              <a:effectLst/>
              <a:latin typeface="Mystical Woods Rough Script" panose="02000500000000000000" pitchFamily="2" charset="0"/>
            </a:endParaRP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Tras haber elegido la letra de Bocanegra, se convocó a musicalizarla. Entre 15 participantes el ganador fue el español </a:t>
            </a:r>
            <a:r>
              <a:rPr lang="es-E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Jaime Nunó</a:t>
            </a:r>
            <a:r>
              <a:rPr lang="es-E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quien recién había llegado a México para trabajar como director de bandas de guerra. Si bien, en un principio el hecho de que la música estuviera a cargo de un extranjero no fue bien visto por los mexicanos, era un hecho que ambas composiciones representarían a la nación.</a:t>
            </a:r>
          </a:p>
          <a:p>
            <a:pPr algn="l"/>
            <a:endParaRPr lang="es-ES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endParaRPr lang="es-MX" dirty="0"/>
          </a:p>
        </p:txBody>
      </p:sp>
      <p:pic>
        <p:nvPicPr>
          <p:cNvPr id="4" name="Imagen 3" descr="Un hombre con un traje de color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58E42B33-8E2C-4214-B36F-6161C8689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25977" y="1235439"/>
            <a:ext cx="2384685" cy="23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3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3006625-A099-4A2B-B668-E9BE093BD68E}"/>
              </a:ext>
            </a:extLst>
          </p:cNvPr>
          <p:cNvSpPr txBox="1"/>
          <p:nvPr/>
        </p:nvSpPr>
        <p:spPr>
          <a:xfrm>
            <a:off x="734518" y="599607"/>
            <a:ext cx="100384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Fue así, que el Himno Nacional Mexicano se entonó por primera vez el 15 de septiembre de 1854 en el Teatro Santa Anna y fue al día siguiente que se estrenó oficialmente a todo el país, lamentablemente sin obtener una respuesta positiva.</a:t>
            </a:r>
          </a:p>
          <a:p>
            <a:endParaRPr lang="es-MX" dirty="0"/>
          </a:p>
        </p:txBody>
      </p:sp>
      <p:pic>
        <p:nvPicPr>
          <p:cNvPr id="1026" name="Picture 2" descr="Himno Nacional | Dirección de Fomento Cívico">
            <a:extLst>
              <a:ext uri="{FF2B5EF4-FFF2-40B4-BE49-F238E27FC236}">
                <a16:creationId xmlns:a16="http://schemas.microsoft.com/office/drawing/2014/main" id="{B1DB026E-EE56-4DAF-BB73-BD2812E0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20" y="2448237"/>
            <a:ext cx="4801314" cy="16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to a la Patria: El Himno Nacional Mexicano | Como en el tianguis">
            <a:extLst>
              <a:ext uri="{FF2B5EF4-FFF2-40B4-BE49-F238E27FC236}">
                <a16:creationId xmlns:a16="http://schemas.microsoft.com/office/drawing/2014/main" id="{C2F6EA26-BACB-448A-AD33-C9A50719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53" y="3678873"/>
            <a:ext cx="3838041" cy="25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9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42EA47C-F916-4FA9-847A-A6D7017ECECD}"/>
              </a:ext>
            </a:extLst>
          </p:cNvPr>
          <p:cNvSpPr txBox="1"/>
          <p:nvPr/>
        </p:nvSpPr>
        <p:spPr>
          <a:xfrm>
            <a:off x="1004340" y="479686"/>
            <a:ext cx="930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Todo apuntaba a que esta composición iba a dejarse de lado, pero fue en el mandato de Porfirio Díaz que se retomó en ceremonias oficiales y con el paso de los años, las 10 estrofas originales sufrieron algunas supresiones y modificaciones hasta llegar a lo que hoy en día cantamos habitualmente. Fue hasta casi 100 años después de haber sido compuesto, el Himno Nacional fue decretado como símbolo patrio junto con el Escudo Nacional y la Bandera.</a:t>
            </a:r>
          </a:p>
          <a:p>
            <a:endParaRPr lang="es-MX" dirty="0"/>
          </a:p>
        </p:txBody>
      </p:sp>
      <p:pic>
        <p:nvPicPr>
          <p:cNvPr id="4" name="Imagen 3" descr="Bandera de color rojo&#10;&#10;Descripción generada automáticamente">
            <a:extLst>
              <a:ext uri="{FF2B5EF4-FFF2-40B4-BE49-F238E27FC236}">
                <a16:creationId xmlns:a16="http://schemas.microsoft.com/office/drawing/2014/main" id="{C7E1F93A-4668-4A25-8A98-7CBBF6D51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53212" y="2803161"/>
            <a:ext cx="2397621" cy="3429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B4FB24-9BE8-4CE8-9C8D-CEA359529B6D}"/>
              </a:ext>
            </a:extLst>
          </p:cNvPr>
          <p:cNvSpPr txBox="1"/>
          <p:nvPr/>
        </p:nvSpPr>
        <p:spPr>
          <a:xfrm>
            <a:off x="1689697" y="9616190"/>
            <a:ext cx="239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5" tooltip="https://www.flickr.com/photos/rckcstr/511510159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6" tooltip="https://creativecommons.org/licenses/by-nc/3.0/"/>
              </a:rPr>
              <a:t>CC BY-NC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248063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564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PERLA CEPEDA</dc:creator>
  <cp:lastModifiedBy>Perla Abigail Cepeda Garcia</cp:lastModifiedBy>
  <cp:revision>3</cp:revision>
  <dcterms:created xsi:type="dcterms:W3CDTF">2022-03-22T15:34:39Z</dcterms:created>
  <dcterms:modified xsi:type="dcterms:W3CDTF">2022-03-25T13:35:15Z</dcterms:modified>
</cp:coreProperties>
</file>