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9" r:id="rId4"/>
    <p:sldId id="270" r:id="rId5"/>
    <p:sldId id="267" r:id="rId6"/>
    <p:sldId id="268" r:id="rId7"/>
    <p:sldId id="271" r:id="rId8"/>
    <p:sldId id="272" r:id="rId9"/>
    <p:sldId id="273" r:id="rId10"/>
    <p:sldId id="274" r:id="rId11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54" d="100"/>
          <a:sy n="54" d="100"/>
        </p:scale>
        <p:origin x="24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47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1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00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2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62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2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6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08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32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702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1A108-CDF7-4FCE-9FD3-1C0099BD109E}" type="datetimeFigureOut">
              <a:rPr lang="es-MX" smtClean="0"/>
              <a:t>29/03/2022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E1B4-994E-41CE-ABAB-0C61BFCAB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77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qKDWm7wO3Y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3BD63-1B59-4CA4-B9E7-3626FDAC75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8E6279-7284-4F5C-B6B2-F5899C920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8E178B-3FF3-4C03-9548-449E024B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345"/>
            <a:ext cx="6866631" cy="122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AA9CBC4-945B-42D8-9B2F-1C56B808F776}"/>
              </a:ext>
            </a:extLst>
          </p:cNvPr>
          <p:cNvSpPr/>
          <p:nvPr/>
        </p:nvSpPr>
        <p:spPr>
          <a:xfrm>
            <a:off x="3361876" y="5679445"/>
            <a:ext cx="397437" cy="95421"/>
          </a:xfrm>
          <a:prstGeom prst="rect">
            <a:avLst/>
          </a:prstGeom>
          <a:noFill/>
        </p:spPr>
        <p:txBody>
          <a:bodyPr wrap="none" lIns="9154" tIns="4577" rIns="9154" bIns="4577">
            <a:spAutoFit/>
          </a:bodyPr>
          <a:lstStyle/>
          <a:p>
            <a:pPr algn="ctr"/>
            <a:r>
              <a:rPr lang="es-ES" sz="280" b="1" spc="5" dirty="0"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" panose="020B0502040204020203" pitchFamily="34" charset="0"/>
              </a:rPr>
              <a:t>Alumna: </a:t>
            </a:r>
          </a:p>
          <a:p>
            <a:pPr algn="ctr"/>
            <a:r>
              <a:rPr lang="es-ES" sz="280" b="1" spc="5" dirty="0"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" panose="020B0502040204020203" pitchFamily="34" charset="0"/>
              </a:rPr>
              <a:t>Daiva Ramírez Treviño</a:t>
            </a:r>
          </a:p>
        </p:txBody>
      </p:sp>
    </p:spTree>
    <p:extLst>
      <p:ext uri="{BB962C8B-B14F-4D97-AF65-F5344CB8AC3E}">
        <p14:creationId xmlns:p14="http://schemas.microsoft.com/office/powerpoint/2010/main" val="210196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28972"/>
              </p:ext>
            </p:extLst>
          </p:nvPr>
        </p:nvGraphicFramePr>
        <p:xfrm>
          <a:off x="245742" y="726142"/>
          <a:ext cx="6366510" cy="929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423410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155753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involucre a los alumnos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Mediante el juego simbólico donde eran exploradores.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interesaron en las actividades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Fue de su agrado e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ineteres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realice o rescate la evaluación del aprendizaje esperado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Mediante la observación; además de una rubrica dentro del anexo.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puedo mejorar mi intervención (darle fundamentación teórica)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tono de voz y un lenguaje corporal adecuados para que com­­prendan que el mensaje es importante. Tenemos que agacharnos hasta la altura del niño, fijar la mirada en sus ojos y hablar usando frases breves con voz serena y baja. Cuanto más tranquilo y bajo sea el tono de voz, más eficaz resultará. Tener confianza en nuestra autoridad es im­­por­­tante para hacerlo bien.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no debe olvidar al desempeñar mi intervención.</a:t>
                      </a: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respeto.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de oportunidad:</a:t>
                      </a: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Comprensión y ejecución de consignas.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91733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Estrategias: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Juegos </a:t>
                      </a:r>
                      <a:r>
                        <a:rPr lang="es-MX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simbólico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7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99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39214-DAD9-4D0E-B092-1AB99634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D95CFE-A116-4D22-87D7-F4850F01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E0C4A4-1B7A-4D9C-BC38-84D14F8D2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20916" r="44167" b="10833"/>
          <a:stretch/>
        </p:blipFill>
        <p:spPr>
          <a:xfrm>
            <a:off x="-1" y="16652"/>
            <a:ext cx="6872577" cy="1218677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878C020-959C-4C63-8CF9-1371DD7B549C}"/>
              </a:ext>
            </a:extLst>
          </p:cNvPr>
          <p:cNvSpPr/>
          <p:nvPr/>
        </p:nvSpPr>
        <p:spPr>
          <a:xfrm>
            <a:off x="3004457" y="6008914"/>
            <a:ext cx="3382055" cy="1116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Jardín de niños Dora González de Madero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C33EB53-E1AD-4005-8B19-147C6C07D9CB}"/>
              </a:ext>
            </a:extLst>
          </p:cNvPr>
          <p:cNvSpPr/>
          <p:nvPr/>
        </p:nvSpPr>
        <p:spPr>
          <a:xfrm>
            <a:off x="2261144" y="10611936"/>
            <a:ext cx="2675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Arial Black" panose="020B0A04020102020204" pitchFamily="34" charset="0"/>
              </a:rPr>
              <a:t>Clave: 05DJN0038O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9EB7294-5F1A-4E6F-96CD-0DB410DDFCF2}"/>
              </a:ext>
            </a:extLst>
          </p:cNvPr>
          <p:cNvSpPr/>
          <p:nvPr/>
        </p:nvSpPr>
        <p:spPr>
          <a:xfrm>
            <a:off x="3121231" y="9825785"/>
            <a:ext cx="1106385" cy="548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44506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92F09-F580-485C-8EFC-9E6CF449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3C29C4-EE70-4467-9CF9-B7E75018A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44D35D-EEB2-4C5B-92D4-2785A740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96419" cy="123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ADAA900-F425-4B35-BC6D-231E88BCFEBF}"/>
              </a:ext>
            </a:extLst>
          </p:cNvPr>
          <p:cNvSpPr/>
          <p:nvPr/>
        </p:nvSpPr>
        <p:spPr>
          <a:xfrm>
            <a:off x="2866987" y="2868275"/>
            <a:ext cx="1124026" cy="82176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D</a:t>
            </a:r>
          </a:p>
          <a:p>
            <a:pPr algn="ctr"/>
            <a:r>
              <a:rPr lang="es-ES" sz="8800" b="1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s-ES" sz="8800" b="1" cap="none" spc="0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es-ES" sz="8800" b="1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s-ES" sz="8800" b="1" cap="none" spc="0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s-ES" sz="8800" b="1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O</a:t>
            </a:r>
            <a:endParaRPr lang="es-ES" sz="5400" b="1" cap="none" spc="0" dirty="0">
              <a:ln w="57150">
                <a:solidFill>
                  <a:srgbClr val="92D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B1B8DAB-D1C4-4547-9B9E-D2DD07EAF759}"/>
              </a:ext>
            </a:extLst>
          </p:cNvPr>
          <p:cNvSpPr/>
          <p:nvPr/>
        </p:nvSpPr>
        <p:spPr>
          <a:xfrm>
            <a:off x="1608633" y="1010390"/>
            <a:ext cx="36407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800" b="1" cap="none" spc="0" dirty="0">
                <a:ln w="19050">
                  <a:solidFill>
                    <a:srgbClr val="002060"/>
                  </a:solidFill>
                </a:ln>
                <a:solidFill>
                  <a:schemeClr val="accent4"/>
                </a:solidFill>
                <a:effectLst/>
                <a:latin typeface="Arial Rounded MT Bold" panose="020F0704030504030204" pitchFamily="34" charset="0"/>
              </a:rPr>
              <a:t>LUNES </a:t>
            </a:r>
            <a:r>
              <a:rPr lang="es-ES" sz="4800" b="1" dirty="0">
                <a:ln w="19050"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rial Rounded MT Bold" panose="020F0704030504030204" pitchFamily="34" charset="0"/>
              </a:rPr>
              <a:t>28</a:t>
            </a:r>
            <a:endParaRPr lang="es-ES" sz="4800" b="1" cap="none" spc="0" dirty="0">
              <a:ln w="19050">
                <a:solidFill>
                  <a:srgbClr val="002060"/>
                </a:solidFill>
              </a:ln>
              <a:solidFill>
                <a:schemeClr val="accent4"/>
              </a:solidFill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s-ES" sz="4800" b="1" cap="none" spc="0" dirty="0">
                <a:ln w="19050">
                  <a:solidFill>
                    <a:srgbClr val="002060"/>
                  </a:solidFill>
                </a:ln>
                <a:solidFill>
                  <a:schemeClr val="accent4"/>
                </a:solidFill>
                <a:effectLst/>
                <a:latin typeface="Arial Rounded MT Bold" panose="020F0704030504030204" pitchFamily="34" charset="0"/>
              </a:rPr>
              <a:t>DE </a:t>
            </a:r>
            <a:r>
              <a:rPr lang="es-ES" sz="4800" b="1" dirty="0">
                <a:ln w="19050"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rial Rounded MT Bold" panose="020F0704030504030204" pitchFamily="34" charset="0"/>
              </a:rPr>
              <a:t>MARZO</a:t>
            </a:r>
            <a:r>
              <a:rPr lang="es-ES" sz="4800" b="1" cap="none" spc="0" dirty="0">
                <a:ln w="19050">
                  <a:solidFill>
                    <a:srgbClr val="002060"/>
                  </a:solidFill>
                </a:ln>
                <a:solidFill>
                  <a:schemeClr val="accent4"/>
                </a:solidFill>
                <a:effectLst/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252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FCD27-E2C8-4EA4-B057-413A051F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67524-B179-467F-A045-62D1B039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5B83F5-AC70-4033-9610-F6F65E8B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" y="-34290"/>
            <a:ext cx="693801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6896550-E8F4-4BB3-A2BD-67FC7169AF57}"/>
              </a:ext>
            </a:extLst>
          </p:cNvPr>
          <p:cNvSpPr txBox="1"/>
          <p:nvPr/>
        </p:nvSpPr>
        <p:spPr>
          <a:xfrm>
            <a:off x="182880" y="34450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28     03       2022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162AD7C-19ED-4915-9F31-774670F924B6}"/>
              </a:ext>
            </a:extLst>
          </p:cNvPr>
          <p:cNvSpPr/>
          <p:nvPr/>
        </p:nvSpPr>
        <p:spPr>
          <a:xfrm>
            <a:off x="78692" y="858637"/>
            <a:ext cx="288607" cy="3693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DC4085-3EE7-442C-B779-0246AA34B42A}"/>
              </a:ext>
            </a:extLst>
          </p:cNvPr>
          <p:cNvSpPr txBox="1"/>
          <p:nvPr/>
        </p:nvSpPr>
        <p:spPr>
          <a:xfrm>
            <a:off x="1931670" y="1312664"/>
            <a:ext cx="363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“La primavera.”</a:t>
            </a: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0048B700-37BE-45B2-8108-BB90AB1764CB}"/>
              </a:ext>
            </a:extLst>
          </p:cNvPr>
          <p:cNvSpPr/>
          <p:nvPr/>
        </p:nvSpPr>
        <p:spPr>
          <a:xfrm>
            <a:off x="2757539" y="3034295"/>
            <a:ext cx="631456" cy="37389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F5AFDB-8109-4FE1-9657-F4EDF3235F77}"/>
              </a:ext>
            </a:extLst>
          </p:cNvPr>
          <p:cNvSpPr txBox="1"/>
          <p:nvPr/>
        </p:nvSpPr>
        <p:spPr>
          <a:xfrm>
            <a:off x="3761354" y="4301721"/>
            <a:ext cx="2958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Los alumnos fueron capaces de identificar figuras geométricas de su contexto , algunas características de las figuras y diferencias.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D55C1EF-28B2-420D-823C-875454770132}"/>
              </a:ext>
            </a:extLst>
          </p:cNvPr>
          <p:cNvSpPr/>
          <p:nvPr/>
        </p:nvSpPr>
        <p:spPr>
          <a:xfrm>
            <a:off x="3818774" y="6696382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D91C771-0999-4AED-98C1-ACC7D3671454}"/>
              </a:ext>
            </a:extLst>
          </p:cNvPr>
          <p:cNvSpPr/>
          <p:nvPr/>
        </p:nvSpPr>
        <p:spPr>
          <a:xfrm>
            <a:off x="4651498" y="6987769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43695EB-C585-48FF-8EA8-6E56A7B2A6CF}"/>
              </a:ext>
            </a:extLst>
          </p:cNvPr>
          <p:cNvSpPr/>
          <p:nvPr/>
        </p:nvSpPr>
        <p:spPr>
          <a:xfrm>
            <a:off x="3832102" y="7338517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906264A-C58D-4220-869C-B771E26B1B1A}"/>
              </a:ext>
            </a:extLst>
          </p:cNvPr>
          <p:cNvSpPr/>
          <p:nvPr/>
        </p:nvSpPr>
        <p:spPr>
          <a:xfrm>
            <a:off x="3832103" y="7628669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0504F86-33DF-4682-B276-1DE25207466E}"/>
              </a:ext>
            </a:extLst>
          </p:cNvPr>
          <p:cNvSpPr/>
          <p:nvPr/>
        </p:nvSpPr>
        <p:spPr>
          <a:xfrm>
            <a:off x="5236148" y="8771710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5D144C9-9D94-4F70-BF21-AF18493F450A}"/>
              </a:ext>
            </a:extLst>
          </p:cNvPr>
          <p:cNvSpPr/>
          <p:nvPr/>
        </p:nvSpPr>
        <p:spPr>
          <a:xfrm>
            <a:off x="5258670" y="9095963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667818A-C5EB-4560-8768-6FF5FC9AE636}"/>
              </a:ext>
            </a:extLst>
          </p:cNvPr>
          <p:cNvSpPr/>
          <p:nvPr/>
        </p:nvSpPr>
        <p:spPr>
          <a:xfrm>
            <a:off x="5258674" y="9422573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F13EF572-C040-4674-91F4-FAA619BDA3B7}"/>
              </a:ext>
            </a:extLst>
          </p:cNvPr>
          <p:cNvSpPr/>
          <p:nvPr/>
        </p:nvSpPr>
        <p:spPr>
          <a:xfrm>
            <a:off x="5258671" y="9710342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9D63ECF-F28F-4FD3-B90C-4AD5EF4105FC}"/>
              </a:ext>
            </a:extLst>
          </p:cNvPr>
          <p:cNvSpPr/>
          <p:nvPr/>
        </p:nvSpPr>
        <p:spPr>
          <a:xfrm>
            <a:off x="5258673" y="10003713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96DC83B1-4AE8-40D3-A41E-B5FE370F1C5B}"/>
              </a:ext>
            </a:extLst>
          </p:cNvPr>
          <p:cNvSpPr/>
          <p:nvPr/>
        </p:nvSpPr>
        <p:spPr>
          <a:xfrm>
            <a:off x="5258672" y="10324721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674BEB-8123-4825-8994-8B639F0FC1C4}"/>
              </a:ext>
            </a:extLst>
          </p:cNvPr>
          <p:cNvSpPr txBox="1"/>
          <p:nvPr/>
        </p:nvSpPr>
        <p:spPr>
          <a:xfrm>
            <a:off x="155696" y="10978934"/>
            <a:ext cx="3069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/>
              <a:t>Identificacion</a:t>
            </a:r>
            <a:r>
              <a:rPr lang="es-MX" sz="1600" dirty="0"/>
              <a:t> de las figuras geométricas como: cuadrado, rectángulo, circulo, triangulo y rombo.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93D2E3-AA51-468A-865A-78831EF04D4D}"/>
              </a:ext>
            </a:extLst>
          </p:cNvPr>
          <p:cNvSpPr txBox="1"/>
          <p:nvPr/>
        </p:nvSpPr>
        <p:spPr>
          <a:xfrm>
            <a:off x="3530010" y="10930800"/>
            <a:ext cx="306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Diferencia entre rombo y cuadrado.</a:t>
            </a:r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04456780-7243-470F-908D-0543776574E7}"/>
              </a:ext>
            </a:extLst>
          </p:cNvPr>
          <p:cNvSpPr/>
          <p:nvPr/>
        </p:nvSpPr>
        <p:spPr>
          <a:xfrm>
            <a:off x="1211580" y="2261429"/>
            <a:ext cx="1086329" cy="56539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7A781E0-C5C9-4C5F-AD0B-78013A216B79}"/>
              </a:ext>
            </a:extLst>
          </p:cNvPr>
          <p:cNvSpPr/>
          <p:nvPr/>
        </p:nvSpPr>
        <p:spPr>
          <a:xfrm>
            <a:off x="70391" y="3944388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163181BB-0301-4804-B993-F8BE8213DED9}"/>
              </a:ext>
            </a:extLst>
          </p:cNvPr>
          <p:cNvSpPr/>
          <p:nvPr/>
        </p:nvSpPr>
        <p:spPr>
          <a:xfrm>
            <a:off x="70390" y="4256824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27A90D3-B707-4580-ABCB-853F0A56F492}"/>
              </a:ext>
            </a:extLst>
          </p:cNvPr>
          <p:cNvSpPr/>
          <p:nvPr/>
        </p:nvSpPr>
        <p:spPr>
          <a:xfrm>
            <a:off x="70389" y="4843871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FAE0A23-E064-4BF2-A807-55688D6B0D57}"/>
              </a:ext>
            </a:extLst>
          </p:cNvPr>
          <p:cNvSpPr/>
          <p:nvPr/>
        </p:nvSpPr>
        <p:spPr>
          <a:xfrm>
            <a:off x="81778" y="5430918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155BC00B-DCC9-40F4-89A8-CED437AB002C}"/>
              </a:ext>
            </a:extLst>
          </p:cNvPr>
          <p:cNvSpPr/>
          <p:nvPr/>
        </p:nvSpPr>
        <p:spPr>
          <a:xfrm>
            <a:off x="69382" y="4553824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81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27258"/>
              </p:ext>
            </p:extLst>
          </p:nvPr>
        </p:nvGraphicFramePr>
        <p:xfrm>
          <a:off x="245742" y="457200"/>
          <a:ext cx="6520818" cy="962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440558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22975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planeación fue adecuada a las necesidades y características del grupo y favoreció los aprendizajes esperados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planeación fue realizada para que el alumno reconociera las diferentes figuras geométricas que lo rodean. Basad en su contexto.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22288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fue mi intervención docente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Fui guía en el proceso de aprendizaje. Di a conocer las consignas a realizarse.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que otra manera podría intervenir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Mediante más cuestionamientos y menos respuestas.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consignas o indicaciones fueron claras.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consignas fueron entendibles, sin embargo una problemática del grupo es que no ponen atención en su totalidad..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3106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materiales empleados fueron</a:t>
                      </a:r>
                    </a:p>
                    <a:p>
                      <a:pPr algn="ctr"/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Video: “Canción de las formas- </a:t>
                      </a:r>
                      <a:r>
                        <a:rPr lang="es-MX" sz="16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Toobys</a:t>
                      </a: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- aprender las formas geométricas”: </a:t>
                      </a: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https://www.youtube.com/watch?v=bqKDWm7wO3Y</a:t>
                      </a: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Imágenes de figuras.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Plastilina,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Anexo 1 y 2.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64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65384"/>
              </p:ext>
            </p:extLst>
          </p:nvPr>
        </p:nvGraphicFramePr>
        <p:xfrm>
          <a:off x="245742" y="726142"/>
          <a:ext cx="6366510" cy="907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423410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155753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involucre a los alumnos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Mediante un trabajo autónomo donde fuera capaz de realizar movimientos finos.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interesaron en las actividades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Si, sin embargo algunos alumnos terminaron antes de tiempo o viceversa después de tiempo.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realice o rescate la evaluación del aprendizaje esperado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Mediante la observación; además de una rubrica dentro del anexo.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puedo mejorar mi intervención (darle fundamentación teórica)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consignas cumplen un rol fundamental como mediadoras de los procesos de aprendizaje. Son la herramienta con la que cuenta el docente para orientar el esfuerzo</a:t>
                      </a:r>
                    </a:p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cognitivo y las estrategias de aprendizaje de sus alumnos. E preferencia se empieza con un verbo.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no debe olvidar al desempeñar mi intervención.</a:t>
                      </a: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distribución de tiempo y reglas.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de oportunidad:</a:t>
                      </a: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cada actividad.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91733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Estrategias: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concreto y manipulable. </a:t>
                      </a: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7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91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92F09-F580-485C-8EFC-9E6CF449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3C29C4-EE70-4467-9CF9-B7E75018A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44D35D-EEB2-4C5B-92D4-2785A740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96419" cy="123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ADAA900-F425-4B35-BC6D-231E88BCFEBF}"/>
              </a:ext>
            </a:extLst>
          </p:cNvPr>
          <p:cNvSpPr/>
          <p:nvPr/>
        </p:nvSpPr>
        <p:spPr>
          <a:xfrm>
            <a:off x="2866987" y="2868275"/>
            <a:ext cx="1124026" cy="82176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D</a:t>
            </a:r>
          </a:p>
          <a:p>
            <a:pPr algn="ctr"/>
            <a:r>
              <a:rPr lang="es-ES" sz="8800" b="1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s-ES" sz="8800" b="1" cap="none" spc="0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es-ES" sz="8800" b="1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s-ES" sz="8800" b="1" cap="none" spc="0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s-ES" sz="8800" b="1" dirty="0">
                <a:ln w="57150">
                  <a:solidFill>
                    <a:srgbClr val="92D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O</a:t>
            </a:r>
            <a:endParaRPr lang="es-ES" sz="5400" b="1" cap="none" spc="0" dirty="0">
              <a:ln w="57150">
                <a:solidFill>
                  <a:srgbClr val="92D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B1B8DAB-D1C4-4547-9B9E-D2DD07EAF759}"/>
              </a:ext>
            </a:extLst>
          </p:cNvPr>
          <p:cNvSpPr/>
          <p:nvPr/>
        </p:nvSpPr>
        <p:spPr>
          <a:xfrm>
            <a:off x="1608633" y="1010390"/>
            <a:ext cx="36407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800" b="1" dirty="0">
                <a:ln w="19050"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rial Rounded MT Bold" panose="020F0704030504030204" pitchFamily="34" charset="0"/>
              </a:rPr>
              <a:t>MARTES</a:t>
            </a:r>
            <a:r>
              <a:rPr lang="es-ES" sz="4800" b="1" cap="none" spc="0" dirty="0">
                <a:ln w="19050">
                  <a:solidFill>
                    <a:srgbClr val="002060"/>
                  </a:solidFill>
                </a:ln>
                <a:solidFill>
                  <a:schemeClr val="accent4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s-ES" sz="4800" b="1" dirty="0">
                <a:ln w="19050"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rial Rounded MT Bold" panose="020F0704030504030204" pitchFamily="34" charset="0"/>
              </a:rPr>
              <a:t>29</a:t>
            </a:r>
            <a:endParaRPr lang="es-ES" sz="4800" b="1" cap="none" spc="0" dirty="0">
              <a:ln w="19050">
                <a:solidFill>
                  <a:srgbClr val="002060"/>
                </a:solidFill>
              </a:ln>
              <a:solidFill>
                <a:schemeClr val="accent4"/>
              </a:solidFill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s-ES" sz="4800" b="1" cap="none" spc="0" dirty="0">
                <a:ln w="19050">
                  <a:solidFill>
                    <a:srgbClr val="002060"/>
                  </a:solidFill>
                </a:ln>
                <a:solidFill>
                  <a:schemeClr val="accent4"/>
                </a:solidFill>
                <a:effectLst/>
                <a:latin typeface="Arial Rounded MT Bold" panose="020F0704030504030204" pitchFamily="34" charset="0"/>
              </a:rPr>
              <a:t>DE </a:t>
            </a:r>
            <a:r>
              <a:rPr lang="es-ES" sz="4800" b="1" dirty="0">
                <a:ln w="19050"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rial Rounded MT Bold" panose="020F0704030504030204" pitchFamily="34" charset="0"/>
              </a:rPr>
              <a:t>MARZO</a:t>
            </a:r>
            <a:r>
              <a:rPr lang="es-ES" sz="4800" b="1" cap="none" spc="0" dirty="0">
                <a:ln w="19050">
                  <a:solidFill>
                    <a:srgbClr val="002060"/>
                  </a:solidFill>
                </a:ln>
                <a:solidFill>
                  <a:schemeClr val="accent4"/>
                </a:solidFill>
                <a:effectLst/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42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FCD27-E2C8-4EA4-B057-413A051F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67524-B179-467F-A045-62D1B039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5B83F5-AC70-4033-9610-F6F65E8B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" y="-34290"/>
            <a:ext cx="693801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6896550-E8F4-4BB3-A2BD-67FC7169AF57}"/>
              </a:ext>
            </a:extLst>
          </p:cNvPr>
          <p:cNvSpPr txBox="1"/>
          <p:nvPr/>
        </p:nvSpPr>
        <p:spPr>
          <a:xfrm>
            <a:off x="182880" y="34450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29     03       2022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162AD7C-19ED-4915-9F31-774670F924B6}"/>
              </a:ext>
            </a:extLst>
          </p:cNvPr>
          <p:cNvSpPr/>
          <p:nvPr/>
        </p:nvSpPr>
        <p:spPr>
          <a:xfrm>
            <a:off x="471487" y="823644"/>
            <a:ext cx="288607" cy="3693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DC4085-3EE7-442C-B779-0246AA34B42A}"/>
              </a:ext>
            </a:extLst>
          </p:cNvPr>
          <p:cNvSpPr txBox="1"/>
          <p:nvPr/>
        </p:nvSpPr>
        <p:spPr>
          <a:xfrm>
            <a:off x="1931670" y="1312664"/>
            <a:ext cx="363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“La primavera.”</a:t>
            </a: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0048B700-37BE-45B2-8108-BB90AB1764CB}"/>
              </a:ext>
            </a:extLst>
          </p:cNvPr>
          <p:cNvSpPr/>
          <p:nvPr/>
        </p:nvSpPr>
        <p:spPr>
          <a:xfrm>
            <a:off x="2757539" y="3034295"/>
            <a:ext cx="631456" cy="37389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F5AFDB-8109-4FE1-9657-F4EDF3235F77}"/>
              </a:ext>
            </a:extLst>
          </p:cNvPr>
          <p:cNvSpPr txBox="1"/>
          <p:nvPr/>
        </p:nvSpPr>
        <p:spPr>
          <a:xfrm>
            <a:off x="3761354" y="4301721"/>
            <a:ext cx="2958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Los alumnos utilizaron su imaginación y vieron mas allá al buscar figuras geométricas.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D55C1EF-28B2-420D-823C-875454770132}"/>
              </a:ext>
            </a:extLst>
          </p:cNvPr>
          <p:cNvSpPr/>
          <p:nvPr/>
        </p:nvSpPr>
        <p:spPr>
          <a:xfrm>
            <a:off x="3818774" y="6696382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D91C771-0999-4AED-98C1-ACC7D3671454}"/>
              </a:ext>
            </a:extLst>
          </p:cNvPr>
          <p:cNvSpPr/>
          <p:nvPr/>
        </p:nvSpPr>
        <p:spPr>
          <a:xfrm>
            <a:off x="3793571" y="6998436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43695EB-C585-48FF-8EA8-6E56A7B2A6CF}"/>
              </a:ext>
            </a:extLst>
          </p:cNvPr>
          <p:cNvSpPr/>
          <p:nvPr/>
        </p:nvSpPr>
        <p:spPr>
          <a:xfrm>
            <a:off x="3832102" y="7338517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906264A-C58D-4220-869C-B771E26B1B1A}"/>
              </a:ext>
            </a:extLst>
          </p:cNvPr>
          <p:cNvSpPr/>
          <p:nvPr/>
        </p:nvSpPr>
        <p:spPr>
          <a:xfrm>
            <a:off x="3832103" y="7628669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0504F86-33DF-4682-B276-1DE25207466E}"/>
              </a:ext>
            </a:extLst>
          </p:cNvPr>
          <p:cNvSpPr/>
          <p:nvPr/>
        </p:nvSpPr>
        <p:spPr>
          <a:xfrm>
            <a:off x="5236148" y="8771710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5D144C9-9D94-4F70-BF21-AF18493F450A}"/>
              </a:ext>
            </a:extLst>
          </p:cNvPr>
          <p:cNvSpPr/>
          <p:nvPr/>
        </p:nvSpPr>
        <p:spPr>
          <a:xfrm>
            <a:off x="5258670" y="9095963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667818A-C5EB-4560-8768-6FF5FC9AE636}"/>
              </a:ext>
            </a:extLst>
          </p:cNvPr>
          <p:cNvSpPr/>
          <p:nvPr/>
        </p:nvSpPr>
        <p:spPr>
          <a:xfrm>
            <a:off x="5258674" y="9422573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F13EF572-C040-4674-91F4-FAA619BDA3B7}"/>
              </a:ext>
            </a:extLst>
          </p:cNvPr>
          <p:cNvSpPr/>
          <p:nvPr/>
        </p:nvSpPr>
        <p:spPr>
          <a:xfrm>
            <a:off x="5258671" y="9710342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9D63ECF-F28F-4FD3-B90C-4AD5EF4105FC}"/>
              </a:ext>
            </a:extLst>
          </p:cNvPr>
          <p:cNvSpPr/>
          <p:nvPr/>
        </p:nvSpPr>
        <p:spPr>
          <a:xfrm>
            <a:off x="5258673" y="10003713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96DC83B1-4AE8-40D3-A41E-B5FE370F1C5B}"/>
              </a:ext>
            </a:extLst>
          </p:cNvPr>
          <p:cNvSpPr/>
          <p:nvPr/>
        </p:nvSpPr>
        <p:spPr>
          <a:xfrm>
            <a:off x="5258672" y="10324721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674BEB-8123-4825-8994-8B639F0FC1C4}"/>
              </a:ext>
            </a:extLst>
          </p:cNvPr>
          <p:cNvSpPr txBox="1"/>
          <p:nvPr/>
        </p:nvSpPr>
        <p:spPr>
          <a:xfrm>
            <a:off x="155696" y="10978934"/>
            <a:ext cx="3069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/>
              <a:t>Identificacion</a:t>
            </a:r>
            <a:r>
              <a:rPr lang="es-MX" sz="1600" dirty="0"/>
              <a:t> de las figuras geométricas en su contexto cercano.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93D2E3-AA51-468A-865A-78831EF04D4D}"/>
              </a:ext>
            </a:extLst>
          </p:cNvPr>
          <p:cNvSpPr txBox="1"/>
          <p:nvPr/>
        </p:nvSpPr>
        <p:spPr>
          <a:xfrm>
            <a:off x="3530010" y="10930800"/>
            <a:ext cx="3069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/>
              <a:t>Atencion</a:t>
            </a:r>
            <a:r>
              <a:rPr lang="es-MX" sz="1600" dirty="0"/>
              <a:t> y seguir consignas. </a:t>
            </a:r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04456780-7243-470F-908D-0543776574E7}"/>
              </a:ext>
            </a:extLst>
          </p:cNvPr>
          <p:cNvSpPr/>
          <p:nvPr/>
        </p:nvSpPr>
        <p:spPr>
          <a:xfrm>
            <a:off x="1147098" y="2208361"/>
            <a:ext cx="1086329" cy="56539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7A781E0-C5C9-4C5F-AD0B-78013A216B79}"/>
              </a:ext>
            </a:extLst>
          </p:cNvPr>
          <p:cNvSpPr/>
          <p:nvPr/>
        </p:nvSpPr>
        <p:spPr>
          <a:xfrm>
            <a:off x="70391" y="3944388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163181BB-0301-4804-B993-F8BE8213DED9}"/>
              </a:ext>
            </a:extLst>
          </p:cNvPr>
          <p:cNvSpPr/>
          <p:nvPr/>
        </p:nvSpPr>
        <p:spPr>
          <a:xfrm>
            <a:off x="70390" y="4256824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27A90D3-B707-4580-ABCB-853F0A56F492}"/>
              </a:ext>
            </a:extLst>
          </p:cNvPr>
          <p:cNvSpPr/>
          <p:nvPr/>
        </p:nvSpPr>
        <p:spPr>
          <a:xfrm>
            <a:off x="70389" y="4843871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FAE0A23-E064-4BF2-A807-55688D6B0D57}"/>
              </a:ext>
            </a:extLst>
          </p:cNvPr>
          <p:cNvSpPr/>
          <p:nvPr/>
        </p:nvSpPr>
        <p:spPr>
          <a:xfrm>
            <a:off x="81778" y="5430918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155BC00B-DCC9-40F4-89A8-CED437AB002C}"/>
              </a:ext>
            </a:extLst>
          </p:cNvPr>
          <p:cNvSpPr/>
          <p:nvPr/>
        </p:nvSpPr>
        <p:spPr>
          <a:xfrm>
            <a:off x="69382" y="4553824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A3ADD6C-0AE9-4D14-B706-8DEECAA23F04}"/>
              </a:ext>
            </a:extLst>
          </p:cNvPr>
          <p:cNvSpPr/>
          <p:nvPr/>
        </p:nvSpPr>
        <p:spPr>
          <a:xfrm>
            <a:off x="68893" y="5163260"/>
            <a:ext cx="170609" cy="25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35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21683"/>
              </p:ext>
            </p:extLst>
          </p:nvPr>
        </p:nvGraphicFramePr>
        <p:xfrm>
          <a:off x="245742" y="457200"/>
          <a:ext cx="6520818" cy="987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440558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22975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planeación fue adecuada a las necesidades y características del grupo y favoreció los aprendizajes esperados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planeación fue realizada en el contexto del alumno, pensando en una interacción.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22288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fue mi intervención docente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Fui guía en dicho proceso.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que otra manera podría intervenir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Mediante retroalimentación.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consignas o indicaciones fueron claras.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consignas fueron entendibles, sin embargo una problemática del grupo es que no ponen atención en su totalidad..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3106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materiales empleados fueron</a:t>
                      </a:r>
                    </a:p>
                    <a:p>
                      <a:pPr algn="ctr"/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Material para libreta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Material para lupa (marco, papel celofán, marcadores y pegatinas).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Lápiz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Colores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Tijeras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Papel estraza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Marcadores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anose="030F0702030302020204" pitchFamily="66" charset="0"/>
                        </a:rPr>
                        <a:t>Imágenes 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057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687</Words>
  <Application>Microsoft Office PowerPoint</Application>
  <PresentationFormat>Panorámica</PresentationFormat>
  <Paragraphs>99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Arial Rounded MT Bold</vt:lpstr>
      <vt:lpstr>Bahnschrift Light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daiva ramirez treviño</dc:creator>
  <cp:lastModifiedBy>daiva ramirez treviño</cp:lastModifiedBy>
  <cp:revision>4</cp:revision>
  <dcterms:created xsi:type="dcterms:W3CDTF">2022-03-14T20:56:19Z</dcterms:created>
  <dcterms:modified xsi:type="dcterms:W3CDTF">2022-03-30T05:34:38Z</dcterms:modified>
</cp:coreProperties>
</file>