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Amatic SC" panose="00000500000000000000" pitchFamily="2" charset="-79"/>
      <p:regular r:id="rId9"/>
      <p:bold r:id="rId10"/>
    </p:embeddedFont>
    <p:embeddedFont>
      <p:font typeface="Chewy" panose="020B0604020202020204" charset="0"/>
      <p:regular r:id="rId11"/>
    </p:embeddedFont>
    <p:embeddedFont>
      <p:font typeface="Comfortaa" panose="020B0604020202020204" charset="0"/>
      <p:regular r:id="rId12"/>
      <p:bold r:id="rId13"/>
    </p:embeddedFont>
    <p:embeddedFont>
      <p:font typeface="Comic Sans MS" panose="030F0702030302020204" pitchFamily="66" charset="0"/>
      <p:regular r:id="rId14"/>
      <p:bold r:id="rId15"/>
      <p:italic r:id="rId16"/>
      <p:boldItalic r:id="rId17"/>
    </p:embeddedFont>
    <p:embeddedFont>
      <p:font typeface="Indie Flower" panose="020B0604020202020204" charset="0"/>
      <p:regular r:id="rId18"/>
    </p:embeddedFont>
    <p:embeddedFont>
      <p:font typeface="Lobster" panose="00000500000000000000" pitchFamily="2" charset="0"/>
      <p:regular r:id="rId19"/>
    </p:embeddedFont>
    <p:embeddedFont>
      <p:font typeface="Playfair Display" panose="000005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aaf5212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aaf5212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1aaf5212c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1aaf5212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aaf5212c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1aaf5212c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aaf5212c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aaf5212c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aaf5212c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aaf5212c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unprofesor.com/lengua-espanola/partes-de-una-noticia-3460.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0" y="0"/>
            <a:ext cx="9144000" cy="5233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419" sz="3600" b="1">
                <a:solidFill>
                  <a:schemeClr val="dk1"/>
                </a:solidFill>
              </a:rPr>
              <a:t>Escuela Normal de Educación</a:t>
            </a:r>
            <a:endParaRPr sz="36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s-419" sz="3600" b="1">
                <a:solidFill>
                  <a:schemeClr val="dk1"/>
                </a:solidFill>
              </a:rPr>
              <a:t>Preescolar</a:t>
            </a:r>
            <a:endParaRPr sz="36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s-419" sz="1600" b="1" i="1">
                <a:solidFill>
                  <a:schemeClr val="dk1"/>
                </a:solidFill>
              </a:rPr>
              <a:t>Licenciatura en educación preescolar</a:t>
            </a:r>
            <a:endParaRPr sz="1600" b="1" i="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s-419" sz="2400" b="1" i="1">
                <a:solidFill>
                  <a:schemeClr val="dk1"/>
                </a:solidFill>
              </a:rPr>
              <a:t>Sexto semestre</a:t>
            </a:r>
            <a:endParaRPr sz="2400" b="1" i="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s-419" sz="2400" b="1" i="1">
                <a:solidFill>
                  <a:schemeClr val="dk1"/>
                </a:solidFill>
              </a:rPr>
              <a:t>3°B</a:t>
            </a:r>
            <a:endParaRPr sz="2400" b="1" i="1">
              <a:solidFill>
                <a:schemeClr val="dk1"/>
              </a:solidFill>
            </a:endParaRPr>
          </a:p>
          <a:p>
            <a:pPr marL="0" lvl="0" indent="0" algn="ctr" rtl="0">
              <a:lnSpc>
                <a:spcPct val="115000"/>
              </a:lnSpc>
              <a:spcBef>
                <a:spcPts val="0"/>
              </a:spcBef>
              <a:spcAft>
                <a:spcPts val="0"/>
              </a:spcAft>
              <a:buNone/>
            </a:pPr>
            <a:r>
              <a:rPr lang="es-419" sz="2400" b="1" i="1" u="sng">
                <a:solidFill>
                  <a:schemeClr val="dk1"/>
                </a:solidFill>
              </a:rPr>
              <a:t>La crónica.</a:t>
            </a:r>
            <a:endParaRPr sz="2400" b="1" i="1" u="sng">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2400" b="1" i="1" u="sng">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419" sz="1350" b="1" i="1">
                <a:solidFill>
                  <a:schemeClr val="dk1"/>
                </a:solidFill>
              </a:rPr>
              <a:t>Materia: </a:t>
            </a:r>
            <a:r>
              <a:rPr lang="es-419" sz="1600">
                <a:solidFill>
                  <a:schemeClr val="dk1"/>
                </a:solidFill>
              </a:rPr>
              <a:t>Producción de textos narrativos y académicos.</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s-419" sz="1350" b="1" i="1">
                <a:solidFill>
                  <a:schemeClr val="dk1"/>
                </a:solidFill>
              </a:rPr>
              <a:t>Maestro: </a:t>
            </a:r>
            <a:r>
              <a:rPr lang="es-419" sz="1600">
                <a:solidFill>
                  <a:schemeClr val="dk1"/>
                </a:solidFill>
              </a:rPr>
              <a:t>Héctor Homero De la Rosa Fuentes </a:t>
            </a:r>
            <a:r>
              <a:rPr lang="es-419" sz="1600" i="1">
                <a:solidFill>
                  <a:schemeClr val="dk1"/>
                </a:solidFill>
              </a:rPr>
              <a:t>.</a:t>
            </a:r>
            <a:endParaRPr sz="1600" i="1">
              <a:solidFill>
                <a:schemeClr val="dk1"/>
              </a:solidFill>
            </a:endParaRPr>
          </a:p>
          <a:p>
            <a:pPr marL="0" lvl="0" indent="0" algn="l" rtl="0">
              <a:lnSpc>
                <a:spcPct val="115000"/>
              </a:lnSpc>
              <a:spcBef>
                <a:spcPts val="0"/>
              </a:spcBef>
              <a:spcAft>
                <a:spcPts val="0"/>
              </a:spcAft>
              <a:buNone/>
            </a:pPr>
            <a:r>
              <a:rPr lang="es-419" sz="1350" b="1" i="1">
                <a:solidFill>
                  <a:schemeClr val="dk1"/>
                </a:solidFill>
              </a:rPr>
              <a:t>Alumnas: </a:t>
            </a:r>
            <a:r>
              <a:rPr lang="es-419" sz="1600">
                <a:solidFill>
                  <a:schemeClr val="dk1"/>
                </a:solidFill>
              </a:rPr>
              <a:t>Cinthia Bernal #6, Valeria Carlos #7, Marian Cepeda #8,Jazmín Sánchez #9 y Brenda De la Rosa #10</a:t>
            </a:r>
            <a:endParaRPr sz="1600">
              <a:solidFill>
                <a:schemeClr val="dk1"/>
              </a:solidFill>
            </a:endParaRPr>
          </a:p>
          <a:p>
            <a:pPr marL="0" lvl="0" indent="0" algn="l" rtl="0">
              <a:lnSpc>
                <a:spcPct val="115000"/>
              </a:lnSpc>
              <a:spcBef>
                <a:spcPts val="0"/>
              </a:spcBef>
              <a:spcAft>
                <a:spcPts val="0"/>
              </a:spcAft>
              <a:buNone/>
            </a:pPr>
            <a:endParaRPr sz="16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600">
              <a:solidFill>
                <a:schemeClr val="dk1"/>
              </a:solidFill>
            </a:endParaRPr>
          </a:p>
          <a:p>
            <a:pPr marL="0" lvl="0" indent="0" algn="l" rtl="0">
              <a:lnSpc>
                <a:spcPct val="115000"/>
              </a:lnSpc>
              <a:spcBef>
                <a:spcPts val="0"/>
              </a:spcBef>
              <a:spcAft>
                <a:spcPts val="0"/>
              </a:spcAft>
              <a:buNone/>
            </a:pPr>
            <a:r>
              <a:rPr lang="es-419" sz="600" b="1" i="1">
                <a:solidFill>
                  <a:schemeClr val="dk1"/>
                </a:solidFill>
              </a:rPr>
              <a:t>Saltillo, Coahuila de Zaragoza                                                                                                                                                                                                                                                                                                                                        31 de marzo del 2022</a:t>
            </a:r>
            <a:endParaRPr sz="600"/>
          </a:p>
        </p:txBody>
      </p:sp>
      <p:pic>
        <p:nvPicPr>
          <p:cNvPr id="55" name="Google Shape;55;p13"/>
          <p:cNvPicPr preferRelativeResize="0"/>
          <p:nvPr/>
        </p:nvPicPr>
        <p:blipFill>
          <a:blip r:embed="rId3">
            <a:alphaModFix/>
          </a:blip>
          <a:stretch>
            <a:fillRect/>
          </a:stretch>
        </p:blipFill>
        <p:spPr>
          <a:xfrm>
            <a:off x="-6" y="74194"/>
            <a:ext cx="1286700" cy="15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390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4220" b="1">
                <a:highlight>
                  <a:srgbClr val="FFFFFF"/>
                </a:highlight>
                <a:latin typeface="Amatic SC"/>
                <a:ea typeface="Amatic SC"/>
                <a:cs typeface="Amatic SC"/>
                <a:sym typeface="Amatic SC"/>
              </a:rPr>
              <a:t>¿Qué es la crónica?</a:t>
            </a:r>
            <a:endParaRPr sz="4220" b="1">
              <a:highlight>
                <a:srgbClr val="FFFFFF"/>
              </a:highlight>
              <a:latin typeface="Amatic SC"/>
              <a:ea typeface="Amatic SC"/>
              <a:cs typeface="Amatic SC"/>
              <a:sym typeface="Amatic SC"/>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s-419" sz="2300">
                <a:solidFill>
                  <a:schemeClr val="dk1"/>
                </a:solidFill>
                <a:latin typeface="Comfortaa"/>
                <a:ea typeface="Comfortaa"/>
                <a:cs typeface="Comfortaa"/>
                <a:sym typeface="Comfortaa"/>
              </a:rPr>
              <a:t>Una crónica es un relato histórico de eventos reales o imaginarios, que se cuentan en orden cronológico, es decir, de primero a último a medida que ocurren en el tiempo. Por lo general, registra los eventos presentados o entendidos por la persona que la escribe y este recibe el nombre de cronista. Es principalmente objetivo, no interpretativo.</a:t>
            </a:r>
            <a:endParaRPr sz="2800">
              <a:solidFill>
                <a:schemeClr val="dk1"/>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732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b="1">
                <a:highlight>
                  <a:schemeClr val="lt1"/>
                </a:highlight>
                <a:latin typeface="Indie Flower"/>
                <a:ea typeface="Indie Flower"/>
                <a:cs typeface="Indie Flower"/>
                <a:sym typeface="Indie Flower"/>
              </a:rPr>
              <a:t>Características de la crónica</a:t>
            </a:r>
            <a:r>
              <a:rPr lang="es-419">
                <a:highlight>
                  <a:schemeClr val="lt1"/>
                </a:highlight>
                <a:latin typeface="Indie Flower"/>
                <a:ea typeface="Indie Flower"/>
                <a:cs typeface="Indie Flower"/>
                <a:sym typeface="Indie Flower"/>
              </a:rPr>
              <a:t> </a:t>
            </a:r>
            <a:endParaRPr>
              <a:highlight>
                <a:schemeClr val="lt1"/>
              </a:highlight>
              <a:latin typeface="Indie Flower"/>
              <a:ea typeface="Indie Flower"/>
              <a:cs typeface="Indie Flower"/>
              <a:sym typeface="Indie Flower"/>
            </a:endParaRPr>
          </a:p>
        </p:txBody>
      </p:sp>
      <p:sp>
        <p:nvSpPr>
          <p:cNvPr id="67" name="Google Shape;67;p15"/>
          <p:cNvSpPr txBox="1">
            <a:spLocks noGrp="1"/>
          </p:cNvSpPr>
          <p:nvPr>
            <p:ph type="body" idx="1"/>
          </p:nvPr>
        </p:nvSpPr>
        <p:spPr>
          <a:xfrm>
            <a:off x="173500" y="645900"/>
            <a:ext cx="8886600" cy="3986400"/>
          </a:xfrm>
          <a:prstGeom prst="rect">
            <a:avLst/>
          </a:prstGeom>
        </p:spPr>
        <p:txBody>
          <a:bodyPr spcFirstLastPara="1" wrap="square" lIns="91425" tIns="91425" rIns="91425" bIns="91425" anchor="t" anchorCtr="0">
            <a:noAutofit/>
          </a:bodyPr>
          <a:lstStyle/>
          <a:p>
            <a:pPr marL="457200" lvl="0" indent="-340659" algn="l" rtl="0">
              <a:lnSpc>
                <a:spcPct val="150000"/>
              </a:lnSpc>
              <a:spcBef>
                <a:spcPts val="1200"/>
              </a:spcBef>
              <a:spcAft>
                <a:spcPts val="0"/>
              </a:spcAft>
              <a:buClr>
                <a:schemeClr val="dk1"/>
              </a:buClr>
              <a:buSzPts val="1765"/>
              <a:buChar char="❏"/>
            </a:pPr>
            <a:r>
              <a:rPr lang="es-419" sz="1764">
                <a:solidFill>
                  <a:schemeClr val="dk1"/>
                </a:solidFill>
              </a:rPr>
              <a:t>Es un género que relata, es decir, narra historias.</a:t>
            </a:r>
            <a:endParaRPr sz="1764">
              <a:solidFill>
                <a:schemeClr val="dk1"/>
              </a:solidFill>
            </a:endParaRPr>
          </a:p>
          <a:p>
            <a:pPr marL="457200" lvl="0" indent="-340659" algn="l" rtl="0">
              <a:lnSpc>
                <a:spcPct val="150000"/>
              </a:lnSpc>
              <a:spcBef>
                <a:spcPts val="0"/>
              </a:spcBef>
              <a:spcAft>
                <a:spcPts val="0"/>
              </a:spcAft>
              <a:buClr>
                <a:schemeClr val="dk1"/>
              </a:buClr>
              <a:buSzPts val="1765"/>
              <a:buChar char="❏"/>
            </a:pPr>
            <a:r>
              <a:rPr lang="es-419" sz="1764">
                <a:solidFill>
                  <a:schemeClr val="dk1"/>
                </a:solidFill>
              </a:rPr>
              <a:t>Presta herramientas de la literatura para ser elaborada.</a:t>
            </a:r>
            <a:endParaRPr sz="1764">
              <a:solidFill>
                <a:schemeClr val="dk1"/>
              </a:solidFill>
            </a:endParaRPr>
          </a:p>
          <a:p>
            <a:pPr marL="457200" lvl="0" indent="-340659" algn="l" rtl="0">
              <a:lnSpc>
                <a:spcPct val="150000"/>
              </a:lnSpc>
              <a:spcBef>
                <a:spcPts val="0"/>
              </a:spcBef>
              <a:spcAft>
                <a:spcPts val="0"/>
              </a:spcAft>
              <a:buClr>
                <a:schemeClr val="dk1"/>
              </a:buClr>
              <a:buSzPts val="1765"/>
              <a:buChar char="❏"/>
            </a:pPr>
            <a:r>
              <a:rPr lang="es-419" sz="1764">
                <a:solidFill>
                  <a:schemeClr val="dk1"/>
                </a:solidFill>
              </a:rPr>
              <a:t>Cuenta con un eje en torno del cual gira la historia.</a:t>
            </a:r>
            <a:endParaRPr sz="1764">
              <a:solidFill>
                <a:schemeClr val="dk1"/>
              </a:solidFill>
            </a:endParaRPr>
          </a:p>
          <a:p>
            <a:pPr marL="457200" lvl="0" indent="-340659" algn="l" rtl="0">
              <a:lnSpc>
                <a:spcPct val="150000"/>
              </a:lnSpc>
              <a:spcBef>
                <a:spcPts val="0"/>
              </a:spcBef>
              <a:spcAft>
                <a:spcPts val="0"/>
              </a:spcAft>
              <a:buClr>
                <a:schemeClr val="dk1"/>
              </a:buClr>
              <a:buSzPts val="1765"/>
              <a:buChar char="❏"/>
            </a:pPr>
            <a:r>
              <a:rPr lang="es-419" sz="1764">
                <a:solidFill>
                  <a:schemeClr val="dk1"/>
                </a:solidFill>
              </a:rPr>
              <a:t>Tiene un personaje central y puede tener personajes secundarios.</a:t>
            </a:r>
            <a:endParaRPr sz="1764">
              <a:solidFill>
                <a:schemeClr val="dk1"/>
              </a:solidFill>
            </a:endParaRPr>
          </a:p>
          <a:p>
            <a:pPr marL="457200" lvl="0" indent="-340659" algn="l" rtl="0">
              <a:lnSpc>
                <a:spcPct val="150000"/>
              </a:lnSpc>
              <a:spcBef>
                <a:spcPts val="0"/>
              </a:spcBef>
              <a:spcAft>
                <a:spcPts val="0"/>
              </a:spcAft>
              <a:buClr>
                <a:schemeClr val="dk1"/>
              </a:buClr>
              <a:buSzPts val="1765"/>
              <a:buChar char="❏"/>
            </a:pPr>
            <a:r>
              <a:rPr lang="es-419" sz="1764">
                <a:solidFill>
                  <a:schemeClr val="dk1"/>
                </a:solidFill>
              </a:rPr>
              <a:t>Aunque puede ser anacrónica, maneja un tiempo definido. Generalmente narra periodos cortos.</a:t>
            </a:r>
            <a:endParaRPr sz="1764">
              <a:solidFill>
                <a:schemeClr val="dk1"/>
              </a:solidFill>
            </a:endParaRPr>
          </a:p>
          <a:p>
            <a:pPr marL="457200" lvl="0" indent="-340659" algn="l" rtl="0">
              <a:lnSpc>
                <a:spcPct val="150000"/>
              </a:lnSpc>
              <a:spcBef>
                <a:spcPts val="0"/>
              </a:spcBef>
              <a:spcAft>
                <a:spcPts val="0"/>
              </a:spcAft>
              <a:buClr>
                <a:schemeClr val="dk1"/>
              </a:buClr>
              <a:buSzPts val="1765"/>
              <a:buChar char="❏"/>
            </a:pPr>
            <a:r>
              <a:rPr lang="es-419" sz="1764">
                <a:solidFill>
                  <a:schemeClr val="dk1"/>
                </a:solidFill>
              </a:rPr>
              <a:t>Tiene un comienzo impactante, siempre ligado con un final.</a:t>
            </a:r>
            <a:endParaRPr sz="1764">
              <a:solidFill>
                <a:schemeClr val="dk1"/>
              </a:solidFill>
            </a:endParaRPr>
          </a:p>
          <a:p>
            <a:pPr marL="457200" lvl="0" indent="-340659" algn="l" rtl="0">
              <a:lnSpc>
                <a:spcPct val="150000"/>
              </a:lnSpc>
              <a:spcBef>
                <a:spcPts val="0"/>
              </a:spcBef>
              <a:spcAft>
                <a:spcPts val="0"/>
              </a:spcAft>
              <a:buClr>
                <a:schemeClr val="dk1"/>
              </a:buClr>
              <a:buSzPts val="1765"/>
              <a:buChar char="❏"/>
            </a:pPr>
            <a:r>
              <a:rPr lang="es-419" sz="1764">
                <a:solidFill>
                  <a:schemeClr val="dk1"/>
                </a:solidFill>
              </a:rPr>
              <a:t>Entre comienzo y final hay tensiones y clímax.</a:t>
            </a:r>
            <a:endParaRPr sz="1764">
              <a:solidFill>
                <a:schemeClr val="dk1"/>
              </a:solidFill>
            </a:endParaRPr>
          </a:p>
          <a:p>
            <a:pPr marL="457200" lvl="0" indent="-340659" algn="l" rtl="0">
              <a:lnSpc>
                <a:spcPct val="150000"/>
              </a:lnSpc>
              <a:spcBef>
                <a:spcPts val="0"/>
              </a:spcBef>
              <a:spcAft>
                <a:spcPts val="0"/>
              </a:spcAft>
              <a:buClr>
                <a:schemeClr val="dk1"/>
              </a:buClr>
              <a:buSzPts val="1765"/>
              <a:buChar char="❏"/>
            </a:pPr>
            <a:r>
              <a:rPr lang="es-419" sz="1764">
                <a:solidFill>
                  <a:schemeClr val="dk1"/>
                </a:solidFill>
              </a:rPr>
              <a:t>La trama se desata de manera rápida.</a:t>
            </a:r>
            <a:endParaRPr sz="1764">
              <a:solidFill>
                <a:schemeClr val="dk1"/>
              </a:solidFill>
            </a:endParaRPr>
          </a:p>
          <a:p>
            <a:pPr marL="457200" lvl="0" indent="-340659" algn="l" rtl="0">
              <a:lnSpc>
                <a:spcPct val="150000"/>
              </a:lnSpc>
              <a:spcBef>
                <a:spcPts val="0"/>
              </a:spcBef>
              <a:spcAft>
                <a:spcPts val="0"/>
              </a:spcAft>
              <a:buClr>
                <a:schemeClr val="dk1"/>
              </a:buClr>
              <a:buSzPts val="1765"/>
              <a:buChar char="❏"/>
            </a:pPr>
            <a:r>
              <a:rPr lang="es-419" sz="1764">
                <a:solidFill>
                  <a:schemeClr val="dk1"/>
                </a:solidFill>
              </a:rPr>
              <a:t>Se titula de manera creativa, con frases interpretativas, propias de su hermandad con la literatura.</a:t>
            </a:r>
            <a:endParaRPr sz="1764">
              <a:solidFill>
                <a:schemeClr val="dk1"/>
              </a:solidFill>
            </a:endParaRPr>
          </a:p>
          <a:p>
            <a:pPr marL="0" lvl="0" indent="0" algn="l" rtl="0">
              <a:lnSpc>
                <a:spcPct val="95000"/>
              </a:lnSpc>
              <a:spcBef>
                <a:spcPts val="0"/>
              </a:spcBef>
              <a:spcAft>
                <a:spcPts val="1200"/>
              </a:spcAft>
              <a:buSzPts val="852"/>
              <a:buNone/>
            </a:pPr>
            <a:endParaRPr sz="1046">
              <a:solidFill>
                <a:schemeClr val="dk1"/>
              </a:solidFill>
              <a:highlight>
                <a:schemeClr val="lt1"/>
              </a:highlight>
            </a:endParaRPr>
          </a:p>
        </p:txBody>
      </p:sp>
      <p:pic>
        <p:nvPicPr>
          <p:cNvPr id="68" name="Google Shape;68;p15"/>
          <p:cNvPicPr preferRelativeResize="0"/>
          <p:nvPr/>
        </p:nvPicPr>
        <p:blipFill>
          <a:blip r:embed="rId3">
            <a:alphaModFix/>
          </a:blip>
          <a:stretch>
            <a:fillRect/>
          </a:stretch>
        </p:blipFill>
        <p:spPr>
          <a:xfrm>
            <a:off x="7370947" y="0"/>
            <a:ext cx="1689150" cy="1681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216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3520">
                <a:highlight>
                  <a:srgbClr val="FFFF00"/>
                </a:highlight>
                <a:latin typeface="Chewy"/>
                <a:ea typeface="Chewy"/>
                <a:cs typeface="Chewy"/>
                <a:sym typeface="Chewy"/>
              </a:rPr>
              <a:t>¿Cómo realizar una crónica?</a:t>
            </a:r>
            <a:endParaRPr sz="3520">
              <a:highlight>
                <a:srgbClr val="FFFF00"/>
              </a:highlight>
              <a:latin typeface="Chewy"/>
              <a:ea typeface="Chewy"/>
              <a:cs typeface="Chewy"/>
              <a:sym typeface="Chewy"/>
            </a:endParaRPr>
          </a:p>
        </p:txBody>
      </p:sp>
      <p:sp>
        <p:nvSpPr>
          <p:cNvPr id="74" name="Google Shape;74;p16"/>
          <p:cNvSpPr txBox="1">
            <a:spLocks noGrp="1"/>
          </p:cNvSpPr>
          <p:nvPr>
            <p:ph type="body" idx="1"/>
          </p:nvPr>
        </p:nvSpPr>
        <p:spPr>
          <a:xfrm>
            <a:off x="311700" y="1017725"/>
            <a:ext cx="8520600" cy="1406400"/>
          </a:xfrm>
          <a:prstGeom prst="rect">
            <a:avLst/>
          </a:prstGeom>
        </p:spPr>
        <p:txBody>
          <a:bodyPr spcFirstLastPara="1" wrap="square" lIns="91425" tIns="91425" rIns="91425" bIns="91425" anchor="t" anchorCtr="0">
            <a:normAutofit fontScale="47500" lnSpcReduction="10000"/>
          </a:bodyPr>
          <a:lstStyle/>
          <a:p>
            <a:pPr marL="0" lvl="0" indent="0" algn="ctr" rtl="0">
              <a:spcBef>
                <a:spcPts val="0"/>
              </a:spcBef>
              <a:spcAft>
                <a:spcPts val="0"/>
              </a:spcAft>
              <a:buNone/>
            </a:pPr>
            <a:r>
              <a:rPr lang="es-419" sz="4042" u="sng">
                <a:latin typeface="Playfair Display"/>
                <a:ea typeface="Playfair Display"/>
                <a:cs typeface="Playfair Display"/>
                <a:sym typeface="Playfair Display"/>
              </a:rPr>
              <a:t>Gabriel García Márquez </a:t>
            </a:r>
            <a:r>
              <a:rPr lang="es-419" sz="4042">
                <a:latin typeface="Playfair Display"/>
                <a:ea typeface="Playfair Display"/>
                <a:cs typeface="Playfair Display"/>
                <a:sym typeface="Playfair Display"/>
              </a:rPr>
              <a:t>decía que escribir una crónica era como escribir un cuento que es real</a:t>
            </a:r>
            <a:r>
              <a:rPr lang="es-419" sz="2734">
                <a:latin typeface="Playfair Display"/>
                <a:ea typeface="Playfair Display"/>
                <a:cs typeface="Playfair Display"/>
                <a:sym typeface="Playfair Display"/>
              </a:rPr>
              <a:t>.</a:t>
            </a:r>
            <a:endParaRPr sz="2734">
              <a:latin typeface="Playfair Display"/>
              <a:ea typeface="Playfair Display"/>
              <a:cs typeface="Playfair Display"/>
              <a:sym typeface="Playfair Display"/>
            </a:endParaRPr>
          </a:p>
          <a:p>
            <a:pPr marL="457200" lvl="0" indent="0" algn="l" rtl="0">
              <a:spcBef>
                <a:spcPts val="1200"/>
              </a:spcBef>
              <a:spcAft>
                <a:spcPts val="0"/>
              </a:spcAft>
              <a:buNone/>
            </a:pPr>
            <a:endParaRPr>
              <a:latin typeface="Comic Sans MS"/>
              <a:ea typeface="Comic Sans MS"/>
              <a:cs typeface="Comic Sans MS"/>
              <a:sym typeface="Comic Sans MS"/>
            </a:endParaRPr>
          </a:p>
          <a:p>
            <a:pPr marL="0" lvl="0" indent="0" algn="l" rtl="0">
              <a:spcBef>
                <a:spcPts val="1200"/>
              </a:spcBef>
              <a:spcAft>
                <a:spcPts val="1200"/>
              </a:spcAft>
              <a:buNone/>
            </a:pPr>
            <a:endParaRPr/>
          </a:p>
        </p:txBody>
      </p:sp>
      <p:sp>
        <p:nvSpPr>
          <p:cNvPr id="75" name="Google Shape;75;p16"/>
          <p:cNvSpPr txBox="1"/>
          <p:nvPr/>
        </p:nvSpPr>
        <p:spPr>
          <a:xfrm>
            <a:off x="590900" y="2054725"/>
            <a:ext cx="5586600" cy="2846100"/>
          </a:xfrm>
          <a:prstGeom prst="rect">
            <a:avLst/>
          </a:prstGeom>
          <a:noFill/>
          <a:ln w="38100" cap="flat" cmpd="sng">
            <a:solidFill>
              <a:srgbClr val="FF00FF"/>
            </a:solidFill>
            <a:prstDash val="dot"/>
            <a:round/>
            <a:headEnd type="none" w="sm" len="sm"/>
            <a:tailEnd type="none" w="sm" len="sm"/>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2"/>
              </a:buClr>
              <a:buSzPts val="1800"/>
              <a:buFont typeface="Comic Sans MS"/>
              <a:buAutoNum type="arabicPeriod"/>
            </a:pPr>
            <a:r>
              <a:rPr lang="es-419" sz="1800" b="1">
                <a:solidFill>
                  <a:schemeClr val="dk2"/>
                </a:solidFill>
                <a:latin typeface="Comic Sans MS"/>
                <a:ea typeface="Comic Sans MS"/>
                <a:cs typeface="Comic Sans MS"/>
                <a:sym typeface="Comic Sans MS"/>
              </a:rPr>
              <a:t>Investigación</a:t>
            </a:r>
            <a:r>
              <a:rPr lang="es-419" sz="1800">
                <a:solidFill>
                  <a:schemeClr val="dk2"/>
                </a:solidFill>
                <a:latin typeface="Comic Sans MS"/>
                <a:ea typeface="Comic Sans MS"/>
                <a:cs typeface="Comic Sans MS"/>
                <a:sym typeface="Comic Sans MS"/>
              </a:rPr>
              <a:t> previa</a:t>
            </a:r>
            <a:endParaRPr sz="1800">
              <a:solidFill>
                <a:schemeClr val="dk2"/>
              </a:solidFill>
              <a:latin typeface="Comic Sans MS"/>
              <a:ea typeface="Comic Sans MS"/>
              <a:cs typeface="Comic Sans MS"/>
              <a:sym typeface="Comic Sans MS"/>
            </a:endParaRPr>
          </a:p>
          <a:p>
            <a:pPr marL="457200" lvl="0" indent="-342900" algn="l" rtl="0">
              <a:lnSpc>
                <a:spcPct val="115000"/>
              </a:lnSpc>
              <a:spcBef>
                <a:spcPts val="0"/>
              </a:spcBef>
              <a:spcAft>
                <a:spcPts val="0"/>
              </a:spcAft>
              <a:buClr>
                <a:schemeClr val="dk2"/>
              </a:buClr>
              <a:buSzPts val="1800"/>
              <a:buFont typeface="Comic Sans MS"/>
              <a:buAutoNum type="arabicPeriod"/>
            </a:pPr>
            <a:r>
              <a:rPr lang="es-419" sz="1800" b="1">
                <a:solidFill>
                  <a:schemeClr val="dk2"/>
                </a:solidFill>
                <a:latin typeface="Comic Sans MS"/>
                <a:ea typeface="Comic Sans MS"/>
                <a:cs typeface="Comic Sans MS"/>
                <a:sym typeface="Comic Sans MS"/>
              </a:rPr>
              <a:t>Primer párrafo:</a:t>
            </a:r>
            <a:r>
              <a:rPr lang="es-419" sz="1800">
                <a:solidFill>
                  <a:schemeClr val="dk2"/>
                </a:solidFill>
                <a:latin typeface="Comic Sans MS"/>
                <a:ea typeface="Comic Sans MS"/>
                <a:cs typeface="Comic Sans MS"/>
                <a:sym typeface="Comic Sans MS"/>
              </a:rPr>
              <a:t> engancha al lector y determina el tono y el ritmo de la historia</a:t>
            </a:r>
            <a:endParaRPr sz="1800">
              <a:solidFill>
                <a:schemeClr val="dk2"/>
              </a:solidFill>
              <a:latin typeface="Comic Sans MS"/>
              <a:ea typeface="Comic Sans MS"/>
              <a:cs typeface="Comic Sans MS"/>
              <a:sym typeface="Comic Sans MS"/>
            </a:endParaRPr>
          </a:p>
          <a:p>
            <a:pPr marL="457200" lvl="0" indent="-342900" algn="l" rtl="0">
              <a:lnSpc>
                <a:spcPct val="115000"/>
              </a:lnSpc>
              <a:spcBef>
                <a:spcPts val="0"/>
              </a:spcBef>
              <a:spcAft>
                <a:spcPts val="0"/>
              </a:spcAft>
              <a:buClr>
                <a:schemeClr val="dk2"/>
              </a:buClr>
              <a:buSzPts val="1800"/>
              <a:buFont typeface="Comic Sans MS"/>
              <a:buAutoNum type="arabicPeriod"/>
            </a:pPr>
            <a:r>
              <a:rPr lang="es-419" sz="1800" b="1">
                <a:solidFill>
                  <a:schemeClr val="dk2"/>
                </a:solidFill>
                <a:latin typeface="Comic Sans MS"/>
                <a:ea typeface="Comic Sans MS"/>
                <a:cs typeface="Comic Sans MS"/>
                <a:sym typeface="Comic Sans MS"/>
              </a:rPr>
              <a:t>Desarrollo:</a:t>
            </a:r>
            <a:r>
              <a:rPr lang="es-419" sz="1800">
                <a:solidFill>
                  <a:schemeClr val="dk2"/>
                </a:solidFill>
                <a:latin typeface="Comic Sans MS"/>
                <a:ea typeface="Comic Sans MS"/>
                <a:cs typeface="Comic Sans MS"/>
                <a:sym typeface="Comic Sans MS"/>
              </a:rPr>
              <a:t> hay un qué, un cómo, un cuándo, un dónde y un quién</a:t>
            </a:r>
            <a:endParaRPr sz="1800">
              <a:solidFill>
                <a:schemeClr val="dk2"/>
              </a:solidFill>
              <a:latin typeface="Comic Sans MS"/>
              <a:ea typeface="Comic Sans MS"/>
              <a:cs typeface="Comic Sans MS"/>
              <a:sym typeface="Comic Sans MS"/>
            </a:endParaRPr>
          </a:p>
          <a:p>
            <a:pPr marL="457200" lvl="0" indent="-342900" algn="l" rtl="0">
              <a:lnSpc>
                <a:spcPct val="115000"/>
              </a:lnSpc>
              <a:spcBef>
                <a:spcPts val="0"/>
              </a:spcBef>
              <a:spcAft>
                <a:spcPts val="0"/>
              </a:spcAft>
              <a:buClr>
                <a:schemeClr val="dk2"/>
              </a:buClr>
              <a:buSzPts val="1800"/>
              <a:buFont typeface="Comic Sans MS"/>
              <a:buAutoNum type="arabicPeriod"/>
            </a:pPr>
            <a:r>
              <a:rPr lang="es-419" sz="1800" b="1">
                <a:solidFill>
                  <a:schemeClr val="dk2"/>
                </a:solidFill>
                <a:latin typeface="Comic Sans MS"/>
                <a:ea typeface="Comic Sans MS"/>
                <a:cs typeface="Comic Sans MS"/>
                <a:sym typeface="Comic Sans MS"/>
              </a:rPr>
              <a:t>Final: </a:t>
            </a:r>
            <a:r>
              <a:rPr lang="es-419" sz="1800">
                <a:solidFill>
                  <a:schemeClr val="dk2"/>
                </a:solidFill>
                <a:latin typeface="Comic Sans MS"/>
                <a:ea typeface="Comic Sans MS"/>
                <a:cs typeface="Comic Sans MS"/>
                <a:sym typeface="Comic Sans MS"/>
              </a:rPr>
              <a:t>el lector debe tener la sensación de que la historia ha sido cerrada</a:t>
            </a:r>
            <a:endParaRPr sz="1800">
              <a:solidFill>
                <a:schemeClr val="dk2"/>
              </a:solidFill>
              <a:latin typeface="Comic Sans MS"/>
              <a:ea typeface="Comic Sans MS"/>
              <a:cs typeface="Comic Sans MS"/>
              <a:sym typeface="Comic Sans MS"/>
            </a:endParaRPr>
          </a:p>
          <a:p>
            <a:pPr marL="457200" lvl="0" indent="0" algn="l" rtl="0">
              <a:lnSpc>
                <a:spcPct val="115000"/>
              </a:lnSpc>
              <a:spcBef>
                <a:spcPts val="1200"/>
              </a:spcBef>
              <a:spcAft>
                <a:spcPts val="1200"/>
              </a:spcAft>
              <a:buClr>
                <a:schemeClr val="dk1"/>
              </a:buClr>
              <a:buSzPts val="1100"/>
              <a:buFont typeface="Arial"/>
              <a:buNone/>
            </a:pPr>
            <a:r>
              <a:rPr lang="es-419" sz="1800">
                <a:solidFill>
                  <a:schemeClr val="dk2"/>
                </a:solidFill>
                <a:latin typeface="Comic Sans MS"/>
                <a:ea typeface="Comic Sans MS"/>
                <a:cs typeface="Comic Sans MS"/>
                <a:sym typeface="Comic Sans MS"/>
              </a:rPr>
              <a:t>*Lenguaje sencillo </a:t>
            </a:r>
            <a:endParaRPr/>
          </a:p>
        </p:txBody>
      </p:sp>
      <p:pic>
        <p:nvPicPr>
          <p:cNvPr id="76" name="Google Shape;76;p16"/>
          <p:cNvPicPr preferRelativeResize="0"/>
          <p:nvPr/>
        </p:nvPicPr>
        <p:blipFill rotWithShape="1">
          <a:blip r:embed="rId3">
            <a:alphaModFix/>
          </a:blip>
          <a:srcRect t="24100" b="22602"/>
          <a:stretch/>
        </p:blipFill>
        <p:spPr>
          <a:xfrm rot="362012">
            <a:off x="6645958" y="2467294"/>
            <a:ext cx="2273411" cy="188136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2429600" y="63200"/>
            <a:ext cx="3823200" cy="572700"/>
          </a:xfrm>
          <a:prstGeom prst="rect">
            <a:avLst/>
          </a:prstGeom>
          <a:solidFill>
            <a:srgbClr val="D9D2E9"/>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a:latin typeface="Chewy"/>
                <a:ea typeface="Chewy"/>
                <a:cs typeface="Chewy"/>
                <a:sym typeface="Chewy"/>
              </a:rPr>
              <a:t>Tipos de crónicas.</a:t>
            </a:r>
            <a:endParaRPr>
              <a:latin typeface="Chewy"/>
              <a:ea typeface="Chewy"/>
              <a:cs typeface="Chewy"/>
              <a:sym typeface="Chewy"/>
            </a:endParaRPr>
          </a:p>
        </p:txBody>
      </p:sp>
      <p:sp>
        <p:nvSpPr>
          <p:cNvPr id="82" name="Google Shape;82;p17"/>
          <p:cNvSpPr txBox="1">
            <a:spLocks noGrp="1"/>
          </p:cNvSpPr>
          <p:nvPr>
            <p:ph type="body" idx="1"/>
          </p:nvPr>
        </p:nvSpPr>
        <p:spPr>
          <a:xfrm>
            <a:off x="88800" y="547375"/>
            <a:ext cx="8743500" cy="3416400"/>
          </a:xfrm>
          <a:prstGeom prst="rect">
            <a:avLst/>
          </a:prstGeom>
          <a:noFill/>
        </p:spPr>
        <p:txBody>
          <a:bodyPr spcFirstLastPara="1" wrap="square" lIns="91425" tIns="91425" rIns="91425" bIns="91425" anchor="t" anchorCtr="0">
            <a:normAutofit/>
          </a:bodyPr>
          <a:lstStyle/>
          <a:p>
            <a:pPr marL="457200" lvl="0" indent="-301625" algn="l" rtl="0">
              <a:spcBef>
                <a:spcPts val="0"/>
              </a:spcBef>
              <a:spcAft>
                <a:spcPts val="0"/>
              </a:spcAft>
              <a:buClr>
                <a:schemeClr val="dk1"/>
              </a:buClr>
              <a:buSzPts val="1150"/>
              <a:buChar char="❏"/>
            </a:pPr>
            <a:r>
              <a:rPr lang="es-419" b="1">
                <a:latin typeface="Comic Sans MS"/>
                <a:ea typeface="Comic Sans MS"/>
                <a:cs typeface="Comic Sans MS"/>
                <a:sym typeface="Comic Sans MS"/>
              </a:rPr>
              <a:t>Crónica literaria:</a:t>
            </a:r>
            <a:r>
              <a:rPr lang="es-419">
                <a:latin typeface="Comic Sans MS"/>
                <a:ea typeface="Comic Sans MS"/>
                <a:cs typeface="Comic Sans MS"/>
                <a:sym typeface="Comic Sans MS"/>
              </a:rPr>
              <a:t>Se trata de un género en lo periodismo y literatura, combina hechos reales con imaginarios y emplea herramientas y recursos literarios.</a:t>
            </a:r>
            <a:endParaRPr>
              <a:latin typeface="Comic Sans MS"/>
              <a:ea typeface="Comic Sans MS"/>
              <a:cs typeface="Comic Sans MS"/>
              <a:sym typeface="Comic Sans MS"/>
            </a:endParaRPr>
          </a:p>
          <a:p>
            <a:pPr marL="457200" lvl="0" indent="-301625" algn="l" rtl="0">
              <a:spcBef>
                <a:spcPts val="0"/>
              </a:spcBef>
              <a:spcAft>
                <a:spcPts val="0"/>
              </a:spcAft>
              <a:buClr>
                <a:schemeClr val="dk1"/>
              </a:buClr>
              <a:buSzPts val="1150"/>
              <a:buFont typeface="Comic Sans MS"/>
              <a:buChar char="❏"/>
            </a:pPr>
            <a:r>
              <a:rPr lang="es-419" b="1">
                <a:latin typeface="Comic Sans MS"/>
                <a:ea typeface="Comic Sans MS"/>
                <a:cs typeface="Comic Sans MS"/>
                <a:sym typeface="Comic Sans MS"/>
              </a:rPr>
              <a:t>Crónicas Periodísticas:</a:t>
            </a:r>
            <a:r>
              <a:rPr lang="es-419">
                <a:latin typeface="Comic Sans MS"/>
                <a:ea typeface="Comic Sans MS"/>
                <a:cs typeface="Comic Sans MS"/>
                <a:sym typeface="Comic Sans MS"/>
              </a:rPr>
              <a:t> Son los hechos que aparecen en los periódicos y se narran de manera cronológica, con la finalidad de informar al lector y el periodista juega el papel de testigo o entrevistador de los mismos.</a:t>
            </a:r>
            <a:endParaRPr>
              <a:latin typeface="Comic Sans MS"/>
              <a:ea typeface="Comic Sans MS"/>
              <a:cs typeface="Comic Sans MS"/>
              <a:sym typeface="Comic Sans MS"/>
            </a:endParaRPr>
          </a:p>
          <a:p>
            <a:pPr marL="457200" lvl="0" indent="-301625" algn="l" rtl="0">
              <a:spcBef>
                <a:spcPts val="0"/>
              </a:spcBef>
              <a:spcAft>
                <a:spcPts val="0"/>
              </a:spcAft>
              <a:buClr>
                <a:schemeClr val="dk1"/>
              </a:buClr>
              <a:buSzPts val="1150"/>
              <a:buFont typeface="Comic Sans MS"/>
              <a:buChar char="❏"/>
            </a:pPr>
            <a:r>
              <a:rPr lang="es-419" b="1">
                <a:latin typeface="Comic Sans MS"/>
                <a:ea typeface="Comic Sans MS"/>
                <a:cs typeface="Comic Sans MS"/>
                <a:sym typeface="Comic Sans MS"/>
              </a:rPr>
              <a:t>Crónica histórica : </a:t>
            </a:r>
            <a:r>
              <a:rPr lang="es-419">
                <a:latin typeface="Comic Sans MS"/>
                <a:ea typeface="Comic Sans MS"/>
                <a:cs typeface="Comic Sans MS"/>
                <a:sym typeface="Comic Sans MS"/>
              </a:rPr>
              <a:t>Textos con narración cronológica de un hecho o suceso importante de alguna persona, lugar o acontecimiento importante de su época. </a:t>
            </a:r>
            <a:endParaRPr>
              <a:latin typeface="Comic Sans MS"/>
              <a:ea typeface="Comic Sans MS"/>
              <a:cs typeface="Comic Sans MS"/>
              <a:sym typeface="Comic Sans MS"/>
            </a:endParaRPr>
          </a:p>
        </p:txBody>
      </p:sp>
      <p:pic>
        <p:nvPicPr>
          <p:cNvPr id="83" name="Google Shape;83;p17"/>
          <p:cNvPicPr preferRelativeResize="0"/>
          <p:nvPr/>
        </p:nvPicPr>
        <p:blipFill>
          <a:blip r:embed="rId3">
            <a:alphaModFix/>
          </a:blip>
          <a:stretch>
            <a:fillRect/>
          </a:stretch>
        </p:blipFill>
        <p:spPr>
          <a:xfrm>
            <a:off x="2820300" y="3326650"/>
            <a:ext cx="1255900" cy="1632150"/>
          </a:xfrm>
          <a:prstGeom prst="rect">
            <a:avLst/>
          </a:prstGeom>
          <a:noFill/>
          <a:ln>
            <a:noFill/>
          </a:ln>
        </p:spPr>
      </p:pic>
      <p:pic>
        <p:nvPicPr>
          <p:cNvPr id="84" name="Google Shape;84;p17"/>
          <p:cNvPicPr preferRelativeResize="0"/>
          <p:nvPr/>
        </p:nvPicPr>
        <p:blipFill>
          <a:blip r:embed="rId4">
            <a:alphaModFix/>
          </a:blip>
          <a:stretch>
            <a:fillRect/>
          </a:stretch>
        </p:blipFill>
        <p:spPr>
          <a:xfrm rot="-882045">
            <a:off x="6750973" y="3415860"/>
            <a:ext cx="1718704" cy="14537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p:nvPr/>
        </p:nvSpPr>
        <p:spPr>
          <a:xfrm>
            <a:off x="11650" y="3150"/>
            <a:ext cx="9132300" cy="51987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8"/>
          <p:cNvSpPr txBox="1">
            <a:spLocks noGrp="1"/>
          </p:cNvSpPr>
          <p:nvPr>
            <p:ph type="title"/>
          </p:nvPr>
        </p:nvSpPr>
        <p:spPr>
          <a:xfrm>
            <a:off x="317500" y="1204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a:latin typeface="Lobster"/>
                <a:ea typeface="Lobster"/>
                <a:cs typeface="Lobster"/>
                <a:sym typeface="Lobster"/>
              </a:rPr>
              <a:t>¿Para que nos sirve la crónica?</a:t>
            </a:r>
            <a:endParaRPr>
              <a:latin typeface="Lobster"/>
              <a:ea typeface="Lobster"/>
              <a:cs typeface="Lobster"/>
              <a:sym typeface="Lobster"/>
            </a:endParaRPr>
          </a:p>
        </p:txBody>
      </p:sp>
      <p:sp>
        <p:nvSpPr>
          <p:cNvPr id="91" name="Google Shape;91;p18"/>
          <p:cNvSpPr txBox="1">
            <a:spLocks noGrp="1"/>
          </p:cNvSpPr>
          <p:nvPr>
            <p:ph type="body" idx="1"/>
          </p:nvPr>
        </p:nvSpPr>
        <p:spPr>
          <a:xfrm>
            <a:off x="570475" y="1238200"/>
            <a:ext cx="4162200" cy="17652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770"/>
              <a:buNone/>
            </a:pPr>
            <a:r>
              <a:rPr lang="es-419" sz="1854">
                <a:solidFill>
                  <a:srgbClr val="E06666"/>
                </a:solidFill>
                <a:latin typeface="Chewy"/>
                <a:ea typeface="Chewy"/>
                <a:cs typeface="Chewy"/>
                <a:sym typeface="Chewy"/>
              </a:rPr>
              <a:t>El objetivo de la crónica es explicar algo que ha tenido lugar y para que un texto pueda ser considerado como crónica es imprescindible que el redactor que la escriba haya estado presente en los hechos. También es importante remarcar que en la crónica, el tipo de escritura que se emplea es subjetiva. Es decir, no se trata de una </a:t>
            </a:r>
            <a:r>
              <a:rPr lang="es-419" sz="1854">
                <a:solidFill>
                  <a:srgbClr val="E06666"/>
                </a:solidFill>
                <a:uFill>
                  <a:noFill/>
                </a:uFill>
                <a:latin typeface="Chewy"/>
                <a:ea typeface="Chewy"/>
                <a:cs typeface="Chewy"/>
                <a:sym typeface="Chewy"/>
                <a:hlinkClick r:id="rId3">
                  <a:extLst>
                    <a:ext uri="{A12FA001-AC4F-418D-AE19-62706E023703}">
                      <ahyp:hlinkClr xmlns:ahyp="http://schemas.microsoft.com/office/drawing/2018/hyperlinkcolor" val="tx"/>
                    </a:ext>
                  </a:extLst>
                </a:hlinkClick>
              </a:rPr>
              <a:t>noticia periodística </a:t>
            </a:r>
            <a:r>
              <a:rPr lang="es-419" sz="1854">
                <a:solidFill>
                  <a:srgbClr val="E06666"/>
                </a:solidFill>
                <a:latin typeface="Chewy"/>
                <a:ea typeface="Chewy"/>
                <a:cs typeface="Chewy"/>
                <a:sym typeface="Chewy"/>
              </a:rPr>
              <a:t>sino que se trata de la explicación de la experiencia que la persona en cuestión ha vivido en el hecho que se relata.</a:t>
            </a:r>
            <a:endParaRPr sz="2100">
              <a:solidFill>
                <a:srgbClr val="E06666"/>
              </a:solidFill>
              <a:latin typeface="Chewy"/>
              <a:ea typeface="Chewy"/>
              <a:cs typeface="Chewy"/>
              <a:sym typeface="Chewy"/>
            </a:endParaRPr>
          </a:p>
        </p:txBody>
      </p:sp>
      <p:pic>
        <p:nvPicPr>
          <p:cNvPr id="92" name="Google Shape;92;p18"/>
          <p:cNvPicPr preferRelativeResize="0"/>
          <p:nvPr/>
        </p:nvPicPr>
        <p:blipFill>
          <a:blip r:embed="rId4">
            <a:alphaModFix/>
          </a:blip>
          <a:stretch>
            <a:fillRect/>
          </a:stretch>
        </p:blipFill>
        <p:spPr>
          <a:xfrm>
            <a:off x="5134501" y="822656"/>
            <a:ext cx="3537600" cy="409751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520</Words>
  <Application>Microsoft Office PowerPoint</Application>
  <PresentationFormat>Presentación en pantalla (16:9)</PresentationFormat>
  <Paragraphs>39</Paragraphs>
  <Slides>6</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Amatic SC</vt:lpstr>
      <vt:lpstr>Comic Sans MS</vt:lpstr>
      <vt:lpstr>Comfortaa</vt:lpstr>
      <vt:lpstr>Chewy</vt:lpstr>
      <vt:lpstr>Indie Flower</vt:lpstr>
      <vt:lpstr>Lobster</vt:lpstr>
      <vt:lpstr>Playfair Display</vt:lpstr>
      <vt:lpstr>Simple Light</vt:lpstr>
      <vt:lpstr>Presentación de PowerPoint</vt:lpstr>
      <vt:lpstr>¿Qué es la crónica?</vt:lpstr>
      <vt:lpstr>Características de la crónica </vt:lpstr>
      <vt:lpstr>¿Cómo realizar una crónica?</vt:lpstr>
      <vt:lpstr>Tipos de crónicas.</vt:lpstr>
      <vt:lpstr>¿Para que nos sirve la crónica?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Brenda de la Rosa</dc:creator>
  <cp:lastModifiedBy>BRENDA SAIDALY DE LA ROSA RIVERA</cp:lastModifiedBy>
  <cp:revision>1</cp:revision>
  <dcterms:modified xsi:type="dcterms:W3CDTF">2022-04-01T04:54:07Z</dcterms:modified>
</cp:coreProperties>
</file>