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Comfortaa" pitchFamily="2" charset="0"/>
      <p:regular r:id="rId18"/>
      <p:bold r:id="rId19"/>
    </p:embeddedFont>
    <p:embeddedFont>
      <p:font typeface="Comic Sans MS" panose="030F0902030302020204" pitchFamily="66" charset="0"/>
      <p:regular r:id="rId20"/>
    </p:embeddedFont>
    <p:embeddedFont>
      <p:font typeface="Love Ya Like A Sister" panose="02000000000000000000" pitchFamily="2" charset="0"/>
      <p:regular r:id="rId21"/>
    </p:embeddedFont>
    <p:embeddedFont>
      <p:font typeface="Montserrat" pitchFamily="2" charset="77"/>
      <p:regular r:id="rId22"/>
      <p:bold r:id="rId23"/>
      <p:italic r:id="rId24"/>
      <p:boldItalic r:id="rId25"/>
    </p:embeddedFont>
    <p:embeddedFont>
      <p:font typeface="Pacifico" pitchFamily="2" charset="77"/>
      <p:regular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0acafef9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0acafef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0acafef9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0acafef9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68ca05f533fec6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68ca05f533fec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0f1eea1b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0f1eea1b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0f1eea1b3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0f1eea1b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568ca05f533fec6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568ca05f533fec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0acafef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0acafef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0acb2cbf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0acb2cb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0acb2ce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0acb2ce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0acafef9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0acafef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oncepto.de/personaj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ncepto.de/comi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4875" y="914375"/>
            <a:ext cx="7604100" cy="38862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0"/>
              </a:spcBef>
              <a:spcAft>
                <a:spcPts val="0"/>
              </a:spcAft>
              <a:buNone/>
            </a:pPr>
            <a:r>
              <a:rPr lang="es-419" sz="1400" b="1">
                <a:latin typeface="Arial"/>
                <a:ea typeface="Arial"/>
                <a:cs typeface="Arial"/>
                <a:sym typeface="Arial"/>
              </a:rPr>
              <a:t>Escuela Normal de Educación Preescolar</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Licenciatura en Educación Preescolar</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Ciclo escolar 2021-2022</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Sexto semestre</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Curso: </a:t>
            </a:r>
            <a:r>
              <a:rPr lang="es-419" sz="1400">
                <a:latin typeface="Arial"/>
                <a:ea typeface="Arial"/>
                <a:cs typeface="Arial"/>
                <a:sym typeface="Arial"/>
              </a:rPr>
              <a:t>Optativa</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Mtro. Héctor Homero De la Rosa Fuentes</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Unidad de Aprendizaje I</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Géneros y tipos de textos narrativos y académico-científico</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Título: </a:t>
            </a:r>
            <a:r>
              <a:rPr lang="es-419" sz="1400">
                <a:latin typeface="Arial"/>
                <a:ea typeface="Arial"/>
                <a:cs typeface="Arial"/>
                <a:sym typeface="Arial"/>
              </a:rPr>
              <a:t>Historieta</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Competencias de Unidad: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 Utiliza la comprensión lectora para ampliar sus conocimientos y como insumo para la producción de diversos textos. </a:t>
            </a:r>
            <a:endParaRPr sz="1400">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 Diferencia las características particulares de los géneros discursivos que se utilizan en el ámbito de la actividad académica para orientar la elaboración de sus producciones escritas.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b="1">
                <a:latin typeface="Arial"/>
                <a:ea typeface="Arial"/>
                <a:cs typeface="Arial"/>
                <a:sym typeface="Arial"/>
              </a:rPr>
              <a:t>Propósito de la Unidad: </a:t>
            </a:r>
            <a:endParaRPr sz="1400" b="1">
              <a:latin typeface="Arial"/>
              <a:ea typeface="Arial"/>
              <a:cs typeface="Arial"/>
              <a:sym typeface="Arial"/>
            </a:endParaRPr>
          </a:p>
          <a:p>
            <a:pPr marL="0" lvl="0" indent="0" algn="ctr" rtl="0">
              <a:lnSpc>
                <a:spcPct val="115000"/>
              </a:lnSpc>
              <a:spcBef>
                <a:spcPts val="0"/>
              </a:spcBef>
              <a:spcAft>
                <a:spcPts val="0"/>
              </a:spcAft>
              <a:buNone/>
            </a:pPr>
            <a:r>
              <a:rPr lang="es-419" sz="1400">
                <a:latin typeface="Arial"/>
                <a:ea typeface="Arial"/>
                <a:cs typeface="Arial"/>
                <a:sym typeface="Arial"/>
              </a:rPr>
              <a:t>*En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a:t>
            </a:r>
            <a:endParaRPr sz="1200">
              <a:latin typeface="Arial"/>
              <a:ea typeface="Arial"/>
              <a:cs typeface="Arial"/>
              <a:sym typeface="Arial"/>
            </a:endParaRPr>
          </a:p>
          <a:p>
            <a:pPr marL="0" lvl="0" indent="0" algn="l" rtl="0">
              <a:spcBef>
                <a:spcPts val="0"/>
              </a:spcBef>
              <a:spcAft>
                <a:spcPts val="0"/>
              </a:spcAft>
              <a:buNone/>
            </a:pPr>
            <a:endParaRPr/>
          </a:p>
        </p:txBody>
      </p:sp>
      <p:pic>
        <p:nvPicPr>
          <p:cNvPr id="86" name="Google Shape;86;p13"/>
          <p:cNvPicPr preferRelativeResize="0"/>
          <p:nvPr/>
        </p:nvPicPr>
        <p:blipFill>
          <a:blip r:embed="rId3">
            <a:alphaModFix/>
          </a:blip>
          <a:stretch>
            <a:fillRect/>
          </a:stretch>
        </p:blipFill>
        <p:spPr>
          <a:xfrm>
            <a:off x="634625" y="420100"/>
            <a:ext cx="1535275" cy="1935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311700" y="16535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55" name="Google Shape;155;p22"/>
          <p:cNvPicPr preferRelativeResize="0"/>
          <p:nvPr/>
        </p:nvPicPr>
        <p:blipFill>
          <a:blip r:embed="rId3">
            <a:alphaModFix/>
          </a:blip>
          <a:stretch>
            <a:fillRect/>
          </a:stretch>
        </p:blipFill>
        <p:spPr>
          <a:xfrm>
            <a:off x="1379625" y="773150"/>
            <a:ext cx="6108600" cy="4082575"/>
          </a:xfrm>
          <a:prstGeom prst="rect">
            <a:avLst/>
          </a:prstGeom>
          <a:noFill/>
          <a:ln>
            <a:noFill/>
          </a:ln>
        </p:spPr>
      </p:pic>
      <p:sp>
        <p:nvSpPr>
          <p:cNvPr id="156" name="Google Shape;156;p22"/>
          <p:cNvSpPr/>
          <p:nvPr/>
        </p:nvSpPr>
        <p:spPr>
          <a:xfrm>
            <a:off x="0" y="3573375"/>
            <a:ext cx="1470900" cy="1570200"/>
          </a:xfrm>
          <a:prstGeom prst="rtTriangle">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8013000" y="0"/>
            <a:ext cx="1131000" cy="1001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a:blip r:embed="rId3">
            <a:alphaModFix/>
          </a:blip>
          <a:stretch>
            <a:fillRect/>
          </a:stretch>
        </p:blipFill>
        <p:spPr>
          <a:xfrm>
            <a:off x="1399309" y="195263"/>
            <a:ext cx="5857875" cy="475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81550" y="539200"/>
            <a:ext cx="8222100" cy="16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8800">
                <a:latin typeface="Pacifico"/>
                <a:ea typeface="Pacifico"/>
                <a:cs typeface="Pacifico"/>
                <a:sym typeface="Pacifico"/>
              </a:rPr>
              <a:t>Historieta</a:t>
            </a:r>
            <a:endParaRPr sz="8800">
              <a:latin typeface="Pacifico"/>
              <a:ea typeface="Pacifico"/>
              <a:cs typeface="Pacifico"/>
              <a:sym typeface="Pacifico"/>
            </a:endParaRPr>
          </a:p>
        </p:txBody>
      </p:sp>
      <p:sp>
        <p:nvSpPr>
          <p:cNvPr id="92" name="Google Shape;92;p14"/>
          <p:cNvSpPr txBox="1">
            <a:spLocks noGrp="1"/>
          </p:cNvSpPr>
          <p:nvPr>
            <p:ph type="subTitle" idx="1"/>
          </p:nvPr>
        </p:nvSpPr>
        <p:spPr>
          <a:xfrm>
            <a:off x="598100" y="2445425"/>
            <a:ext cx="8222100" cy="2210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b="1">
                <a:latin typeface="Comfortaa"/>
                <a:ea typeface="Comfortaa"/>
                <a:cs typeface="Comfortaa"/>
                <a:sym typeface="Comfortaa"/>
              </a:rPr>
              <a:t>Equipo:</a:t>
            </a:r>
            <a:endParaRPr b="1">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Ortega Pérez Caro #21</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Ramos Lara Nayely Lizbeth #22</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Ruiz Bocanegra Fernanda Merary #23</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Segovia Alonso Ana Sofia #24</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Treviño Aguirre Laura Alejandra #25</a:t>
            </a:r>
            <a:endParaRPr>
              <a:latin typeface="Comfortaa"/>
              <a:ea typeface="Comfortaa"/>
              <a:cs typeface="Comfortaa"/>
              <a:sym typeface="Comfortaa"/>
            </a:endParaRPr>
          </a:p>
          <a:p>
            <a:pPr marL="0" lvl="0" indent="0" algn="l" rtl="0">
              <a:spcBef>
                <a:spcPts val="0"/>
              </a:spcBef>
              <a:spcAft>
                <a:spcPts val="0"/>
              </a:spcAft>
              <a:buNone/>
            </a:pPr>
            <a:r>
              <a:rPr lang="es-419">
                <a:latin typeface="Comfortaa"/>
                <a:ea typeface="Comfortaa"/>
                <a:cs typeface="Comfortaa"/>
                <a:sym typeface="Comfortaa"/>
              </a:rPr>
              <a:t>Ana Cecilia Villanueva García #26 </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4000">
                <a:latin typeface="Love Ya Like A Sister"/>
                <a:ea typeface="Love Ya Like A Sister"/>
                <a:cs typeface="Love Ya Like A Sister"/>
                <a:sym typeface="Love Ya Like A Sister"/>
              </a:rPr>
              <a:t>¿Que es una historieta?</a:t>
            </a:r>
            <a:endParaRPr sz="4000">
              <a:latin typeface="Love Ya Like A Sister"/>
              <a:ea typeface="Love Ya Like A Sister"/>
              <a:cs typeface="Love Ya Like A Sister"/>
              <a:sym typeface="Love Ya Like A Sister"/>
            </a:endParaRPr>
          </a:p>
        </p:txBody>
      </p:sp>
      <p:sp>
        <p:nvSpPr>
          <p:cNvPr id="98" name="Google Shape;98;p15"/>
          <p:cNvSpPr/>
          <p:nvPr/>
        </p:nvSpPr>
        <p:spPr>
          <a:xfrm>
            <a:off x="4965000" y="1229875"/>
            <a:ext cx="3366300" cy="2603100"/>
          </a:xfrm>
          <a:prstGeom prst="wedgeEllipseCallout">
            <a:avLst>
              <a:gd name="adj1" fmla="val -86917"/>
              <a:gd name="adj2" fmla="val -1173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500">
                <a:solidFill>
                  <a:srgbClr val="FFFFFF"/>
                </a:solidFill>
                <a:latin typeface="Comic Sans MS"/>
                <a:ea typeface="Comic Sans MS"/>
                <a:cs typeface="Comic Sans MS"/>
                <a:sym typeface="Comic Sans MS"/>
              </a:rPr>
              <a:t>Una historieta es una estructura narrativa que se forma por la secuencia de pictogramas, fotogramas, o dibujos, en los que puedes incluir elementos de escritura fonética.</a:t>
            </a:r>
            <a:endParaRPr sz="1500">
              <a:solidFill>
                <a:srgbClr val="FFFFFF"/>
              </a:solidFill>
              <a:latin typeface="Comic Sans MS"/>
              <a:ea typeface="Comic Sans MS"/>
              <a:cs typeface="Comic Sans MS"/>
              <a:sym typeface="Comic Sans MS"/>
            </a:endParaRPr>
          </a:p>
        </p:txBody>
      </p:sp>
      <p:pic>
        <p:nvPicPr>
          <p:cNvPr id="99" name="Google Shape;99;p15"/>
          <p:cNvPicPr preferRelativeResize="0"/>
          <p:nvPr/>
        </p:nvPicPr>
        <p:blipFill rotWithShape="1">
          <a:blip r:embed="rId3">
            <a:alphaModFix/>
          </a:blip>
          <a:srcRect t="53080" r="65019" b="5511"/>
          <a:stretch/>
        </p:blipFill>
        <p:spPr>
          <a:xfrm>
            <a:off x="937500" y="1229875"/>
            <a:ext cx="2515401" cy="287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Las características de la historieta son:</a:t>
            </a:r>
            <a:endParaRPr>
              <a:latin typeface="Love Ya Like A Sister"/>
              <a:ea typeface="Love Ya Like A Sister"/>
              <a:cs typeface="Love Ya Like A Sister"/>
              <a:sym typeface="Love Ya Like A Sister"/>
            </a:endParaRPr>
          </a:p>
        </p:txBody>
      </p:sp>
      <p:sp>
        <p:nvSpPr>
          <p:cNvPr id="105" name="Google Shape;105;p16"/>
          <p:cNvSpPr/>
          <p:nvPr/>
        </p:nvSpPr>
        <p:spPr>
          <a:xfrm>
            <a:off x="311702" y="1017800"/>
            <a:ext cx="8520600" cy="2279400"/>
          </a:xfrm>
          <a:prstGeom prst="wedgeEllipseCallout">
            <a:avLst>
              <a:gd name="adj1" fmla="val -20697"/>
              <a:gd name="adj2" fmla="val 8611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a:solidFill>
                  <a:srgbClr val="F3F3F3"/>
                </a:solidFill>
                <a:latin typeface="Comic Sans MS"/>
                <a:ea typeface="Comic Sans MS"/>
                <a:cs typeface="Comic Sans MS"/>
                <a:sym typeface="Comic Sans MS"/>
              </a:rPr>
              <a:t>Incluye un relato, integra en su narración descripciones verbales, ya sean en primera o en segunda persona, junto con representaciones icónicas de lo que sucede en la narración. Generalmente presenta personajes estereotipados, e integra onomatopeyas que son representaciones gráficas que indican un estado de ánimo, un ruido, música,etcétera.</a:t>
            </a:r>
            <a:endParaRPr>
              <a:solidFill>
                <a:srgbClr val="F3F3F3"/>
              </a:solidFill>
              <a:latin typeface="Comic Sans MS"/>
              <a:ea typeface="Comic Sans MS"/>
              <a:cs typeface="Comic Sans MS"/>
              <a:sym typeface="Comic Sans MS"/>
            </a:endParaRPr>
          </a:p>
        </p:txBody>
      </p:sp>
      <p:pic>
        <p:nvPicPr>
          <p:cNvPr id="106" name="Google Shape;106;p16"/>
          <p:cNvPicPr preferRelativeResize="0"/>
          <p:nvPr/>
        </p:nvPicPr>
        <p:blipFill rotWithShape="1">
          <a:blip r:embed="rId3">
            <a:alphaModFix/>
          </a:blip>
          <a:srcRect l="33296" t="52040" r="33443" b="5970"/>
          <a:stretch/>
        </p:blipFill>
        <p:spPr>
          <a:xfrm>
            <a:off x="488942" y="3297200"/>
            <a:ext cx="1886525" cy="178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a:blip r:embed="rId3">
            <a:alphaModFix/>
          </a:blip>
          <a:stretch>
            <a:fillRect/>
          </a:stretch>
        </p:blipFill>
        <p:spPr>
          <a:xfrm>
            <a:off x="0" y="0"/>
            <a:ext cx="4290300" cy="5143500"/>
          </a:xfrm>
          <a:prstGeom prst="rect">
            <a:avLst/>
          </a:prstGeom>
          <a:noFill/>
          <a:ln>
            <a:noFill/>
          </a:ln>
        </p:spPr>
      </p:pic>
      <p:sp>
        <p:nvSpPr>
          <p:cNvPr id="112" name="Google Shape;112;p17"/>
          <p:cNvSpPr txBox="1"/>
          <p:nvPr/>
        </p:nvSpPr>
        <p:spPr>
          <a:xfrm>
            <a:off x="6000976" y="619275"/>
            <a:ext cx="2277000" cy="1435200"/>
          </a:xfrm>
          <a:prstGeom prst="rect">
            <a:avLst/>
          </a:prstGeom>
          <a:solidFill>
            <a:srgbClr val="FF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600">
                <a:latin typeface="Comic Sans MS"/>
                <a:ea typeface="Comic Sans MS"/>
                <a:cs typeface="Comic Sans MS"/>
                <a:sym typeface="Comic Sans MS"/>
              </a:rPr>
              <a:t>A los recuadros que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contienen las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imágenes o dibujos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se les conoce como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viñetas.</a:t>
            </a:r>
            <a:endParaRPr sz="1600">
              <a:latin typeface="Comic Sans MS"/>
              <a:ea typeface="Comic Sans MS"/>
              <a:cs typeface="Comic Sans MS"/>
              <a:sym typeface="Comic Sans MS"/>
            </a:endParaRPr>
          </a:p>
        </p:txBody>
      </p:sp>
      <p:sp>
        <p:nvSpPr>
          <p:cNvPr id="113" name="Google Shape;113;p17"/>
          <p:cNvSpPr/>
          <p:nvPr/>
        </p:nvSpPr>
        <p:spPr>
          <a:xfrm flipH="1">
            <a:off x="4097100" y="917925"/>
            <a:ext cx="1236900" cy="645600"/>
          </a:xfrm>
          <a:prstGeom prst="rightArrow">
            <a:avLst>
              <a:gd name="adj1" fmla="val 40882"/>
              <a:gd name="adj2" fmla="val 59006"/>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flipH="1">
            <a:off x="3561300" y="3978507"/>
            <a:ext cx="1772700" cy="522600"/>
          </a:xfrm>
          <a:prstGeom prst="rightArrow">
            <a:avLst>
              <a:gd name="adj1" fmla="val 40882"/>
              <a:gd name="adj2" fmla="val 59006"/>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p:nvPr/>
        </p:nvSpPr>
        <p:spPr>
          <a:xfrm>
            <a:off x="5765025" y="3511801"/>
            <a:ext cx="2748900" cy="11853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600">
                <a:latin typeface="Comic Sans MS"/>
                <a:ea typeface="Comic Sans MS"/>
                <a:cs typeface="Comic Sans MS"/>
                <a:sym typeface="Comic Sans MS"/>
              </a:rPr>
              <a:t>A las formas dentro de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las cuáles se colocan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los textos se les </a:t>
            </a:r>
            <a:endParaRPr sz="1600">
              <a:latin typeface="Comic Sans MS"/>
              <a:ea typeface="Comic Sans MS"/>
              <a:cs typeface="Comic Sans MS"/>
              <a:sym typeface="Comic Sans MS"/>
            </a:endParaRPr>
          </a:p>
          <a:p>
            <a:pPr marL="0" lvl="0" indent="0" algn="ctr" rtl="0">
              <a:spcBef>
                <a:spcPts val="0"/>
              </a:spcBef>
              <a:spcAft>
                <a:spcPts val="0"/>
              </a:spcAft>
              <a:buNone/>
            </a:pPr>
            <a:r>
              <a:rPr lang="es-419" sz="1600">
                <a:latin typeface="Comic Sans MS"/>
                <a:ea typeface="Comic Sans MS"/>
                <a:cs typeface="Comic Sans MS"/>
                <a:sym typeface="Comic Sans MS"/>
              </a:rPr>
              <a:t>conoce como Globos.</a:t>
            </a:r>
            <a:endParaRPr sz="1600">
              <a:latin typeface="Comic Sans MS"/>
              <a:ea typeface="Comic Sans MS"/>
              <a:cs typeface="Comic Sans MS"/>
              <a:sym typeface="Comic Sans MS"/>
            </a:endParaRPr>
          </a:p>
        </p:txBody>
      </p:sp>
      <p:pic>
        <p:nvPicPr>
          <p:cNvPr id="116" name="Google Shape;116;p17"/>
          <p:cNvPicPr preferRelativeResize="0"/>
          <p:nvPr/>
        </p:nvPicPr>
        <p:blipFill rotWithShape="1">
          <a:blip r:embed="rId4">
            <a:alphaModFix/>
          </a:blip>
          <a:srcRect l="31089" t="8046" r="30039" b="50000"/>
          <a:stretch/>
        </p:blipFill>
        <p:spPr>
          <a:xfrm>
            <a:off x="6379500" y="2381273"/>
            <a:ext cx="1236900" cy="994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2609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latin typeface="Love Ya Like A Sister"/>
                <a:ea typeface="Love Ya Like A Sister"/>
                <a:cs typeface="Love Ya Like A Sister"/>
                <a:sym typeface="Love Ya Like A Sister"/>
              </a:rPr>
              <a:t>Existen muchos tipos de globos, los más comunes son…</a:t>
            </a:r>
            <a:endParaRPr>
              <a:latin typeface="Love Ya Like A Sister"/>
              <a:ea typeface="Love Ya Like A Sister"/>
              <a:cs typeface="Love Ya Like A Sister"/>
              <a:sym typeface="Love Ya Like A Sister"/>
            </a:endParaRPr>
          </a:p>
        </p:txBody>
      </p:sp>
      <p:sp>
        <p:nvSpPr>
          <p:cNvPr id="122" name="Google Shape;122;p18"/>
          <p:cNvSpPr/>
          <p:nvPr/>
        </p:nvSpPr>
        <p:spPr>
          <a:xfrm>
            <a:off x="311700" y="1235300"/>
            <a:ext cx="3450300" cy="1805700"/>
          </a:xfrm>
          <a:prstGeom prst="cloudCallout">
            <a:avLst>
              <a:gd name="adj1" fmla="val -20833"/>
              <a:gd name="adj2" fmla="val 62500"/>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3000"/>
              </a:spcBef>
              <a:spcAft>
                <a:spcPts val="0"/>
              </a:spcAft>
              <a:buNone/>
            </a:pPr>
            <a:endParaRPr sz="1200">
              <a:latin typeface="Comic Sans MS"/>
              <a:ea typeface="Comic Sans MS"/>
              <a:cs typeface="Comic Sans MS"/>
              <a:sym typeface="Comic Sans MS"/>
            </a:endParaRPr>
          </a:p>
          <a:p>
            <a:pPr marL="0" lvl="0" indent="0" algn="l" rtl="0">
              <a:spcBef>
                <a:spcPts val="3000"/>
              </a:spcBef>
              <a:spcAft>
                <a:spcPts val="0"/>
              </a:spcAft>
              <a:buNone/>
            </a:pPr>
            <a:endParaRPr/>
          </a:p>
        </p:txBody>
      </p:sp>
      <p:sp>
        <p:nvSpPr>
          <p:cNvPr id="123" name="Google Shape;123;p18"/>
          <p:cNvSpPr/>
          <p:nvPr/>
        </p:nvSpPr>
        <p:spPr>
          <a:xfrm rot="255066">
            <a:off x="5206662" y="823588"/>
            <a:ext cx="3798984" cy="2255898"/>
          </a:xfrm>
          <a:prstGeom prst="irregularSeal2">
            <a:avLst/>
          </a:prstGeom>
          <a:solidFill>
            <a:srgbClr val="FFF2C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3000"/>
              </a:spcBef>
              <a:spcAft>
                <a:spcPts val="0"/>
              </a:spcAft>
              <a:buNone/>
            </a:pPr>
            <a:endParaRPr sz="1100">
              <a:latin typeface="Comic Sans MS"/>
              <a:ea typeface="Comic Sans MS"/>
              <a:cs typeface="Comic Sans MS"/>
              <a:sym typeface="Comic Sans MS"/>
            </a:endParaRPr>
          </a:p>
          <a:p>
            <a:pPr marL="0" lvl="0" indent="0" algn="l" rtl="0">
              <a:lnSpc>
                <a:spcPct val="115000"/>
              </a:lnSpc>
              <a:spcBef>
                <a:spcPts val="3000"/>
              </a:spcBef>
              <a:spcAft>
                <a:spcPts val="0"/>
              </a:spcAft>
              <a:buNone/>
            </a:pPr>
            <a:endParaRPr sz="1100">
              <a:latin typeface="Comic Sans MS"/>
              <a:ea typeface="Comic Sans MS"/>
              <a:cs typeface="Comic Sans MS"/>
              <a:sym typeface="Comic Sans MS"/>
            </a:endParaRPr>
          </a:p>
          <a:p>
            <a:pPr marL="0" lvl="0" indent="0" algn="l" rtl="0">
              <a:spcBef>
                <a:spcPts val="3000"/>
              </a:spcBef>
              <a:spcAft>
                <a:spcPts val="0"/>
              </a:spcAft>
              <a:buNone/>
            </a:pPr>
            <a:endParaRPr/>
          </a:p>
        </p:txBody>
      </p:sp>
      <p:sp>
        <p:nvSpPr>
          <p:cNvPr id="124" name="Google Shape;124;p18"/>
          <p:cNvSpPr txBox="1"/>
          <p:nvPr/>
        </p:nvSpPr>
        <p:spPr>
          <a:xfrm rot="-513871">
            <a:off x="5913889" y="1188991"/>
            <a:ext cx="2165548" cy="10065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0"/>
              </a:spcBef>
              <a:spcAft>
                <a:spcPts val="3000"/>
              </a:spcAft>
              <a:buNone/>
            </a:pPr>
            <a:r>
              <a:rPr lang="es-419" sz="1200" dirty="0">
                <a:latin typeface="Comic Sans MS"/>
                <a:ea typeface="Comic Sans MS"/>
                <a:cs typeface="Comic Sans MS"/>
                <a:sym typeface="Comic Sans MS"/>
              </a:rPr>
              <a:t>Los globos con picos sirven para representar los gritos de un personaje, o un ruido muy fuerte.</a:t>
            </a:r>
            <a:endParaRPr sz="1500" dirty="0">
              <a:latin typeface="Roboto"/>
              <a:ea typeface="Roboto"/>
              <a:cs typeface="Roboto"/>
              <a:sym typeface="Roboto"/>
            </a:endParaRPr>
          </a:p>
        </p:txBody>
      </p:sp>
      <p:sp>
        <p:nvSpPr>
          <p:cNvPr id="125" name="Google Shape;125;p18"/>
          <p:cNvSpPr txBox="1"/>
          <p:nvPr/>
        </p:nvSpPr>
        <p:spPr>
          <a:xfrm rot="-321967">
            <a:off x="1006497" y="1169351"/>
            <a:ext cx="1976060" cy="130532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3000"/>
              </a:spcBef>
              <a:spcAft>
                <a:spcPts val="3000"/>
              </a:spcAft>
              <a:buNone/>
            </a:pPr>
            <a:r>
              <a:rPr lang="es-419" sz="1300" dirty="0">
                <a:latin typeface="Comic Sans MS"/>
                <a:ea typeface="Comic Sans MS"/>
                <a:cs typeface="Comic Sans MS"/>
                <a:sym typeface="Comic Sans MS"/>
              </a:rPr>
              <a:t>Los globos en forma de nube sirven para mostrar los pensamientos del personaje.</a:t>
            </a:r>
            <a:endParaRPr sz="1500" dirty="0">
              <a:latin typeface="Roboto"/>
              <a:ea typeface="Roboto"/>
              <a:cs typeface="Roboto"/>
              <a:sym typeface="Roboto"/>
            </a:endParaRPr>
          </a:p>
        </p:txBody>
      </p:sp>
      <p:sp>
        <p:nvSpPr>
          <p:cNvPr id="126" name="Google Shape;126;p18"/>
          <p:cNvSpPr/>
          <p:nvPr/>
        </p:nvSpPr>
        <p:spPr>
          <a:xfrm>
            <a:off x="3039725" y="2775325"/>
            <a:ext cx="2862600" cy="1524900"/>
          </a:xfrm>
          <a:prstGeom prst="wedgeEllipseCallout">
            <a:avLst>
              <a:gd name="adj1" fmla="val -20833"/>
              <a:gd name="adj2" fmla="val 62500"/>
            </a:avLst>
          </a:prstGeom>
          <a:solidFill>
            <a:srgbClr val="FCE5CD"/>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3457088" y="2761014"/>
            <a:ext cx="1976100" cy="845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3000"/>
              </a:spcBef>
              <a:spcAft>
                <a:spcPts val="3000"/>
              </a:spcAft>
              <a:buNone/>
            </a:pPr>
            <a:r>
              <a:rPr lang="es-419" sz="1300" dirty="0">
                <a:latin typeface="Comic Sans MS"/>
                <a:ea typeface="Comic Sans MS"/>
                <a:cs typeface="Comic Sans MS"/>
                <a:sym typeface="Comic Sans MS"/>
              </a:rPr>
              <a:t>Los globos clásicos representan el diálogo de los personajes.</a:t>
            </a:r>
            <a:endParaRPr sz="1300" dirty="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solidFill>
                  <a:srgbClr val="351C75"/>
                </a:solidFill>
              </a:rPr>
              <a:t>Elementos de una historieta</a:t>
            </a:r>
            <a:endParaRPr b="1">
              <a:solidFill>
                <a:srgbClr val="351C75"/>
              </a:solidFill>
            </a:endParaRPr>
          </a:p>
        </p:txBody>
      </p:sp>
      <p:sp>
        <p:nvSpPr>
          <p:cNvPr id="133" name="Google Shape;133;p19"/>
          <p:cNvSpPr txBox="1">
            <a:spLocks noGrp="1"/>
          </p:cNvSpPr>
          <p:nvPr>
            <p:ph type="body" idx="1"/>
          </p:nvPr>
        </p:nvSpPr>
        <p:spPr>
          <a:xfrm>
            <a:off x="311700" y="1313750"/>
            <a:ext cx="8671200" cy="36765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Clr>
                <a:srgbClr val="000000"/>
              </a:buClr>
              <a:buSzPct val="48000"/>
              <a:buFont typeface="Montserrat"/>
              <a:buNone/>
            </a:pPr>
            <a:r>
              <a:rPr lang="es-419" sz="2500" b="1">
                <a:solidFill>
                  <a:srgbClr val="4C1130"/>
                </a:solidFill>
                <a:highlight>
                  <a:srgbClr val="00FFFF"/>
                </a:highlight>
                <a:latin typeface="Century Gothic"/>
                <a:ea typeface="Century Gothic"/>
                <a:cs typeface="Century Gothic"/>
                <a:sym typeface="Century Gothic"/>
              </a:rPr>
              <a:t>Viñetas.</a:t>
            </a:r>
            <a:r>
              <a:rPr lang="es-419" sz="2500" b="1">
                <a:solidFill>
                  <a:srgbClr val="4C1130"/>
                </a:solidFill>
                <a:latin typeface="Century Gothic"/>
                <a:ea typeface="Century Gothic"/>
                <a:cs typeface="Century Gothic"/>
                <a:sym typeface="Century Gothic"/>
              </a:rPr>
              <a:t> Los recuadros en los que tiene lugar la acción (y la ilustración) de la historia, y que sirven para separarla del resto del contenido de la página. Entre una viñeta y otra se considera que transcurrió un intervalo de tiempo, que puede ser largo (años) o brevísimo (segundos) a conveniencia del autor.</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FF9900"/>
                </a:highlight>
                <a:latin typeface="Century Gothic"/>
                <a:ea typeface="Century Gothic"/>
                <a:cs typeface="Century Gothic"/>
                <a:sym typeface="Century Gothic"/>
              </a:rPr>
              <a:t>Ilustraciones.</a:t>
            </a:r>
            <a:r>
              <a:rPr lang="es-419" sz="2500" b="1">
                <a:solidFill>
                  <a:srgbClr val="4C1130"/>
                </a:solidFill>
                <a:latin typeface="Century Gothic"/>
                <a:ea typeface="Century Gothic"/>
                <a:cs typeface="Century Gothic"/>
                <a:sym typeface="Century Gothic"/>
              </a:rPr>
              <a:t> Los dibujos que transmiten al lector lo que ocurre. Estos pueden ser de diversa naturaleza, desde dibujos simples y caricaturescos hasta ilustraciones pseudo fotográficas y de enorme realismo.</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FF00FF"/>
                </a:highlight>
                <a:latin typeface="Century Gothic"/>
                <a:ea typeface="Century Gothic"/>
                <a:cs typeface="Century Gothic"/>
                <a:sym typeface="Century Gothic"/>
              </a:rPr>
              <a:t>Globos de texto</a:t>
            </a:r>
            <a:r>
              <a:rPr lang="es-419" sz="2500" b="1">
                <a:solidFill>
                  <a:srgbClr val="4C1130"/>
                </a:solidFill>
                <a:latin typeface="Century Gothic"/>
                <a:ea typeface="Century Gothic"/>
                <a:cs typeface="Century Gothic"/>
                <a:sym typeface="Century Gothic"/>
              </a:rPr>
              <a:t>. No siempre aparecen en las historietas, pero sirven para englobar los diálogos de los </a:t>
            </a:r>
            <a:r>
              <a:rPr lang="es-419" sz="2500" b="1">
                <a:solidFill>
                  <a:srgbClr val="4C1130"/>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personajes</a:t>
            </a:r>
            <a:r>
              <a:rPr lang="es-419" sz="2500" b="1">
                <a:solidFill>
                  <a:srgbClr val="4C1130"/>
                </a:solidFill>
                <a:latin typeface="Century Gothic"/>
                <a:ea typeface="Century Gothic"/>
                <a:cs typeface="Century Gothic"/>
                <a:sym typeface="Century Gothic"/>
              </a:rPr>
              <a:t> y dejar en claro quién dice qué. También se los conoce como fumetti o bocadillos.</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48000"/>
              <a:buFont typeface="Montserrat"/>
              <a:buNone/>
            </a:pPr>
            <a:r>
              <a:rPr lang="es-419" sz="2500" b="1">
                <a:solidFill>
                  <a:srgbClr val="4C1130"/>
                </a:solidFill>
                <a:highlight>
                  <a:srgbClr val="00FF00"/>
                </a:highlight>
                <a:latin typeface="Century Gothic"/>
                <a:ea typeface="Century Gothic"/>
                <a:cs typeface="Century Gothic"/>
                <a:sym typeface="Century Gothic"/>
              </a:rPr>
              <a:t>Íconos y signos propios</a:t>
            </a:r>
            <a:r>
              <a:rPr lang="es-419" sz="2500" b="1">
                <a:solidFill>
                  <a:srgbClr val="4C1130"/>
                </a:solidFill>
                <a:latin typeface="Century Gothic"/>
                <a:ea typeface="Century Gothic"/>
                <a:cs typeface="Century Gothic"/>
                <a:sym typeface="Century Gothic"/>
              </a:rPr>
              <a:t>. Los </a:t>
            </a:r>
            <a:r>
              <a:rPr lang="es-419" sz="2500" b="1">
                <a:solidFill>
                  <a:srgbClr val="4C1130"/>
                </a:solidFill>
                <a:uFill>
                  <a:noFill/>
                </a:u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cómics</a:t>
            </a:r>
            <a:r>
              <a:rPr lang="es-419" sz="2500" b="1">
                <a:solidFill>
                  <a:srgbClr val="4C1130"/>
                </a:solidFill>
                <a:latin typeface="Century Gothic"/>
                <a:ea typeface="Century Gothic"/>
                <a:cs typeface="Century Gothic"/>
                <a:sym typeface="Century Gothic"/>
              </a:rPr>
              <a:t> emplea una simbología propia que constituye su lenguaje para representar movimiento, emociones, etc. Este tipo de signos son convencionales (hay que aprender qué significan) pero constituyen un lenguaje bastante universal. Existe una vertiente nipona (heredera del manga) y otra occidental y más tradicional.</a:t>
            </a:r>
            <a:endParaRPr sz="2500" b="1">
              <a:solidFill>
                <a:srgbClr val="4C1130"/>
              </a:solidFill>
              <a:latin typeface="Century Gothic"/>
              <a:ea typeface="Century Gothic"/>
              <a:cs typeface="Century Gothic"/>
              <a:sym typeface="Century Gothic"/>
            </a:endParaRPr>
          </a:p>
          <a:p>
            <a:pPr marL="0" lvl="0" indent="0" algn="l" rtl="0">
              <a:spcBef>
                <a:spcPts val="1200"/>
              </a:spcBef>
              <a:spcAft>
                <a:spcPts val="0"/>
              </a:spcAft>
              <a:buClr>
                <a:srgbClr val="000000"/>
              </a:buClr>
              <a:buSzPct val="100000"/>
              <a:buFont typeface="Montserrat"/>
              <a:buNone/>
            </a:pPr>
            <a:endParaRPr sz="1200">
              <a:solidFill>
                <a:srgbClr val="000000"/>
              </a:solidFill>
              <a:latin typeface="Montserrat"/>
              <a:ea typeface="Montserrat"/>
              <a:cs typeface="Montserrat"/>
              <a:sym typeface="Montserrat"/>
            </a:endParaRPr>
          </a:p>
          <a:p>
            <a:pPr marL="0" lvl="0" indent="0" algn="l" rtl="0">
              <a:spcBef>
                <a:spcPts val="1200"/>
              </a:spcBef>
              <a:spcAft>
                <a:spcPts val="1200"/>
              </a:spcAft>
              <a:buNone/>
            </a:pPr>
            <a:endParaRPr/>
          </a:p>
        </p:txBody>
      </p:sp>
      <p:pic>
        <p:nvPicPr>
          <p:cNvPr id="134" name="Google Shape;134;p19"/>
          <p:cNvPicPr preferRelativeResize="0"/>
          <p:nvPr/>
        </p:nvPicPr>
        <p:blipFill>
          <a:blip r:embed="rId5">
            <a:alphaModFix/>
          </a:blip>
          <a:stretch>
            <a:fillRect/>
          </a:stretch>
        </p:blipFill>
        <p:spPr>
          <a:xfrm>
            <a:off x="5949100" y="96912"/>
            <a:ext cx="2193750" cy="1233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265500" y="280575"/>
            <a:ext cx="4045200" cy="91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419" sz="2580"/>
              <a:t>¿Cómo puedo elaborar una historieta?</a:t>
            </a:r>
            <a:endParaRPr sz="2580"/>
          </a:p>
        </p:txBody>
      </p:sp>
      <p:sp>
        <p:nvSpPr>
          <p:cNvPr id="140" name="Google Shape;140;p20"/>
          <p:cNvSpPr txBox="1">
            <a:spLocks noGrp="1"/>
          </p:cNvSpPr>
          <p:nvPr>
            <p:ph type="subTitle" idx="1"/>
          </p:nvPr>
        </p:nvSpPr>
        <p:spPr>
          <a:xfrm>
            <a:off x="265500" y="1192575"/>
            <a:ext cx="4045200" cy="36168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s-419"/>
              <a:t>Para diseñarla debes conocer y considerar: </a:t>
            </a:r>
            <a:endParaRPr/>
          </a:p>
          <a:p>
            <a:pPr marL="457200" lvl="0" indent="-321945" algn="ctr" rtl="0">
              <a:spcBef>
                <a:spcPts val="0"/>
              </a:spcBef>
              <a:spcAft>
                <a:spcPts val="0"/>
              </a:spcAft>
              <a:buSzPct val="100000"/>
              <a:buChar char="-"/>
            </a:pPr>
            <a:r>
              <a:rPr lang="es-419"/>
              <a:t>Las características del perceptor de la misma: Edad, intereses, nivel escolar, nivel intelectual (de ser posible), preferencias en cuanto a forma y contenido del mensaje y las circunstancias para la lectura. </a:t>
            </a:r>
            <a:endParaRPr/>
          </a:p>
          <a:p>
            <a:pPr marL="457200" lvl="0" indent="-321945" algn="ctr" rtl="0">
              <a:spcBef>
                <a:spcPts val="0"/>
              </a:spcBef>
              <a:spcAft>
                <a:spcPts val="0"/>
              </a:spcAft>
              <a:buSzPct val="100000"/>
              <a:buChar char="-"/>
            </a:pPr>
            <a:r>
              <a:rPr lang="es-419"/>
              <a:t>Definir los propósitos y actividades a realizar con el material. </a:t>
            </a:r>
            <a:endParaRPr/>
          </a:p>
          <a:p>
            <a:pPr marL="457200" lvl="0" indent="-321945" algn="ctr" rtl="0">
              <a:spcBef>
                <a:spcPts val="0"/>
              </a:spcBef>
              <a:spcAft>
                <a:spcPts val="0"/>
              </a:spcAft>
              <a:buSzPct val="100000"/>
              <a:buChar char="-"/>
            </a:pPr>
            <a:r>
              <a:rPr lang="es-419"/>
              <a:t>Definir lo más importante del tema a comunicar. </a:t>
            </a:r>
            <a:endParaRPr/>
          </a:p>
          <a:p>
            <a:pPr marL="457200" lvl="0" indent="-321945" algn="ctr" rtl="0">
              <a:spcBef>
                <a:spcPts val="0"/>
              </a:spcBef>
              <a:spcAft>
                <a:spcPts val="0"/>
              </a:spcAft>
              <a:buSzPct val="100000"/>
              <a:buChar char="-"/>
            </a:pPr>
            <a:r>
              <a:rPr lang="es-419"/>
              <a:t>De qué manera las imágenes apoyarán el desarrollo de conceptos y habilidades cognitivas. </a:t>
            </a:r>
            <a:endParaRPr/>
          </a:p>
          <a:p>
            <a:pPr marL="457200" lvl="0" indent="-321945" algn="ctr" rtl="0">
              <a:spcBef>
                <a:spcPts val="0"/>
              </a:spcBef>
              <a:spcAft>
                <a:spcPts val="0"/>
              </a:spcAft>
              <a:buSzPct val="100000"/>
              <a:buChar char="-"/>
            </a:pPr>
            <a:r>
              <a:rPr lang="es-419"/>
              <a:t>De qué manera se usará esta historieta y de qué manera se trabajará. </a:t>
            </a:r>
            <a:endParaRPr/>
          </a:p>
          <a:p>
            <a:pPr marL="457200" lvl="0" indent="-321945" algn="ctr" rtl="0">
              <a:spcBef>
                <a:spcPts val="0"/>
              </a:spcBef>
              <a:spcAft>
                <a:spcPts val="0"/>
              </a:spcAft>
              <a:buSzPct val="100000"/>
              <a:buChar char="-"/>
            </a:pPr>
            <a:r>
              <a:rPr lang="es-419"/>
              <a:t>Qué información complementaria al tema debe proporcionarse.</a:t>
            </a:r>
            <a:endParaRPr/>
          </a:p>
        </p:txBody>
      </p:sp>
      <p:sp>
        <p:nvSpPr>
          <p:cNvPr id="141" name="Google Shape;141;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s-419"/>
              <a:t>Con los elementos anteriores elabora tu historieta. </a:t>
            </a:r>
            <a:endParaRPr/>
          </a:p>
          <a:p>
            <a:pPr marL="457200" lvl="0" indent="-325755" algn="l" rtl="0">
              <a:spcBef>
                <a:spcPts val="1200"/>
              </a:spcBef>
              <a:spcAft>
                <a:spcPts val="0"/>
              </a:spcAft>
              <a:buSzPct val="100000"/>
              <a:buChar char="-"/>
            </a:pPr>
            <a:r>
              <a:rPr lang="es-419"/>
              <a:t>Desarrolla el texto siguiendo un orden lógico. </a:t>
            </a:r>
            <a:endParaRPr/>
          </a:p>
          <a:p>
            <a:pPr marL="457200" lvl="0" indent="-325755" algn="l" rtl="0">
              <a:spcBef>
                <a:spcPts val="0"/>
              </a:spcBef>
              <a:spcAft>
                <a:spcPts val="0"/>
              </a:spcAft>
              <a:buSzPct val="100000"/>
              <a:buChar char="-"/>
            </a:pPr>
            <a:r>
              <a:rPr lang="es-419"/>
              <a:t>Usa un lenguaje verbal e icónico apropiado al perfil del lector. </a:t>
            </a:r>
            <a:endParaRPr/>
          </a:p>
          <a:p>
            <a:pPr marL="457200" lvl="0" indent="-325755" algn="l" rtl="0">
              <a:spcBef>
                <a:spcPts val="0"/>
              </a:spcBef>
              <a:spcAft>
                <a:spcPts val="0"/>
              </a:spcAft>
              <a:buSzPct val="100000"/>
              <a:buChar char="-"/>
            </a:pPr>
            <a:r>
              <a:rPr lang="es-419"/>
              <a:t>Evita utilizar elementos que distraigan. </a:t>
            </a:r>
            <a:endParaRPr/>
          </a:p>
          <a:p>
            <a:pPr marL="457200" lvl="0" indent="-325755" algn="l" rtl="0">
              <a:spcBef>
                <a:spcPts val="0"/>
              </a:spcBef>
              <a:spcAft>
                <a:spcPts val="0"/>
              </a:spcAft>
              <a:buSzPct val="100000"/>
              <a:buChar char="-"/>
            </a:pPr>
            <a:r>
              <a:rPr lang="es-419"/>
              <a:t>Destaca lo importante del tema, cuidando no repetir con palabras lo que la imagen sugiere. </a:t>
            </a:r>
            <a:endParaRPr/>
          </a:p>
          <a:p>
            <a:pPr marL="457200" lvl="0" indent="-325755" algn="l" rtl="0">
              <a:spcBef>
                <a:spcPts val="0"/>
              </a:spcBef>
              <a:spcAft>
                <a:spcPts val="0"/>
              </a:spcAft>
              <a:buSzPct val="100000"/>
              <a:buChar char="-"/>
            </a:pPr>
            <a:r>
              <a:rPr lang="es-419"/>
              <a:t>Aprovecha las expresiones faciales de los personajes, así como, la composición de la escena, el color, la posición de la imagen, etcétera.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1700" y="165350"/>
            <a:ext cx="8520600" cy="607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47" name="Google Shape;147;p21"/>
          <p:cNvPicPr preferRelativeResize="0"/>
          <p:nvPr/>
        </p:nvPicPr>
        <p:blipFill>
          <a:blip r:embed="rId3">
            <a:alphaModFix/>
          </a:blip>
          <a:stretch>
            <a:fillRect/>
          </a:stretch>
        </p:blipFill>
        <p:spPr>
          <a:xfrm>
            <a:off x="1417725" y="818250"/>
            <a:ext cx="6308550" cy="3952200"/>
          </a:xfrm>
          <a:prstGeom prst="rect">
            <a:avLst/>
          </a:prstGeom>
          <a:noFill/>
          <a:ln>
            <a:noFill/>
          </a:ln>
        </p:spPr>
      </p:pic>
      <p:sp>
        <p:nvSpPr>
          <p:cNvPr id="148" name="Google Shape;148;p21"/>
          <p:cNvSpPr/>
          <p:nvPr/>
        </p:nvSpPr>
        <p:spPr>
          <a:xfrm>
            <a:off x="0" y="3573375"/>
            <a:ext cx="1470900" cy="1570200"/>
          </a:xfrm>
          <a:prstGeom prst="rtTriangle">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8013000" y="0"/>
            <a:ext cx="1131000" cy="1001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Application>Microsoft Macintosh PowerPoint</Application>
  <PresentationFormat>Presentación en pantalla (16:9)</PresentationFormat>
  <Paragraphs>61</Paragraphs>
  <Slides>11</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Love Ya Like A Sister</vt:lpstr>
      <vt:lpstr>Century Gothic</vt:lpstr>
      <vt:lpstr>Comic Sans MS</vt:lpstr>
      <vt:lpstr>Arial</vt:lpstr>
      <vt:lpstr>Montserrat</vt:lpstr>
      <vt:lpstr>Comfortaa</vt:lpstr>
      <vt:lpstr>Pacifico</vt:lpstr>
      <vt:lpstr>Roboto</vt:lpstr>
      <vt:lpstr>Geometric</vt:lpstr>
      <vt:lpstr>Escuela Normal de Educación Preescolar Licenciatura en Educación Preescolar Ciclo escolar 2021-2022 Sexto semestre Curso: Optativa Mtro. Héctor Homero De la Rosa Fuentes Unidad de Aprendizaje I Géneros y tipos de textos narrativos y académico-científico Título: Historieta Competencias de Unidad:  + Utiliza la comprensión lectora para ampliar sus conocimientos y como insumo para la producción de diversos textos.  + Diferencia las características particulares de los géneros discursivos que se utilizan en el ámbito de la actividad académica para orientar la elaboración de sus producciones escritas.  Propósito de la Unidad:  *En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vt:lpstr>
      <vt:lpstr>Historieta</vt:lpstr>
      <vt:lpstr>¿Que es una historieta?</vt:lpstr>
      <vt:lpstr>Las características de la historieta son:</vt:lpstr>
      <vt:lpstr>Presentación de PowerPoint</vt:lpstr>
      <vt:lpstr>Existen muchos tipos de globos, los más comunes son…</vt:lpstr>
      <vt:lpstr>Elementos de una historieta</vt:lpstr>
      <vt:lpstr>¿Cómo puedo elaborar una historieta?</vt:lpstr>
      <vt:lpstr>Ejemplo de una historieta</vt:lpstr>
      <vt:lpstr>Ejemplo de una historieta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Educación Preescolar Ciclo escolar 2021-2022 Sexto semestre Curso: Optativa Mtro. Héctor Homero De la Rosa Fuentes Unidad de Aprendizaje I Géneros y tipos de textos narrativos y académico-científico Título: Historieta Competencias de Unidad:  + Utiliza la comprensión lectora para ampliar sus conocimientos y como insumo para la producción de diversos textos.  + Diferencia las características particulares de los géneros discursivos que se utilizan en el ámbito de la actividad académica para orientar la elaboración de sus producciones escritas.  Propósito de la Unidad:  *En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dc:title>
  <cp:lastModifiedBy>CARO ORTEGA PEREZ</cp:lastModifiedBy>
  <cp:revision>1</cp:revision>
  <dcterms:modified xsi:type="dcterms:W3CDTF">2022-04-01T01:50:38Z</dcterms:modified>
</cp:coreProperties>
</file>