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Roboto"/>
      <p:regular r:id="rId17"/>
      <p:bold r:id="rId18"/>
      <p:italic r:id="rId19"/>
      <p:boldItalic r:id="rId20"/>
    </p:embeddedFont>
    <p:embeddedFont>
      <p:font typeface="Montserrat"/>
      <p:regular r:id="rId21"/>
      <p:bold r:id="rId22"/>
      <p:italic r:id="rId23"/>
      <p:boldItalic r:id="rId24"/>
    </p:embeddedFont>
    <p:embeddedFont>
      <p:font typeface="Pacifico"/>
      <p:regular r:id="rId25"/>
    </p:embeddedFont>
    <p:embeddedFont>
      <p:font typeface="Love Ya Like A Sister"/>
      <p:regular r:id="rId26"/>
    </p:embeddedFont>
    <p:embeddedFont>
      <p:font typeface="Comfortaa"/>
      <p:regular r:id="rId27"/>
      <p:bold r:id="rId28"/>
    </p:embeddedFont>
    <p:embeddedFont>
      <p:font typeface="Century Gothic"/>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Montserrat-bold.fntdata"/><Relationship Id="rId21" Type="http://schemas.openxmlformats.org/officeDocument/2006/relationships/font" Target="fonts/Montserrat-regular.fntdata"/><Relationship Id="rId24" Type="http://schemas.openxmlformats.org/officeDocument/2006/relationships/font" Target="fonts/Montserrat-boldItalic.fntdata"/><Relationship Id="rId23"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veYaLikeASister-regular.fntdata"/><Relationship Id="rId25" Type="http://schemas.openxmlformats.org/officeDocument/2006/relationships/font" Target="fonts/Pacifico-regular.fntdata"/><Relationship Id="rId28" Type="http://schemas.openxmlformats.org/officeDocument/2006/relationships/font" Target="fonts/Comfortaa-bold.fntdata"/><Relationship Id="rId27" Type="http://schemas.openxmlformats.org/officeDocument/2006/relationships/font" Target="fonts/Comfortaa-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Gothic-italic.fntdata"/><Relationship Id="rId30" Type="http://schemas.openxmlformats.org/officeDocument/2006/relationships/font" Target="fonts/CenturyGothic-bold.fntdata"/><Relationship Id="rId11" Type="http://schemas.openxmlformats.org/officeDocument/2006/relationships/slide" Target="slides/slide6.xml"/><Relationship Id="rId10" Type="http://schemas.openxmlformats.org/officeDocument/2006/relationships/slide" Target="slides/slide5.xml"/><Relationship Id="rId32" Type="http://schemas.openxmlformats.org/officeDocument/2006/relationships/font" Target="fonts/CenturyGothic-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regular.fntdata"/><Relationship Id="rId16" Type="http://schemas.openxmlformats.org/officeDocument/2006/relationships/slide" Target="slides/slide11.xml"/><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20acafef9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20acafef9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20acafef9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20acafef9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5568ca05f533fec6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5568ca05f533fec6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20f1eea1b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20f1eea1b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20f1eea1b3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20f1eea1b3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5568ca05f533fec6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568ca05f533fec6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20acafef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20acafef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20acb2cbf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20acb2cbf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20acb2ce3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20acb2ce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20acafef9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20acafef9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concepto.de/personaje/" TargetMode="External"/><Relationship Id="rId4" Type="http://schemas.openxmlformats.org/officeDocument/2006/relationships/hyperlink" Target="https://concepto.de/comic/" TargetMode="External"/><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title"/>
          </p:nvPr>
        </p:nvSpPr>
        <p:spPr>
          <a:xfrm>
            <a:off x="724875" y="914375"/>
            <a:ext cx="7604100" cy="3886200"/>
          </a:xfrm>
          <a:prstGeom prst="rect">
            <a:avLst/>
          </a:prstGeom>
        </p:spPr>
        <p:txBody>
          <a:bodyPr anchorCtr="0" anchor="ctr" bIns="91425" lIns="91425" spcFirstLastPara="1" rIns="91425" wrap="square" tIns="91425">
            <a:normAutofit fontScale="90000"/>
          </a:bodyPr>
          <a:lstStyle/>
          <a:p>
            <a:pPr indent="0" lvl="0" marL="0" rtl="0" algn="ctr">
              <a:lnSpc>
                <a:spcPct val="115000"/>
              </a:lnSpc>
              <a:spcBef>
                <a:spcPts val="0"/>
              </a:spcBef>
              <a:spcAft>
                <a:spcPts val="0"/>
              </a:spcAft>
              <a:buNone/>
            </a:pPr>
            <a:r>
              <a:rPr b="1" lang="es-419" sz="1400">
                <a:latin typeface="Arial"/>
                <a:ea typeface="Arial"/>
                <a:cs typeface="Arial"/>
                <a:sym typeface="Arial"/>
              </a:rPr>
              <a:t>Escuela Normal de Educación Preescolar</a:t>
            </a:r>
            <a:endParaRPr b="1" sz="1400">
              <a:latin typeface="Arial"/>
              <a:ea typeface="Arial"/>
              <a:cs typeface="Arial"/>
              <a:sym typeface="Arial"/>
            </a:endParaRPr>
          </a:p>
          <a:p>
            <a:pPr indent="0" lvl="0" marL="0" rtl="0" algn="ctr">
              <a:lnSpc>
                <a:spcPct val="115000"/>
              </a:lnSpc>
              <a:spcBef>
                <a:spcPts val="0"/>
              </a:spcBef>
              <a:spcAft>
                <a:spcPts val="0"/>
              </a:spcAft>
              <a:buNone/>
            </a:pPr>
            <a:r>
              <a:rPr lang="es-419" sz="1400">
                <a:latin typeface="Arial"/>
                <a:ea typeface="Arial"/>
                <a:cs typeface="Arial"/>
                <a:sym typeface="Arial"/>
              </a:rPr>
              <a:t>Licenciatura en Educación Preescolar</a:t>
            </a:r>
            <a:endParaRPr sz="1400">
              <a:latin typeface="Arial"/>
              <a:ea typeface="Arial"/>
              <a:cs typeface="Arial"/>
              <a:sym typeface="Arial"/>
            </a:endParaRPr>
          </a:p>
          <a:p>
            <a:pPr indent="0" lvl="0" marL="0" rtl="0" algn="ctr">
              <a:lnSpc>
                <a:spcPct val="115000"/>
              </a:lnSpc>
              <a:spcBef>
                <a:spcPts val="0"/>
              </a:spcBef>
              <a:spcAft>
                <a:spcPts val="0"/>
              </a:spcAft>
              <a:buNone/>
            </a:pPr>
            <a:r>
              <a:rPr lang="es-419" sz="1400">
                <a:latin typeface="Arial"/>
                <a:ea typeface="Arial"/>
                <a:cs typeface="Arial"/>
                <a:sym typeface="Arial"/>
              </a:rPr>
              <a:t>Ciclo escolar 2021-2022</a:t>
            </a:r>
            <a:endParaRPr sz="1400">
              <a:latin typeface="Arial"/>
              <a:ea typeface="Arial"/>
              <a:cs typeface="Arial"/>
              <a:sym typeface="Arial"/>
            </a:endParaRPr>
          </a:p>
          <a:p>
            <a:pPr indent="0" lvl="0" marL="0" rtl="0" algn="ctr">
              <a:lnSpc>
                <a:spcPct val="115000"/>
              </a:lnSpc>
              <a:spcBef>
                <a:spcPts val="0"/>
              </a:spcBef>
              <a:spcAft>
                <a:spcPts val="0"/>
              </a:spcAft>
              <a:buNone/>
            </a:pPr>
            <a:r>
              <a:rPr lang="es-419" sz="1400">
                <a:latin typeface="Arial"/>
                <a:ea typeface="Arial"/>
                <a:cs typeface="Arial"/>
                <a:sym typeface="Arial"/>
              </a:rPr>
              <a:t>Sexto semestre</a:t>
            </a:r>
            <a:endParaRPr sz="1400">
              <a:latin typeface="Arial"/>
              <a:ea typeface="Arial"/>
              <a:cs typeface="Arial"/>
              <a:sym typeface="Arial"/>
            </a:endParaRPr>
          </a:p>
          <a:p>
            <a:pPr indent="0" lvl="0" marL="0" rtl="0" algn="ctr">
              <a:lnSpc>
                <a:spcPct val="115000"/>
              </a:lnSpc>
              <a:spcBef>
                <a:spcPts val="0"/>
              </a:spcBef>
              <a:spcAft>
                <a:spcPts val="0"/>
              </a:spcAft>
              <a:buNone/>
            </a:pPr>
            <a:r>
              <a:rPr b="1" lang="es-419" sz="1400">
                <a:latin typeface="Arial"/>
                <a:ea typeface="Arial"/>
                <a:cs typeface="Arial"/>
                <a:sym typeface="Arial"/>
              </a:rPr>
              <a:t>Curso: </a:t>
            </a:r>
            <a:r>
              <a:rPr lang="es-419" sz="1400">
                <a:latin typeface="Arial"/>
                <a:ea typeface="Arial"/>
                <a:cs typeface="Arial"/>
                <a:sym typeface="Arial"/>
              </a:rPr>
              <a:t>Optativa</a:t>
            </a:r>
            <a:endParaRPr sz="1400">
              <a:latin typeface="Arial"/>
              <a:ea typeface="Arial"/>
              <a:cs typeface="Arial"/>
              <a:sym typeface="Arial"/>
            </a:endParaRPr>
          </a:p>
          <a:p>
            <a:pPr indent="0" lvl="0" marL="0" rtl="0" algn="ctr">
              <a:lnSpc>
                <a:spcPct val="115000"/>
              </a:lnSpc>
              <a:spcBef>
                <a:spcPts val="0"/>
              </a:spcBef>
              <a:spcAft>
                <a:spcPts val="0"/>
              </a:spcAft>
              <a:buNone/>
            </a:pPr>
            <a:r>
              <a:rPr lang="es-419" sz="1400">
                <a:latin typeface="Arial"/>
                <a:ea typeface="Arial"/>
                <a:cs typeface="Arial"/>
                <a:sym typeface="Arial"/>
              </a:rPr>
              <a:t>Mtro. Héctor Homero De la Rosa Fuentes</a:t>
            </a:r>
            <a:endParaRPr sz="1400">
              <a:latin typeface="Arial"/>
              <a:ea typeface="Arial"/>
              <a:cs typeface="Arial"/>
              <a:sym typeface="Arial"/>
            </a:endParaRPr>
          </a:p>
          <a:p>
            <a:pPr indent="0" lvl="0" marL="0" rtl="0" algn="ctr">
              <a:lnSpc>
                <a:spcPct val="115000"/>
              </a:lnSpc>
              <a:spcBef>
                <a:spcPts val="0"/>
              </a:spcBef>
              <a:spcAft>
                <a:spcPts val="0"/>
              </a:spcAft>
              <a:buNone/>
            </a:pPr>
            <a:r>
              <a:rPr b="1" lang="es-419" sz="1400">
                <a:latin typeface="Arial"/>
                <a:ea typeface="Arial"/>
                <a:cs typeface="Arial"/>
                <a:sym typeface="Arial"/>
              </a:rPr>
              <a:t>Unidad de Aprendizaje I</a:t>
            </a:r>
            <a:endParaRPr b="1" sz="1400">
              <a:latin typeface="Arial"/>
              <a:ea typeface="Arial"/>
              <a:cs typeface="Arial"/>
              <a:sym typeface="Arial"/>
            </a:endParaRPr>
          </a:p>
          <a:p>
            <a:pPr indent="0" lvl="0" marL="0" rtl="0" algn="ctr">
              <a:lnSpc>
                <a:spcPct val="115000"/>
              </a:lnSpc>
              <a:spcBef>
                <a:spcPts val="0"/>
              </a:spcBef>
              <a:spcAft>
                <a:spcPts val="0"/>
              </a:spcAft>
              <a:buNone/>
            </a:pPr>
            <a:r>
              <a:rPr lang="es-419" sz="1400">
                <a:latin typeface="Arial"/>
                <a:ea typeface="Arial"/>
                <a:cs typeface="Arial"/>
                <a:sym typeface="Arial"/>
              </a:rPr>
              <a:t>Géneros y tipos de textos narrativos y académico-científico</a:t>
            </a:r>
            <a:endParaRPr sz="1400">
              <a:latin typeface="Arial"/>
              <a:ea typeface="Arial"/>
              <a:cs typeface="Arial"/>
              <a:sym typeface="Arial"/>
            </a:endParaRPr>
          </a:p>
          <a:p>
            <a:pPr indent="0" lvl="0" marL="0" rtl="0" algn="ctr">
              <a:lnSpc>
                <a:spcPct val="115000"/>
              </a:lnSpc>
              <a:spcBef>
                <a:spcPts val="0"/>
              </a:spcBef>
              <a:spcAft>
                <a:spcPts val="0"/>
              </a:spcAft>
              <a:buNone/>
            </a:pPr>
            <a:r>
              <a:rPr b="1" lang="es-419" sz="1400">
                <a:latin typeface="Arial"/>
                <a:ea typeface="Arial"/>
                <a:cs typeface="Arial"/>
                <a:sym typeface="Arial"/>
              </a:rPr>
              <a:t>Título: </a:t>
            </a:r>
            <a:r>
              <a:rPr lang="es-419" sz="1400">
                <a:latin typeface="Arial"/>
                <a:ea typeface="Arial"/>
                <a:cs typeface="Arial"/>
                <a:sym typeface="Arial"/>
              </a:rPr>
              <a:t>Historieta</a:t>
            </a:r>
            <a:endParaRPr sz="1400">
              <a:latin typeface="Arial"/>
              <a:ea typeface="Arial"/>
              <a:cs typeface="Arial"/>
              <a:sym typeface="Arial"/>
            </a:endParaRPr>
          </a:p>
          <a:p>
            <a:pPr indent="0" lvl="0" marL="0" rtl="0" algn="ctr">
              <a:lnSpc>
                <a:spcPct val="115000"/>
              </a:lnSpc>
              <a:spcBef>
                <a:spcPts val="0"/>
              </a:spcBef>
              <a:spcAft>
                <a:spcPts val="0"/>
              </a:spcAft>
              <a:buNone/>
            </a:pPr>
            <a:r>
              <a:rPr b="1" lang="es-419" sz="1400">
                <a:latin typeface="Arial"/>
                <a:ea typeface="Arial"/>
                <a:cs typeface="Arial"/>
                <a:sym typeface="Arial"/>
              </a:rPr>
              <a:t>Competencias de Unidad: </a:t>
            </a:r>
            <a:endParaRPr b="1" sz="1400">
              <a:latin typeface="Arial"/>
              <a:ea typeface="Arial"/>
              <a:cs typeface="Arial"/>
              <a:sym typeface="Arial"/>
            </a:endParaRPr>
          </a:p>
          <a:p>
            <a:pPr indent="0" lvl="0" marL="0" rtl="0" algn="ctr">
              <a:lnSpc>
                <a:spcPct val="115000"/>
              </a:lnSpc>
              <a:spcBef>
                <a:spcPts val="0"/>
              </a:spcBef>
              <a:spcAft>
                <a:spcPts val="0"/>
              </a:spcAft>
              <a:buNone/>
            </a:pPr>
            <a:r>
              <a:rPr lang="es-419" sz="1400">
                <a:latin typeface="Arial"/>
                <a:ea typeface="Arial"/>
                <a:cs typeface="Arial"/>
                <a:sym typeface="Arial"/>
              </a:rPr>
              <a:t>+ Utiliza la comprensión lectora para ampliar sus conocimientos y como insumo para la producción de diversos textos. </a:t>
            </a:r>
            <a:endParaRPr sz="1400">
              <a:latin typeface="Arial"/>
              <a:ea typeface="Arial"/>
              <a:cs typeface="Arial"/>
              <a:sym typeface="Arial"/>
            </a:endParaRPr>
          </a:p>
          <a:p>
            <a:pPr indent="0" lvl="0" marL="0" rtl="0" algn="ctr">
              <a:lnSpc>
                <a:spcPct val="115000"/>
              </a:lnSpc>
              <a:spcBef>
                <a:spcPts val="0"/>
              </a:spcBef>
              <a:spcAft>
                <a:spcPts val="0"/>
              </a:spcAft>
              <a:buNone/>
            </a:pPr>
            <a:r>
              <a:rPr lang="es-419" sz="1400">
                <a:latin typeface="Arial"/>
                <a:ea typeface="Arial"/>
                <a:cs typeface="Arial"/>
                <a:sym typeface="Arial"/>
              </a:rPr>
              <a:t>+ Diferencia las características particulares de los géneros discursivos que se utilizan en el ámbito de la actividad académica para orientar la elaboración de sus producciones escritas. </a:t>
            </a:r>
            <a:endParaRPr b="1" sz="1400">
              <a:latin typeface="Arial"/>
              <a:ea typeface="Arial"/>
              <a:cs typeface="Arial"/>
              <a:sym typeface="Arial"/>
            </a:endParaRPr>
          </a:p>
          <a:p>
            <a:pPr indent="0" lvl="0" marL="0" rtl="0" algn="ctr">
              <a:lnSpc>
                <a:spcPct val="115000"/>
              </a:lnSpc>
              <a:spcBef>
                <a:spcPts val="0"/>
              </a:spcBef>
              <a:spcAft>
                <a:spcPts val="0"/>
              </a:spcAft>
              <a:buNone/>
            </a:pPr>
            <a:r>
              <a:rPr b="1" lang="es-419" sz="1400">
                <a:latin typeface="Arial"/>
                <a:ea typeface="Arial"/>
                <a:cs typeface="Arial"/>
                <a:sym typeface="Arial"/>
              </a:rPr>
              <a:t>Propósito de la Unidad: </a:t>
            </a:r>
            <a:endParaRPr b="1" sz="1400">
              <a:latin typeface="Arial"/>
              <a:ea typeface="Arial"/>
              <a:cs typeface="Arial"/>
              <a:sym typeface="Arial"/>
            </a:endParaRPr>
          </a:p>
          <a:p>
            <a:pPr indent="0" lvl="0" marL="0" rtl="0" algn="ctr">
              <a:lnSpc>
                <a:spcPct val="115000"/>
              </a:lnSpc>
              <a:spcBef>
                <a:spcPts val="0"/>
              </a:spcBef>
              <a:spcAft>
                <a:spcPts val="0"/>
              </a:spcAft>
              <a:buNone/>
            </a:pPr>
            <a:r>
              <a:rPr lang="es-419" sz="1400">
                <a:latin typeface="Arial"/>
                <a:ea typeface="Arial"/>
                <a:cs typeface="Arial"/>
                <a:sym typeface="Arial"/>
              </a:rPr>
              <a:t>*En esta unidad de aprendizaje, los estudiantes identificarán los tipos de textos narrativos y académicos, a partir de la revisión de diversos documentos recuperados de bases de datos utilizadas con frecuencia en el ámbito educativo, para valorar la importancia de la escritura académica en educación superior. </a:t>
            </a:r>
            <a:endParaRPr sz="1200">
              <a:latin typeface="Arial"/>
              <a:ea typeface="Arial"/>
              <a:cs typeface="Arial"/>
              <a:sym typeface="Arial"/>
            </a:endParaRPr>
          </a:p>
          <a:p>
            <a:pPr indent="0" lvl="0" marL="0" rtl="0" algn="l">
              <a:spcBef>
                <a:spcPts val="0"/>
              </a:spcBef>
              <a:spcAft>
                <a:spcPts val="0"/>
              </a:spcAft>
              <a:buNone/>
            </a:pPr>
            <a:r>
              <a:t/>
            </a:r>
            <a:endParaRPr/>
          </a:p>
        </p:txBody>
      </p:sp>
      <p:pic>
        <p:nvPicPr>
          <p:cNvPr id="86" name="Google Shape;86;p13"/>
          <p:cNvPicPr preferRelativeResize="0"/>
          <p:nvPr/>
        </p:nvPicPr>
        <p:blipFill>
          <a:blip r:embed="rId3">
            <a:alphaModFix/>
          </a:blip>
          <a:stretch>
            <a:fillRect/>
          </a:stretch>
        </p:blipFill>
        <p:spPr>
          <a:xfrm>
            <a:off x="634625" y="420100"/>
            <a:ext cx="1535275" cy="1935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311700" y="16535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latin typeface="Love Ya Like A Sister"/>
                <a:ea typeface="Love Ya Like A Sister"/>
                <a:cs typeface="Love Ya Like A Sister"/>
                <a:sym typeface="Love Ya Like A Sister"/>
              </a:rPr>
              <a:t>Ejemplo de una historieta</a:t>
            </a:r>
            <a:endParaRPr>
              <a:latin typeface="Love Ya Like A Sister"/>
              <a:ea typeface="Love Ya Like A Sister"/>
              <a:cs typeface="Love Ya Like A Sister"/>
              <a:sym typeface="Love Ya Like A Sister"/>
            </a:endParaRPr>
          </a:p>
        </p:txBody>
      </p:sp>
      <p:pic>
        <p:nvPicPr>
          <p:cNvPr id="155" name="Google Shape;155;p22"/>
          <p:cNvPicPr preferRelativeResize="0"/>
          <p:nvPr/>
        </p:nvPicPr>
        <p:blipFill>
          <a:blip r:embed="rId3">
            <a:alphaModFix/>
          </a:blip>
          <a:stretch>
            <a:fillRect/>
          </a:stretch>
        </p:blipFill>
        <p:spPr>
          <a:xfrm>
            <a:off x="1379625" y="773150"/>
            <a:ext cx="6108600" cy="4082575"/>
          </a:xfrm>
          <a:prstGeom prst="rect">
            <a:avLst/>
          </a:prstGeom>
          <a:noFill/>
          <a:ln>
            <a:noFill/>
          </a:ln>
        </p:spPr>
      </p:pic>
      <p:sp>
        <p:nvSpPr>
          <p:cNvPr id="156" name="Google Shape;156;p22"/>
          <p:cNvSpPr/>
          <p:nvPr/>
        </p:nvSpPr>
        <p:spPr>
          <a:xfrm>
            <a:off x="0" y="3573375"/>
            <a:ext cx="1470900" cy="1570200"/>
          </a:xfrm>
          <a:prstGeom prst="rtTriangle">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a:off x="8013000" y="0"/>
            <a:ext cx="1131000" cy="10017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pic>
        <p:nvPicPr>
          <p:cNvPr id="162" name="Google Shape;162;p23"/>
          <p:cNvPicPr preferRelativeResize="0"/>
          <p:nvPr/>
        </p:nvPicPr>
        <p:blipFill>
          <a:blip r:embed="rId3">
            <a:alphaModFix/>
          </a:blip>
          <a:stretch>
            <a:fillRect/>
          </a:stretch>
        </p:blipFill>
        <p:spPr>
          <a:xfrm>
            <a:off x="1399309" y="195263"/>
            <a:ext cx="5857875" cy="4752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4"/>
          <p:cNvSpPr txBox="1"/>
          <p:nvPr>
            <p:ph type="ctrTitle"/>
          </p:nvPr>
        </p:nvSpPr>
        <p:spPr>
          <a:xfrm>
            <a:off x="381550" y="539200"/>
            <a:ext cx="8222100" cy="1671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419" sz="8800">
                <a:latin typeface="Pacifico"/>
                <a:ea typeface="Pacifico"/>
                <a:cs typeface="Pacifico"/>
                <a:sym typeface="Pacifico"/>
              </a:rPr>
              <a:t>Historieta</a:t>
            </a:r>
            <a:endParaRPr sz="8800">
              <a:latin typeface="Pacifico"/>
              <a:ea typeface="Pacifico"/>
              <a:cs typeface="Pacifico"/>
              <a:sym typeface="Pacifico"/>
            </a:endParaRPr>
          </a:p>
        </p:txBody>
      </p:sp>
      <p:sp>
        <p:nvSpPr>
          <p:cNvPr id="92" name="Google Shape;92;p14"/>
          <p:cNvSpPr txBox="1"/>
          <p:nvPr>
            <p:ph idx="1" type="subTitle"/>
          </p:nvPr>
        </p:nvSpPr>
        <p:spPr>
          <a:xfrm>
            <a:off x="598100" y="2445425"/>
            <a:ext cx="8222100" cy="22107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s-419">
                <a:latin typeface="Comfortaa"/>
                <a:ea typeface="Comfortaa"/>
                <a:cs typeface="Comfortaa"/>
                <a:sym typeface="Comfortaa"/>
              </a:rPr>
              <a:t>Equipo:</a:t>
            </a:r>
            <a:endParaRPr b="1">
              <a:latin typeface="Comfortaa"/>
              <a:ea typeface="Comfortaa"/>
              <a:cs typeface="Comfortaa"/>
              <a:sym typeface="Comfortaa"/>
            </a:endParaRPr>
          </a:p>
          <a:p>
            <a:pPr indent="0" lvl="0" marL="0" rtl="0" algn="l">
              <a:spcBef>
                <a:spcPts val="0"/>
              </a:spcBef>
              <a:spcAft>
                <a:spcPts val="0"/>
              </a:spcAft>
              <a:buNone/>
            </a:pPr>
            <a:r>
              <a:rPr lang="es-419">
                <a:latin typeface="Comfortaa"/>
                <a:ea typeface="Comfortaa"/>
                <a:cs typeface="Comfortaa"/>
                <a:sym typeface="Comfortaa"/>
              </a:rPr>
              <a:t>Ortega Pérez Caro #21</a:t>
            </a:r>
            <a:endParaRPr>
              <a:latin typeface="Comfortaa"/>
              <a:ea typeface="Comfortaa"/>
              <a:cs typeface="Comfortaa"/>
              <a:sym typeface="Comfortaa"/>
            </a:endParaRPr>
          </a:p>
          <a:p>
            <a:pPr indent="0" lvl="0" marL="0" rtl="0" algn="l">
              <a:spcBef>
                <a:spcPts val="0"/>
              </a:spcBef>
              <a:spcAft>
                <a:spcPts val="0"/>
              </a:spcAft>
              <a:buNone/>
            </a:pPr>
            <a:r>
              <a:rPr lang="es-419">
                <a:latin typeface="Comfortaa"/>
                <a:ea typeface="Comfortaa"/>
                <a:cs typeface="Comfortaa"/>
                <a:sym typeface="Comfortaa"/>
              </a:rPr>
              <a:t>Ramos Lara Nayely Lizbeth #22</a:t>
            </a:r>
            <a:endParaRPr>
              <a:latin typeface="Comfortaa"/>
              <a:ea typeface="Comfortaa"/>
              <a:cs typeface="Comfortaa"/>
              <a:sym typeface="Comfortaa"/>
            </a:endParaRPr>
          </a:p>
          <a:p>
            <a:pPr indent="0" lvl="0" marL="0" rtl="0" algn="l">
              <a:spcBef>
                <a:spcPts val="0"/>
              </a:spcBef>
              <a:spcAft>
                <a:spcPts val="0"/>
              </a:spcAft>
              <a:buNone/>
            </a:pPr>
            <a:r>
              <a:rPr lang="es-419">
                <a:latin typeface="Comfortaa"/>
                <a:ea typeface="Comfortaa"/>
                <a:cs typeface="Comfortaa"/>
                <a:sym typeface="Comfortaa"/>
              </a:rPr>
              <a:t>#23</a:t>
            </a:r>
            <a:endParaRPr>
              <a:latin typeface="Comfortaa"/>
              <a:ea typeface="Comfortaa"/>
              <a:cs typeface="Comfortaa"/>
              <a:sym typeface="Comfortaa"/>
            </a:endParaRPr>
          </a:p>
          <a:p>
            <a:pPr indent="0" lvl="0" marL="0" rtl="0" algn="l">
              <a:spcBef>
                <a:spcPts val="0"/>
              </a:spcBef>
              <a:spcAft>
                <a:spcPts val="0"/>
              </a:spcAft>
              <a:buNone/>
            </a:pPr>
            <a:r>
              <a:rPr lang="es-419">
                <a:latin typeface="Comfortaa"/>
                <a:ea typeface="Comfortaa"/>
                <a:cs typeface="Comfortaa"/>
                <a:sym typeface="Comfortaa"/>
              </a:rPr>
              <a:t>Segovia Alonso Ana Sofia #24</a:t>
            </a:r>
            <a:endParaRPr>
              <a:latin typeface="Comfortaa"/>
              <a:ea typeface="Comfortaa"/>
              <a:cs typeface="Comfortaa"/>
              <a:sym typeface="Comfortaa"/>
            </a:endParaRPr>
          </a:p>
          <a:p>
            <a:pPr indent="0" lvl="0" marL="0" rtl="0" algn="l">
              <a:spcBef>
                <a:spcPts val="0"/>
              </a:spcBef>
              <a:spcAft>
                <a:spcPts val="0"/>
              </a:spcAft>
              <a:buNone/>
            </a:pPr>
            <a:r>
              <a:rPr lang="es-419">
                <a:latin typeface="Comfortaa"/>
                <a:ea typeface="Comfortaa"/>
                <a:cs typeface="Comfortaa"/>
                <a:sym typeface="Comfortaa"/>
              </a:rPr>
              <a:t>#25</a:t>
            </a:r>
            <a:endParaRPr>
              <a:latin typeface="Comfortaa"/>
              <a:ea typeface="Comfortaa"/>
              <a:cs typeface="Comfortaa"/>
              <a:sym typeface="Comfortaa"/>
            </a:endParaRPr>
          </a:p>
          <a:p>
            <a:pPr indent="0" lvl="0" marL="0" rtl="0" algn="l">
              <a:spcBef>
                <a:spcPts val="0"/>
              </a:spcBef>
              <a:spcAft>
                <a:spcPts val="0"/>
              </a:spcAft>
              <a:buNone/>
            </a:pPr>
            <a:r>
              <a:rPr lang="es-419">
                <a:latin typeface="Comfortaa"/>
                <a:ea typeface="Comfortaa"/>
                <a:cs typeface="Comfortaa"/>
                <a:sym typeface="Comfortaa"/>
              </a:rPr>
              <a:t>Ana Cecilia Villanueva García #26 </a:t>
            </a:r>
            <a:endParaRPr>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s-419" sz="4000">
                <a:latin typeface="Love Ya Like A Sister"/>
                <a:ea typeface="Love Ya Like A Sister"/>
                <a:cs typeface="Love Ya Like A Sister"/>
                <a:sym typeface="Love Ya Like A Sister"/>
              </a:rPr>
              <a:t>¿</a:t>
            </a:r>
            <a:r>
              <a:rPr lang="es-419" sz="4000">
                <a:latin typeface="Love Ya Like A Sister"/>
                <a:ea typeface="Love Ya Like A Sister"/>
                <a:cs typeface="Love Ya Like A Sister"/>
                <a:sym typeface="Love Ya Like A Sister"/>
              </a:rPr>
              <a:t>Que es una histori</a:t>
            </a:r>
            <a:r>
              <a:rPr lang="es-419" sz="4000">
                <a:latin typeface="Love Ya Like A Sister"/>
                <a:ea typeface="Love Ya Like A Sister"/>
                <a:cs typeface="Love Ya Like A Sister"/>
                <a:sym typeface="Love Ya Like A Sister"/>
              </a:rPr>
              <a:t>eta?</a:t>
            </a:r>
            <a:endParaRPr sz="4000">
              <a:latin typeface="Love Ya Like A Sister"/>
              <a:ea typeface="Love Ya Like A Sister"/>
              <a:cs typeface="Love Ya Like A Sister"/>
              <a:sym typeface="Love Ya Like A Sister"/>
            </a:endParaRPr>
          </a:p>
        </p:txBody>
      </p:sp>
      <p:sp>
        <p:nvSpPr>
          <p:cNvPr id="98" name="Google Shape;98;p15"/>
          <p:cNvSpPr/>
          <p:nvPr/>
        </p:nvSpPr>
        <p:spPr>
          <a:xfrm>
            <a:off x="4965000" y="1229875"/>
            <a:ext cx="3366300" cy="2603100"/>
          </a:xfrm>
          <a:prstGeom prst="wedgeEllipseCallout">
            <a:avLst>
              <a:gd fmla="val -86917" name="adj1"/>
              <a:gd fmla="val -11735"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1500">
                <a:solidFill>
                  <a:srgbClr val="FFFFFF"/>
                </a:solidFill>
                <a:latin typeface="Comic Sans MS"/>
                <a:ea typeface="Comic Sans MS"/>
                <a:cs typeface="Comic Sans MS"/>
                <a:sym typeface="Comic Sans MS"/>
              </a:rPr>
              <a:t>Una historieta es una estructura narrativa que se forma por la secuencia de pictogramas, fotogramas, o dibujos, en los que puedes incluir elementos de escritura fonética.</a:t>
            </a:r>
            <a:endParaRPr sz="1500">
              <a:solidFill>
                <a:srgbClr val="FFFFFF"/>
              </a:solidFill>
              <a:latin typeface="Comic Sans MS"/>
              <a:ea typeface="Comic Sans MS"/>
              <a:cs typeface="Comic Sans MS"/>
              <a:sym typeface="Comic Sans MS"/>
            </a:endParaRPr>
          </a:p>
        </p:txBody>
      </p:sp>
      <p:pic>
        <p:nvPicPr>
          <p:cNvPr id="99" name="Google Shape;99;p15"/>
          <p:cNvPicPr preferRelativeResize="0"/>
          <p:nvPr/>
        </p:nvPicPr>
        <p:blipFill rotWithShape="1">
          <a:blip r:embed="rId3">
            <a:alphaModFix/>
          </a:blip>
          <a:srcRect b="5511" l="0" r="65019" t="53080"/>
          <a:stretch/>
        </p:blipFill>
        <p:spPr>
          <a:xfrm>
            <a:off x="937500" y="1229875"/>
            <a:ext cx="2515401" cy="2871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latin typeface="Love Ya Like A Sister"/>
                <a:ea typeface="Love Ya Like A Sister"/>
                <a:cs typeface="Love Ya Like A Sister"/>
                <a:sym typeface="Love Ya Like A Sister"/>
              </a:rPr>
              <a:t>Las características de la historieta son:</a:t>
            </a:r>
            <a:endParaRPr>
              <a:latin typeface="Love Ya Like A Sister"/>
              <a:ea typeface="Love Ya Like A Sister"/>
              <a:cs typeface="Love Ya Like A Sister"/>
              <a:sym typeface="Love Ya Like A Sister"/>
            </a:endParaRPr>
          </a:p>
        </p:txBody>
      </p:sp>
      <p:sp>
        <p:nvSpPr>
          <p:cNvPr id="105" name="Google Shape;105;p16"/>
          <p:cNvSpPr/>
          <p:nvPr/>
        </p:nvSpPr>
        <p:spPr>
          <a:xfrm>
            <a:off x="311702" y="1017800"/>
            <a:ext cx="8520600" cy="2279400"/>
          </a:xfrm>
          <a:prstGeom prst="wedgeEllipseCallout">
            <a:avLst>
              <a:gd fmla="val -20697" name="adj1"/>
              <a:gd fmla="val 86117"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a:solidFill>
                  <a:srgbClr val="F3F3F3"/>
                </a:solidFill>
                <a:latin typeface="Comic Sans MS"/>
                <a:ea typeface="Comic Sans MS"/>
                <a:cs typeface="Comic Sans MS"/>
                <a:sym typeface="Comic Sans MS"/>
              </a:rPr>
              <a:t>Incluye un relato, integra en su narración descripciones verbales, ya sean en primera o en segunda persona, junto con representaciones icónicas de lo que sucede en la narración. Generalmente presenta personajes estereotipados, e integra onomatopeyas que son </a:t>
            </a:r>
            <a:r>
              <a:rPr lang="es-419">
                <a:solidFill>
                  <a:srgbClr val="F3F3F3"/>
                </a:solidFill>
                <a:latin typeface="Comic Sans MS"/>
                <a:ea typeface="Comic Sans MS"/>
                <a:cs typeface="Comic Sans MS"/>
                <a:sym typeface="Comic Sans MS"/>
              </a:rPr>
              <a:t>representaciones</a:t>
            </a:r>
            <a:r>
              <a:rPr lang="es-419">
                <a:solidFill>
                  <a:srgbClr val="F3F3F3"/>
                </a:solidFill>
                <a:latin typeface="Comic Sans MS"/>
                <a:ea typeface="Comic Sans MS"/>
                <a:cs typeface="Comic Sans MS"/>
                <a:sym typeface="Comic Sans MS"/>
              </a:rPr>
              <a:t> gráficas que indican un estado de ánimo, un ruido, música,etcétera.</a:t>
            </a:r>
            <a:endParaRPr>
              <a:solidFill>
                <a:srgbClr val="F3F3F3"/>
              </a:solidFill>
              <a:latin typeface="Comic Sans MS"/>
              <a:ea typeface="Comic Sans MS"/>
              <a:cs typeface="Comic Sans MS"/>
              <a:sym typeface="Comic Sans MS"/>
            </a:endParaRPr>
          </a:p>
        </p:txBody>
      </p:sp>
      <p:pic>
        <p:nvPicPr>
          <p:cNvPr id="106" name="Google Shape;106;p16"/>
          <p:cNvPicPr preferRelativeResize="0"/>
          <p:nvPr/>
        </p:nvPicPr>
        <p:blipFill rotWithShape="1">
          <a:blip r:embed="rId3">
            <a:alphaModFix/>
          </a:blip>
          <a:srcRect b="5970" l="33296" r="33443" t="52040"/>
          <a:stretch/>
        </p:blipFill>
        <p:spPr>
          <a:xfrm>
            <a:off x="488942" y="3297200"/>
            <a:ext cx="1886525" cy="1780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17"/>
          <p:cNvPicPr preferRelativeResize="0"/>
          <p:nvPr/>
        </p:nvPicPr>
        <p:blipFill>
          <a:blip r:embed="rId3">
            <a:alphaModFix/>
          </a:blip>
          <a:stretch>
            <a:fillRect/>
          </a:stretch>
        </p:blipFill>
        <p:spPr>
          <a:xfrm>
            <a:off x="0" y="0"/>
            <a:ext cx="4290300" cy="5143500"/>
          </a:xfrm>
          <a:prstGeom prst="rect">
            <a:avLst/>
          </a:prstGeom>
          <a:noFill/>
          <a:ln>
            <a:noFill/>
          </a:ln>
        </p:spPr>
      </p:pic>
      <p:sp>
        <p:nvSpPr>
          <p:cNvPr id="112" name="Google Shape;112;p17"/>
          <p:cNvSpPr txBox="1"/>
          <p:nvPr/>
        </p:nvSpPr>
        <p:spPr>
          <a:xfrm>
            <a:off x="6000976" y="619275"/>
            <a:ext cx="2277000" cy="1435200"/>
          </a:xfrm>
          <a:prstGeom prst="rect">
            <a:avLst/>
          </a:prstGeom>
          <a:solidFill>
            <a:srgbClr val="FFFF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1600">
                <a:latin typeface="Comic Sans MS"/>
                <a:ea typeface="Comic Sans MS"/>
                <a:cs typeface="Comic Sans MS"/>
                <a:sym typeface="Comic Sans MS"/>
              </a:rPr>
              <a:t>A los recuadros que </a:t>
            </a:r>
            <a:endParaRPr sz="1600">
              <a:latin typeface="Comic Sans MS"/>
              <a:ea typeface="Comic Sans MS"/>
              <a:cs typeface="Comic Sans MS"/>
              <a:sym typeface="Comic Sans MS"/>
            </a:endParaRPr>
          </a:p>
          <a:p>
            <a:pPr indent="0" lvl="0" marL="0" rtl="0" algn="ctr">
              <a:spcBef>
                <a:spcPts val="0"/>
              </a:spcBef>
              <a:spcAft>
                <a:spcPts val="0"/>
              </a:spcAft>
              <a:buNone/>
            </a:pPr>
            <a:r>
              <a:rPr lang="es-419" sz="1600">
                <a:latin typeface="Comic Sans MS"/>
                <a:ea typeface="Comic Sans MS"/>
                <a:cs typeface="Comic Sans MS"/>
                <a:sym typeface="Comic Sans MS"/>
              </a:rPr>
              <a:t>contienen las </a:t>
            </a:r>
            <a:endParaRPr sz="1600">
              <a:latin typeface="Comic Sans MS"/>
              <a:ea typeface="Comic Sans MS"/>
              <a:cs typeface="Comic Sans MS"/>
              <a:sym typeface="Comic Sans MS"/>
            </a:endParaRPr>
          </a:p>
          <a:p>
            <a:pPr indent="0" lvl="0" marL="0" rtl="0" algn="ctr">
              <a:spcBef>
                <a:spcPts val="0"/>
              </a:spcBef>
              <a:spcAft>
                <a:spcPts val="0"/>
              </a:spcAft>
              <a:buNone/>
            </a:pPr>
            <a:r>
              <a:rPr lang="es-419" sz="1600">
                <a:latin typeface="Comic Sans MS"/>
                <a:ea typeface="Comic Sans MS"/>
                <a:cs typeface="Comic Sans MS"/>
                <a:sym typeface="Comic Sans MS"/>
              </a:rPr>
              <a:t>imágenes o dibujos </a:t>
            </a:r>
            <a:endParaRPr sz="1600">
              <a:latin typeface="Comic Sans MS"/>
              <a:ea typeface="Comic Sans MS"/>
              <a:cs typeface="Comic Sans MS"/>
              <a:sym typeface="Comic Sans MS"/>
            </a:endParaRPr>
          </a:p>
          <a:p>
            <a:pPr indent="0" lvl="0" marL="0" rtl="0" algn="ctr">
              <a:spcBef>
                <a:spcPts val="0"/>
              </a:spcBef>
              <a:spcAft>
                <a:spcPts val="0"/>
              </a:spcAft>
              <a:buNone/>
            </a:pPr>
            <a:r>
              <a:rPr lang="es-419" sz="1600">
                <a:latin typeface="Comic Sans MS"/>
                <a:ea typeface="Comic Sans MS"/>
                <a:cs typeface="Comic Sans MS"/>
                <a:sym typeface="Comic Sans MS"/>
              </a:rPr>
              <a:t>se les conoce como </a:t>
            </a:r>
            <a:endParaRPr sz="1600">
              <a:latin typeface="Comic Sans MS"/>
              <a:ea typeface="Comic Sans MS"/>
              <a:cs typeface="Comic Sans MS"/>
              <a:sym typeface="Comic Sans MS"/>
            </a:endParaRPr>
          </a:p>
          <a:p>
            <a:pPr indent="0" lvl="0" marL="0" rtl="0" algn="ctr">
              <a:spcBef>
                <a:spcPts val="0"/>
              </a:spcBef>
              <a:spcAft>
                <a:spcPts val="0"/>
              </a:spcAft>
              <a:buNone/>
            </a:pPr>
            <a:r>
              <a:rPr lang="es-419" sz="1600">
                <a:latin typeface="Comic Sans MS"/>
                <a:ea typeface="Comic Sans MS"/>
                <a:cs typeface="Comic Sans MS"/>
                <a:sym typeface="Comic Sans MS"/>
              </a:rPr>
              <a:t>viñetas.</a:t>
            </a:r>
            <a:endParaRPr sz="1600">
              <a:latin typeface="Comic Sans MS"/>
              <a:ea typeface="Comic Sans MS"/>
              <a:cs typeface="Comic Sans MS"/>
              <a:sym typeface="Comic Sans MS"/>
            </a:endParaRPr>
          </a:p>
        </p:txBody>
      </p:sp>
      <p:sp>
        <p:nvSpPr>
          <p:cNvPr id="113" name="Google Shape;113;p17"/>
          <p:cNvSpPr/>
          <p:nvPr/>
        </p:nvSpPr>
        <p:spPr>
          <a:xfrm flipH="1">
            <a:off x="4097100" y="917925"/>
            <a:ext cx="1236900" cy="645600"/>
          </a:xfrm>
          <a:prstGeom prst="rightArrow">
            <a:avLst>
              <a:gd fmla="val 40882" name="adj1"/>
              <a:gd fmla="val 59006"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flipH="1">
            <a:off x="3561300" y="3978507"/>
            <a:ext cx="1772700" cy="522600"/>
          </a:xfrm>
          <a:prstGeom prst="rightArrow">
            <a:avLst>
              <a:gd fmla="val 40882" name="adj1"/>
              <a:gd fmla="val 59006" name="adj2"/>
            </a:avLst>
          </a:prstGeom>
          <a:solidFill>
            <a:srgbClr val="FF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txBox="1"/>
          <p:nvPr/>
        </p:nvSpPr>
        <p:spPr>
          <a:xfrm>
            <a:off x="5765025" y="3511801"/>
            <a:ext cx="2748900" cy="1185300"/>
          </a:xfrm>
          <a:prstGeom prst="rect">
            <a:avLst/>
          </a:prstGeom>
          <a:solidFill>
            <a:srgbClr val="00FF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1600">
                <a:latin typeface="Comic Sans MS"/>
                <a:ea typeface="Comic Sans MS"/>
                <a:cs typeface="Comic Sans MS"/>
                <a:sym typeface="Comic Sans MS"/>
              </a:rPr>
              <a:t>A las formas dentro de </a:t>
            </a:r>
            <a:endParaRPr sz="1600">
              <a:latin typeface="Comic Sans MS"/>
              <a:ea typeface="Comic Sans MS"/>
              <a:cs typeface="Comic Sans MS"/>
              <a:sym typeface="Comic Sans MS"/>
            </a:endParaRPr>
          </a:p>
          <a:p>
            <a:pPr indent="0" lvl="0" marL="0" rtl="0" algn="ctr">
              <a:spcBef>
                <a:spcPts val="0"/>
              </a:spcBef>
              <a:spcAft>
                <a:spcPts val="0"/>
              </a:spcAft>
              <a:buNone/>
            </a:pPr>
            <a:r>
              <a:rPr lang="es-419" sz="1600">
                <a:latin typeface="Comic Sans MS"/>
                <a:ea typeface="Comic Sans MS"/>
                <a:cs typeface="Comic Sans MS"/>
                <a:sym typeface="Comic Sans MS"/>
              </a:rPr>
              <a:t>las cuáles se colocan </a:t>
            </a:r>
            <a:endParaRPr sz="1600">
              <a:latin typeface="Comic Sans MS"/>
              <a:ea typeface="Comic Sans MS"/>
              <a:cs typeface="Comic Sans MS"/>
              <a:sym typeface="Comic Sans MS"/>
            </a:endParaRPr>
          </a:p>
          <a:p>
            <a:pPr indent="0" lvl="0" marL="0" rtl="0" algn="ctr">
              <a:spcBef>
                <a:spcPts val="0"/>
              </a:spcBef>
              <a:spcAft>
                <a:spcPts val="0"/>
              </a:spcAft>
              <a:buNone/>
            </a:pPr>
            <a:r>
              <a:rPr lang="es-419" sz="1600">
                <a:latin typeface="Comic Sans MS"/>
                <a:ea typeface="Comic Sans MS"/>
                <a:cs typeface="Comic Sans MS"/>
                <a:sym typeface="Comic Sans MS"/>
              </a:rPr>
              <a:t>los textos se les </a:t>
            </a:r>
            <a:endParaRPr sz="1600">
              <a:latin typeface="Comic Sans MS"/>
              <a:ea typeface="Comic Sans MS"/>
              <a:cs typeface="Comic Sans MS"/>
              <a:sym typeface="Comic Sans MS"/>
            </a:endParaRPr>
          </a:p>
          <a:p>
            <a:pPr indent="0" lvl="0" marL="0" rtl="0" algn="ctr">
              <a:spcBef>
                <a:spcPts val="0"/>
              </a:spcBef>
              <a:spcAft>
                <a:spcPts val="0"/>
              </a:spcAft>
              <a:buNone/>
            </a:pPr>
            <a:r>
              <a:rPr lang="es-419" sz="1600">
                <a:latin typeface="Comic Sans MS"/>
                <a:ea typeface="Comic Sans MS"/>
                <a:cs typeface="Comic Sans MS"/>
                <a:sym typeface="Comic Sans MS"/>
              </a:rPr>
              <a:t>conoce como Globos.</a:t>
            </a:r>
            <a:endParaRPr sz="1600">
              <a:latin typeface="Comic Sans MS"/>
              <a:ea typeface="Comic Sans MS"/>
              <a:cs typeface="Comic Sans MS"/>
              <a:sym typeface="Comic Sans MS"/>
            </a:endParaRPr>
          </a:p>
        </p:txBody>
      </p:sp>
      <p:pic>
        <p:nvPicPr>
          <p:cNvPr id="116" name="Google Shape;116;p17"/>
          <p:cNvPicPr preferRelativeResize="0"/>
          <p:nvPr/>
        </p:nvPicPr>
        <p:blipFill rotWithShape="1">
          <a:blip r:embed="rId4">
            <a:alphaModFix/>
          </a:blip>
          <a:srcRect b="50000" l="31089" r="30039" t="8046"/>
          <a:stretch/>
        </p:blipFill>
        <p:spPr>
          <a:xfrm>
            <a:off x="6379500" y="2381273"/>
            <a:ext cx="1236900" cy="994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8"/>
          <p:cNvSpPr txBox="1"/>
          <p:nvPr>
            <p:ph type="title"/>
          </p:nvPr>
        </p:nvSpPr>
        <p:spPr>
          <a:xfrm>
            <a:off x="311700" y="2609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latin typeface="Love Ya Like A Sister"/>
                <a:ea typeface="Love Ya Like A Sister"/>
                <a:cs typeface="Love Ya Like A Sister"/>
                <a:sym typeface="Love Ya Like A Sister"/>
              </a:rPr>
              <a:t>Existen muchos tipos de globos, los más comunes son…</a:t>
            </a:r>
            <a:endParaRPr>
              <a:latin typeface="Love Ya Like A Sister"/>
              <a:ea typeface="Love Ya Like A Sister"/>
              <a:cs typeface="Love Ya Like A Sister"/>
              <a:sym typeface="Love Ya Like A Sister"/>
            </a:endParaRPr>
          </a:p>
        </p:txBody>
      </p:sp>
      <p:sp>
        <p:nvSpPr>
          <p:cNvPr id="122" name="Google Shape;122;p18"/>
          <p:cNvSpPr/>
          <p:nvPr/>
        </p:nvSpPr>
        <p:spPr>
          <a:xfrm>
            <a:off x="311700" y="1235300"/>
            <a:ext cx="3450300" cy="1805700"/>
          </a:xfrm>
          <a:prstGeom prst="cloudCallout">
            <a:avLst>
              <a:gd fmla="val -20833" name="adj1"/>
              <a:gd fmla="val 62500" name="adj2"/>
            </a:avLst>
          </a:prstGeom>
          <a:solidFill>
            <a:srgbClr val="CFE2F3"/>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3000"/>
              </a:spcBef>
              <a:spcAft>
                <a:spcPts val="0"/>
              </a:spcAft>
              <a:buNone/>
            </a:pPr>
            <a:r>
              <a:t/>
            </a:r>
            <a:endParaRPr sz="1200">
              <a:latin typeface="Comic Sans MS"/>
              <a:ea typeface="Comic Sans MS"/>
              <a:cs typeface="Comic Sans MS"/>
              <a:sym typeface="Comic Sans MS"/>
            </a:endParaRPr>
          </a:p>
          <a:p>
            <a:pPr indent="0" lvl="0" marL="0" rtl="0" algn="l">
              <a:spcBef>
                <a:spcPts val="3000"/>
              </a:spcBef>
              <a:spcAft>
                <a:spcPts val="0"/>
              </a:spcAft>
              <a:buNone/>
            </a:pPr>
            <a:r>
              <a:t/>
            </a:r>
            <a:endParaRPr/>
          </a:p>
        </p:txBody>
      </p:sp>
      <p:sp>
        <p:nvSpPr>
          <p:cNvPr id="123" name="Google Shape;123;p18"/>
          <p:cNvSpPr/>
          <p:nvPr/>
        </p:nvSpPr>
        <p:spPr>
          <a:xfrm rot="255066">
            <a:off x="5206662" y="823588"/>
            <a:ext cx="3798984" cy="2255898"/>
          </a:xfrm>
          <a:prstGeom prst="irregularSeal2">
            <a:avLst/>
          </a:prstGeom>
          <a:solidFill>
            <a:srgbClr val="FFF2CC"/>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3000"/>
              </a:spcBef>
              <a:spcAft>
                <a:spcPts val="0"/>
              </a:spcAft>
              <a:buNone/>
            </a:pPr>
            <a:r>
              <a:t/>
            </a:r>
            <a:endParaRPr sz="1100">
              <a:latin typeface="Comic Sans MS"/>
              <a:ea typeface="Comic Sans MS"/>
              <a:cs typeface="Comic Sans MS"/>
              <a:sym typeface="Comic Sans MS"/>
            </a:endParaRPr>
          </a:p>
          <a:p>
            <a:pPr indent="0" lvl="0" marL="0" rtl="0" algn="l">
              <a:lnSpc>
                <a:spcPct val="115000"/>
              </a:lnSpc>
              <a:spcBef>
                <a:spcPts val="3000"/>
              </a:spcBef>
              <a:spcAft>
                <a:spcPts val="0"/>
              </a:spcAft>
              <a:buNone/>
            </a:pPr>
            <a:r>
              <a:t/>
            </a:r>
            <a:endParaRPr sz="1100">
              <a:latin typeface="Comic Sans MS"/>
              <a:ea typeface="Comic Sans MS"/>
              <a:cs typeface="Comic Sans MS"/>
              <a:sym typeface="Comic Sans MS"/>
            </a:endParaRPr>
          </a:p>
          <a:p>
            <a:pPr indent="0" lvl="0" marL="0" rtl="0" algn="l">
              <a:spcBef>
                <a:spcPts val="3000"/>
              </a:spcBef>
              <a:spcAft>
                <a:spcPts val="0"/>
              </a:spcAft>
              <a:buNone/>
            </a:pPr>
            <a:r>
              <a:t/>
            </a:r>
            <a:endParaRPr/>
          </a:p>
        </p:txBody>
      </p:sp>
      <p:sp>
        <p:nvSpPr>
          <p:cNvPr id="124" name="Google Shape;124;p18"/>
          <p:cNvSpPr txBox="1"/>
          <p:nvPr/>
        </p:nvSpPr>
        <p:spPr>
          <a:xfrm rot="-513871">
            <a:off x="5887879" y="1548601"/>
            <a:ext cx="2165548" cy="1006594"/>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3000"/>
              </a:spcBef>
              <a:spcAft>
                <a:spcPts val="3000"/>
              </a:spcAft>
              <a:buNone/>
            </a:pPr>
            <a:r>
              <a:rPr lang="es-419" sz="1200">
                <a:latin typeface="Comic Sans MS"/>
                <a:ea typeface="Comic Sans MS"/>
                <a:cs typeface="Comic Sans MS"/>
                <a:sym typeface="Comic Sans MS"/>
              </a:rPr>
              <a:t>Los globos con picos sirven para representar los gritos de un personaje, o un ruido muy fuerte.</a:t>
            </a:r>
            <a:endParaRPr sz="1500">
              <a:latin typeface="Roboto"/>
              <a:ea typeface="Roboto"/>
              <a:cs typeface="Roboto"/>
              <a:sym typeface="Roboto"/>
            </a:endParaRPr>
          </a:p>
        </p:txBody>
      </p:sp>
      <p:sp>
        <p:nvSpPr>
          <p:cNvPr id="125" name="Google Shape;125;p18"/>
          <p:cNvSpPr txBox="1"/>
          <p:nvPr/>
        </p:nvSpPr>
        <p:spPr>
          <a:xfrm rot="-321967">
            <a:off x="969680" y="1542411"/>
            <a:ext cx="1976060" cy="1305323"/>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3000"/>
              </a:spcBef>
              <a:spcAft>
                <a:spcPts val="3000"/>
              </a:spcAft>
              <a:buNone/>
            </a:pPr>
            <a:r>
              <a:rPr lang="es-419" sz="1300">
                <a:latin typeface="Comic Sans MS"/>
                <a:ea typeface="Comic Sans MS"/>
                <a:cs typeface="Comic Sans MS"/>
                <a:sym typeface="Comic Sans MS"/>
              </a:rPr>
              <a:t>Los globos en forma de nube sirven para mostrar los pensamientos del personaje.</a:t>
            </a:r>
            <a:endParaRPr sz="1500">
              <a:latin typeface="Roboto"/>
              <a:ea typeface="Roboto"/>
              <a:cs typeface="Roboto"/>
              <a:sym typeface="Roboto"/>
            </a:endParaRPr>
          </a:p>
        </p:txBody>
      </p:sp>
      <p:sp>
        <p:nvSpPr>
          <p:cNvPr id="126" name="Google Shape;126;p18"/>
          <p:cNvSpPr/>
          <p:nvPr/>
        </p:nvSpPr>
        <p:spPr>
          <a:xfrm>
            <a:off x="3039725" y="2775325"/>
            <a:ext cx="2862600" cy="1524900"/>
          </a:xfrm>
          <a:prstGeom prst="wedgeEllipseCallout">
            <a:avLst>
              <a:gd fmla="val -20833" name="adj1"/>
              <a:gd fmla="val 62500" name="adj2"/>
            </a:avLst>
          </a:prstGeom>
          <a:solidFill>
            <a:srgbClr val="FCE5CD"/>
          </a:solid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txBox="1"/>
          <p:nvPr/>
        </p:nvSpPr>
        <p:spPr>
          <a:xfrm>
            <a:off x="3483005" y="3142663"/>
            <a:ext cx="1976100" cy="84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3000"/>
              </a:spcBef>
              <a:spcAft>
                <a:spcPts val="3000"/>
              </a:spcAft>
              <a:buNone/>
            </a:pPr>
            <a:r>
              <a:rPr lang="es-419" sz="1300">
                <a:latin typeface="Comic Sans MS"/>
                <a:ea typeface="Comic Sans MS"/>
                <a:cs typeface="Comic Sans MS"/>
                <a:sym typeface="Comic Sans MS"/>
              </a:rPr>
              <a:t>Los globos clásicos representan el diálogo de los personajes.</a:t>
            </a:r>
            <a:endParaRPr sz="1300">
              <a:latin typeface="Comic Sans MS"/>
              <a:ea typeface="Comic Sans MS"/>
              <a:cs typeface="Comic Sans MS"/>
              <a:sym typeface="Comic Sans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311700" y="410000"/>
            <a:ext cx="8520600" cy="607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s-419">
                <a:solidFill>
                  <a:srgbClr val="351C75"/>
                </a:solidFill>
              </a:rPr>
              <a:t>Elementos</a:t>
            </a:r>
            <a:r>
              <a:rPr b="1" lang="es-419">
                <a:solidFill>
                  <a:srgbClr val="351C75"/>
                </a:solidFill>
              </a:rPr>
              <a:t> de una historieta</a:t>
            </a:r>
            <a:endParaRPr b="1">
              <a:solidFill>
                <a:srgbClr val="351C75"/>
              </a:solidFill>
            </a:endParaRPr>
          </a:p>
        </p:txBody>
      </p:sp>
      <p:sp>
        <p:nvSpPr>
          <p:cNvPr id="133" name="Google Shape;133;p19"/>
          <p:cNvSpPr txBox="1"/>
          <p:nvPr>
            <p:ph idx="1" type="body"/>
          </p:nvPr>
        </p:nvSpPr>
        <p:spPr>
          <a:xfrm>
            <a:off x="311700" y="1313750"/>
            <a:ext cx="8671200" cy="36765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0"/>
              </a:spcAft>
              <a:buClr>
                <a:srgbClr val="000000"/>
              </a:buClr>
              <a:buSzPct val="48000"/>
              <a:buFont typeface="Montserrat"/>
              <a:buNone/>
            </a:pPr>
            <a:r>
              <a:rPr b="1" lang="es-419" sz="2500">
                <a:solidFill>
                  <a:srgbClr val="4C1130"/>
                </a:solidFill>
                <a:highlight>
                  <a:srgbClr val="00FFFF"/>
                </a:highlight>
                <a:latin typeface="Century Gothic"/>
                <a:ea typeface="Century Gothic"/>
                <a:cs typeface="Century Gothic"/>
                <a:sym typeface="Century Gothic"/>
              </a:rPr>
              <a:t>Viñetas.</a:t>
            </a:r>
            <a:r>
              <a:rPr b="1" lang="es-419" sz="2500">
                <a:solidFill>
                  <a:srgbClr val="4C1130"/>
                </a:solidFill>
                <a:latin typeface="Century Gothic"/>
                <a:ea typeface="Century Gothic"/>
                <a:cs typeface="Century Gothic"/>
                <a:sym typeface="Century Gothic"/>
              </a:rPr>
              <a:t> Los recuadros en los que tiene lugar la acción (y la ilustración) de la historia, y que sirven para separarla del resto del contenido de la página. Entre una viñeta y otra se considera que transcurrió un intervalo de tiempo, que puede ser largo (años) o brevísimo (segundos) a conveniencia del autor.</a:t>
            </a:r>
            <a:endParaRPr b="1" sz="2500">
              <a:solidFill>
                <a:srgbClr val="4C1130"/>
              </a:solidFill>
              <a:latin typeface="Century Gothic"/>
              <a:ea typeface="Century Gothic"/>
              <a:cs typeface="Century Gothic"/>
              <a:sym typeface="Century Gothic"/>
            </a:endParaRPr>
          </a:p>
          <a:p>
            <a:pPr indent="0" lvl="0" marL="0" rtl="0" algn="l">
              <a:spcBef>
                <a:spcPts val="1200"/>
              </a:spcBef>
              <a:spcAft>
                <a:spcPts val="0"/>
              </a:spcAft>
              <a:buClr>
                <a:srgbClr val="000000"/>
              </a:buClr>
              <a:buSzPct val="48000"/>
              <a:buFont typeface="Montserrat"/>
              <a:buNone/>
            </a:pPr>
            <a:r>
              <a:rPr b="1" lang="es-419" sz="2500">
                <a:solidFill>
                  <a:srgbClr val="4C1130"/>
                </a:solidFill>
                <a:highlight>
                  <a:srgbClr val="FF9900"/>
                </a:highlight>
                <a:latin typeface="Century Gothic"/>
                <a:ea typeface="Century Gothic"/>
                <a:cs typeface="Century Gothic"/>
                <a:sym typeface="Century Gothic"/>
              </a:rPr>
              <a:t>Ilustraciones.</a:t>
            </a:r>
            <a:r>
              <a:rPr b="1" lang="es-419" sz="2500">
                <a:solidFill>
                  <a:srgbClr val="4C1130"/>
                </a:solidFill>
                <a:latin typeface="Century Gothic"/>
                <a:ea typeface="Century Gothic"/>
                <a:cs typeface="Century Gothic"/>
                <a:sym typeface="Century Gothic"/>
              </a:rPr>
              <a:t> Los dibujos que transmiten al lector lo que ocurre. Estos pueden ser de diversa naturaleza, desde dibujos simples y caricaturescos hasta ilustraciones </a:t>
            </a:r>
            <a:r>
              <a:rPr b="1" lang="es-419" sz="2500">
                <a:solidFill>
                  <a:srgbClr val="4C1130"/>
                </a:solidFill>
                <a:latin typeface="Century Gothic"/>
                <a:ea typeface="Century Gothic"/>
                <a:cs typeface="Century Gothic"/>
                <a:sym typeface="Century Gothic"/>
              </a:rPr>
              <a:t>pseudo fotográficas</a:t>
            </a:r>
            <a:r>
              <a:rPr b="1" lang="es-419" sz="2500">
                <a:solidFill>
                  <a:srgbClr val="4C1130"/>
                </a:solidFill>
                <a:latin typeface="Century Gothic"/>
                <a:ea typeface="Century Gothic"/>
                <a:cs typeface="Century Gothic"/>
                <a:sym typeface="Century Gothic"/>
              </a:rPr>
              <a:t> y de enorme realismo.</a:t>
            </a:r>
            <a:endParaRPr b="1" sz="2500">
              <a:solidFill>
                <a:srgbClr val="4C1130"/>
              </a:solidFill>
              <a:latin typeface="Century Gothic"/>
              <a:ea typeface="Century Gothic"/>
              <a:cs typeface="Century Gothic"/>
              <a:sym typeface="Century Gothic"/>
            </a:endParaRPr>
          </a:p>
          <a:p>
            <a:pPr indent="0" lvl="0" marL="0" rtl="0" algn="l">
              <a:spcBef>
                <a:spcPts val="1200"/>
              </a:spcBef>
              <a:spcAft>
                <a:spcPts val="0"/>
              </a:spcAft>
              <a:buClr>
                <a:srgbClr val="000000"/>
              </a:buClr>
              <a:buSzPct val="48000"/>
              <a:buFont typeface="Montserrat"/>
              <a:buNone/>
            </a:pPr>
            <a:r>
              <a:rPr b="1" lang="es-419" sz="2500">
                <a:solidFill>
                  <a:srgbClr val="4C1130"/>
                </a:solidFill>
                <a:highlight>
                  <a:srgbClr val="FF00FF"/>
                </a:highlight>
                <a:latin typeface="Century Gothic"/>
                <a:ea typeface="Century Gothic"/>
                <a:cs typeface="Century Gothic"/>
                <a:sym typeface="Century Gothic"/>
              </a:rPr>
              <a:t>Globos de texto</a:t>
            </a:r>
            <a:r>
              <a:rPr b="1" lang="es-419" sz="2500">
                <a:solidFill>
                  <a:srgbClr val="4C1130"/>
                </a:solidFill>
                <a:latin typeface="Century Gothic"/>
                <a:ea typeface="Century Gothic"/>
                <a:cs typeface="Century Gothic"/>
                <a:sym typeface="Century Gothic"/>
              </a:rPr>
              <a:t>. No siempre aparecen en las historietas, pero sirven para englobar los diálogos de los </a:t>
            </a:r>
            <a:r>
              <a:rPr b="1" lang="es-419" sz="2500">
                <a:solidFill>
                  <a:srgbClr val="4C1130"/>
                </a:solidFill>
                <a:uFill>
                  <a:noFill/>
                </a:uFill>
                <a:latin typeface="Century Gothic"/>
                <a:ea typeface="Century Gothic"/>
                <a:cs typeface="Century Gothic"/>
                <a:sym typeface="Century Gothic"/>
                <a:hlinkClick r:id="rId3">
                  <a:extLst>
                    <a:ext uri="{A12FA001-AC4F-418D-AE19-62706E023703}">
                      <ahyp:hlinkClr val="tx"/>
                    </a:ext>
                  </a:extLst>
                </a:hlinkClick>
              </a:rPr>
              <a:t>personajes</a:t>
            </a:r>
            <a:r>
              <a:rPr b="1" lang="es-419" sz="2500">
                <a:solidFill>
                  <a:srgbClr val="4C1130"/>
                </a:solidFill>
                <a:latin typeface="Century Gothic"/>
                <a:ea typeface="Century Gothic"/>
                <a:cs typeface="Century Gothic"/>
                <a:sym typeface="Century Gothic"/>
              </a:rPr>
              <a:t> y dejar en claro quién dice qué. También se los conoce como fumetti o bocadillos.</a:t>
            </a:r>
            <a:endParaRPr b="1" sz="2500">
              <a:solidFill>
                <a:srgbClr val="4C1130"/>
              </a:solidFill>
              <a:latin typeface="Century Gothic"/>
              <a:ea typeface="Century Gothic"/>
              <a:cs typeface="Century Gothic"/>
              <a:sym typeface="Century Gothic"/>
            </a:endParaRPr>
          </a:p>
          <a:p>
            <a:pPr indent="0" lvl="0" marL="0" rtl="0" algn="l">
              <a:spcBef>
                <a:spcPts val="1200"/>
              </a:spcBef>
              <a:spcAft>
                <a:spcPts val="0"/>
              </a:spcAft>
              <a:buClr>
                <a:srgbClr val="000000"/>
              </a:buClr>
              <a:buSzPct val="48000"/>
              <a:buFont typeface="Montserrat"/>
              <a:buNone/>
            </a:pPr>
            <a:r>
              <a:rPr b="1" lang="es-419" sz="2500">
                <a:solidFill>
                  <a:srgbClr val="4C1130"/>
                </a:solidFill>
                <a:highlight>
                  <a:srgbClr val="00FF00"/>
                </a:highlight>
                <a:latin typeface="Century Gothic"/>
                <a:ea typeface="Century Gothic"/>
                <a:cs typeface="Century Gothic"/>
                <a:sym typeface="Century Gothic"/>
              </a:rPr>
              <a:t>Íconos y signos propios</a:t>
            </a:r>
            <a:r>
              <a:rPr b="1" lang="es-419" sz="2500">
                <a:solidFill>
                  <a:srgbClr val="4C1130"/>
                </a:solidFill>
                <a:latin typeface="Century Gothic"/>
                <a:ea typeface="Century Gothic"/>
                <a:cs typeface="Century Gothic"/>
                <a:sym typeface="Century Gothic"/>
              </a:rPr>
              <a:t>. Los </a:t>
            </a:r>
            <a:r>
              <a:rPr b="1" lang="es-419" sz="2500">
                <a:solidFill>
                  <a:srgbClr val="4C1130"/>
                </a:solidFill>
                <a:uFill>
                  <a:noFill/>
                </a:uFill>
                <a:latin typeface="Century Gothic"/>
                <a:ea typeface="Century Gothic"/>
                <a:cs typeface="Century Gothic"/>
                <a:sym typeface="Century Gothic"/>
                <a:hlinkClick r:id="rId4">
                  <a:extLst>
                    <a:ext uri="{A12FA001-AC4F-418D-AE19-62706E023703}">
                      <ahyp:hlinkClr val="tx"/>
                    </a:ext>
                  </a:extLst>
                </a:hlinkClick>
              </a:rPr>
              <a:t>cómics</a:t>
            </a:r>
            <a:r>
              <a:rPr b="1" lang="es-419" sz="2500">
                <a:solidFill>
                  <a:srgbClr val="4C1130"/>
                </a:solidFill>
                <a:latin typeface="Century Gothic"/>
                <a:ea typeface="Century Gothic"/>
                <a:cs typeface="Century Gothic"/>
                <a:sym typeface="Century Gothic"/>
              </a:rPr>
              <a:t> </a:t>
            </a:r>
            <a:r>
              <a:rPr b="1" lang="es-419" sz="2500">
                <a:solidFill>
                  <a:srgbClr val="4C1130"/>
                </a:solidFill>
                <a:latin typeface="Century Gothic"/>
                <a:ea typeface="Century Gothic"/>
                <a:cs typeface="Century Gothic"/>
                <a:sym typeface="Century Gothic"/>
              </a:rPr>
              <a:t>emplea</a:t>
            </a:r>
            <a:r>
              <a:rPr b="1" lang="es-419" sz="2500">
                <a:solidFill>
                  <a:srgbClr val="4C1130"/>
                </a:solidFill>
                <a:latin typeface="Century Gothic"/>
                <a:ea typeface="Century Gothic"/>
                <a:cs typeface="Century Gothic"/>
                <a:sym typeface="Century Gothic"/>
              </a:rPr>
              <a:t> una simbología propia que constituye su lenguaje para representar movimiento, emociones, etc. Este tipo de signos son convencionales (hay que aprender qué significan) pero constituyen un lenguaje bastante universal. Existe una vertiente nipona (heredera del manga) y otra occidental y más tradicional.</a:t>
            </a:r>
            <a:endParaRPr b="1" sz="2500">
              <a:solidFill>
                <a:srgbClr val="4C1130"/>
              </a:solidFill>
              <a:latin typeface="Century Gothic"/>
              <a:ea typeface="Century Gothic"/>
              <a:cs typeface="Century Gothic"/>
              <a:sym typeface="Century Gothic"/>
            </a:endParaRPr>
          </a:p>
          <a:p>
            <a:pPr indent="0" lvl="0" marL="0" rtl="0" algn="l">
              <a:spcBef>
                <a:spcPts val="1200"/>
              </a:spcBef>
              <a:spcAft>
                <a:spcPts val="0"/>
              </a:spcAft>
              <a:buClr>
                <a:srgbClr val="000000"/>
              </a:buClr>
              <a:buSzPct val="100000"/>
              <a:buFont typeface="Montserrat"/>
              <a:buNone/>
            </a:pPr>
            <a:r>
              <a:t/>
            </a:r>
            <a:endParaRPr sz="1200">
              <a:solidFill>
                <a:srgbClr val="000000"/>
              </a:solidFill>
              <a:latin typeface="Montserrat"/>
              <a:ea typeface="Montserrat"/>
              <a:cs typeface="Montserrat"/>
              <a:sym typeface="Montserrat"/>
            </a:endParaRPr>
          </a:p>
          <a:p>
            <a:pPr indent="0" lvl="0" marL="0" rtl="0" algn="l">
              <a:spcBef>
                <a:spcPts val="1200"/>
              </a:spcBef>
              <a:spcAft>
                <a:spcPts val="1200"/>
              </a:spcAft>
              <a:buNone/>
            </a:pPr>
            <a:r>
              <a:t/>
            </a:r>
            <a:endParaRPr/>
          </a:p>
        </p:txBody>
      </p:sp>
      <p:pic>
        <p:nvPicPr>
          <p:cNvPr id="134" name="Google Shape;134;p19"/>
          <p:cNvPicPr preferRelativeResize="0"/>
          <p:nvPr/>
        </p:nvPicPr>
        <p:blipFill>
          <a:blip r:embed="rId5">
            <a:alphaModFix/>
          </a:blip>
          <a:stretch>
            <a:fillRect/>
          </a:stretch>
        </p:blipFill>
        <p:spPr>
          <a:xfrm>
            <a:off x="5949100" y="96912"/>
            <a:ext cx="2193750" cy="1233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265500" y="280575"/>
            <a:ext cx="4045200" cy="912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s-419" sz="2580"/>
              <a:t>¿Cómo puedo elaborar una historieta?</a:t>
            </a:r>
            <a:endParaRPr sz="2580"/>
          </a:p>
        </p:txBody>
      </p:sp>
      <p:sp>
        <p:nvSpPr>
          <p:cNvPr id="140" name="Google Shape;140;p20"/>
          <p:cNvSpPr txBox="1"/>
          <p:nvPr>
            <p:ph idx="1" type="subTitle"/>
          </p:nvPr>
        </p:nvSpPr>
        <p:spPr>
          <a:xfrm>
            <a:off x="265500" y="1192575"/>
            <a:ext cx="4045200" cy="36168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lang="es-419"/>
              <a:t>Para diseñarla debes conocer y considerar: </a:t>
            </a:r>
            <a:endParaRPr/>
          </a:p>
          <a:p>
            <a:pPr indent="-321945" lvl="0" marL="457200" rtl="0" algn="ctr">
              <a:spcBef>
                <a:spcPts val="0"/>
              </a:spcBef>
              <a:spcAft>
                <a:spcPts val="0"/>
              </a:spcAft>
              <a:buSzPct val="100000"/>
              <a:buChar char="-"/>
            </a:pPr>
            <a:r>
              <a:rPr lang="es-419"/>
              <a:t>Las características del perceptor de la misma: Edad, intereses, nivel escolar, nivel intelectual (de ser posible), preferencias en cuanto a forma y contenido del mensaje y las circunstancias para la lectura. </a:t>
            </a:r>
            <a:endParaRPr/>
          </a:p>
          <a:p>
            <a:pPr indent="-321945" lvl="0" marL="457200" rtl="0" algn="ctr">
              <a:spcBef>
                <a:spcPts val="0"/>
              </a:spcBef>
              <a:spcAft>
                <a:spcPts val="0"/>
              </a:spcAft>
              <a:buSzPct val="100000"/>
              <a:buChar char="-"/>
            </a:pPr>
            <a:r>
              <a:rPr lang="es-419"/>
              <a:t>Definir los propósitos y actividades a realizar con el material. </a:t>
            </a:r>
            <a:endParaRPr/>
          </a:p>
          <a:p>
            <a:pPr indent="-321945" lvl="0" marL="457200" rtl="0" algn="ctr">
              <a:spcBef>
                <a:spcPts val="0"/>
              </a:spcBef>
              <a:spcAft>
                <a:spcPts val="0"/>
              </a:spcAft>
              <a:buSzPct val="100000"/>
              <a:buChar char="-"/>
            </a:pPr>
            <a:r>
              <a:rPr lang="es-419"/>
              <a:t>Definir lo más importante del tema a comunicar. </a:t>
            </a:r>
            <a:endParaRPr/>
          </a:p>
          <a:p>
            <a:pPr indent="-321945" lvl="0" marL="457200" rtl="0" algn="ctr">
              <a:spcBef>
                <a:spcPts val="0"/>
              </a:spcBef>
              <a:spcAft>
                <a:spcPts val="0"/>
              </a:spcAft>
              <a:buSzPct val="100000"/>
              <a:buChar char="-"/>
            </a:pPr>
            <a:r>
              <a:rPr lang="es-419"/>
              <a:t>De qué manera las imágenes apoyarán el desarrollo de conceptos y habilidades cognitivas. </a:t>
            </a:r>
            <a:endParaRPr/>
          </a:p>
          <a:p>
            <a:pPr indent="-321945" lvl="0" marL="457200" rtl="0" algn="ctr">
              <a:spcBef>
                <a:spcPts val="0"/>
              </a:spcBef>
              <a:spcAft>
                <a:spcPts val="0"/>
              </a:spcAft>
              <a:buSzPct val="100000"/>
              <a:buChar char="-"/>
            </a:pPr>
            <a:r>
              <a:rPr lang="es-419"/>
              <a:t>De </a:t>
            </a:r>
            <a:r>
              <a:rPr lang="es-419"/>
              <a:t>qué</a:t>
            </a:r>
            <a:r>
              <a:rPr lang="es-419"/>
              <a:t> manera se usará esta historieta y de qué manera se trabajará. </a:t>
            </a:r>
            <a:endParaRPr/>
          </a:p>
          <a:p>
            <a:pPr indent="-321945" lvl="0" marL="457200" rtl="0" algn="ctr">
              <a:spcBef>
                <a:spcPts val="0"/>
              </a:spcBef>
              <a:spcAft>
                <a:spcPts val="0"/>
              </a:spcAft>
              <a:buSzPct val="100000"/>
              <a:buChar char="-"/>
            </a:pPr>
            <a:r>
              <a:rPr lang="es-419"/>
              <a:t>Qué información complementaria al tema debe proporcionarse.</a:t>
            </a:r>
            <a:endParaRPr/>
          </a:p>
        </p:txBody>
      </p:sp>
      <p:sp>
        <p:nvSpPr>
          <p:cNvPr id="141" name="Google Shape;141;p2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fontScale="85000" lnSpcReduction="20000"/>
          </a:bodyPr>
          <a:lstStyle/>
          <a:p>
            <a:pPr indent="0" lvl="0" marL="0" rtl="0" algn="l">
              <a:spcBef>
                <a:spcPts val="0"/>
              </a:spcBef>
              <a:spcAft>
                <a:spcPts val="0"/>
              </a:spcAft>
              <a:buNone/>
            </a:pPr>
            <a:r>
              <a:rPr lang="es-419"/>
              <a:t>Con los elementos anteriores elabora tu historieta. </a:t>
            </a:r>
            <a:endParaRPr/>
          </a:p>
          <a:p>
            <a:pPr indent="-325755" lvl="0" marL="457200" rtl="0" algn="l">
              <a:spcBef>
                <a:spcPts val="1200"/>
              </a:spcBef>
              <a:spcAft>
                <a:spcPts val="0"/>
              </a:spcAft>
              <a:buSzPct val="100000"/>
              <a:buChar char="-"/>
            </a:pPr>
            <a:r>
              <a:rPr lang="es-419"/>
              <a:t>Desarrolla el texto siguiendo un orden lógico. </a:t>
            </a:r>
            <a:endParaRPr/>
          </a:p>
          <a:p>
            <a:pPr indent="-325755" lvl="0" marL="457200" rtl="0" algn="l">
              <a:spcBef>
                <a:spcPts val="0"/>
              </a:spcBef>
              <a:spcAft>
                <a:spcPts val="0"/>
              </a:spcAft>
              <a:buSzPct val="100000"/>
              <a:buChar char="-"/>
            </a:pPr>
            <a:r>
              <a:rPr lang="es-419"/>
              <a:t>Usa un lenguaje verbal e icónico apropiado al perfil del lector. </a:t>
            </a:r>
            <a:endParaRPr/>
          </a:p>
          <a:p>
            <a:pPr indent="-325755" lvl="0" marL="457200" rtl="0" algn="l">
              <a:spcBef>
                <a:spcPts val="0"/>
              </a:spcBef>
              <a:spcAft>
                <a:spcPts val="0"/>
              </a:spcAft>
              <a:buSzPct val="100000"/>
              <a:buChar char="-"/>
            </a:pPr>
            <a:r>
              <a:rPr lang="es-419"/>
              <a:t>Evita utilizar elementos que distraigan. </a:t>
            </a:r>
            <a:endParaRPr/>
          </a:p>
          <a:p>
            <a:pPr indent="-325755" lvl="0" marL="457200" rtl="0" algn="l">
              <a:spcBef>
                <a:spcPts val="0"/>
              </a:spcBef>
              <a:spcAft>
                <a:spcPts val="0"/>
              </a:spcAft>
              <a:buSzPct val="100000"/>
              <a:buChar char="-"/>
            </a:pPr>
            <a:r>
              <a:rPr lang="es-419"/>
              <a:t>Destaca lo importante del tema, cuidando no repetir con palabras lo que la imagen sugiere. </a:t>
            </a:r>
            <a:endParaRPr/>
          </a:p>
          <a:p>
            <a:pPr indent="-325755" lvl="0" marL="457200" rtl="0" algn="l">
              <a:spcBef>
                <a:spcPts val="0"/>
              </a:spcBef>
              <a:spcAft>
                <a:spcPts val="0"/>
              </a:spcAft>
              <a:buSzPct val="100000"/>
              <a:buChar char="-"/>
            </a:pPr>
            <a:r>
              <a:rPr lang="es-419"/>
              <a:t>Aprovecha las expresiones faciales de los personajes, así como, la composición de la escena, el color, la posición de la imagen, etcétera.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311700" y="165350"/>
            <a:ext cx="8520600" cy="60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latin typeface="Love Ya Like A Sister"/>
                <a:ea typeface="Love Ya Like A Sister"/>
                <a:cs typeface="Love Ya Like A Sister"/>
                <a:sym typeface="Love Ya Like A Sister"/>
              </a:rPr>
              <a:t>Ejemplo de una historieta</a:t>
            </a:r>
            <a:endParaRPr>
              <a:latin typeface="Love Ya Like A Sister"/>
              <a:ea typeface="Love Ya Like A Sister"/>
              <a:cs typeface="Love Ya Like A Sister"/>
              <a:sym typeface="Love Ya Like A Sister"/>
            </a:endParaRPr>
          </a:p>
        </p:txBody>
      </p:sp>
      <p:pic>
        <p:nvPicPr>
          <p:cNvPr id="147" name="Google Shape;147;p21"/>
          <p:cNvPicPr preferRelativeResize="0"/>
          <p:nvPr/>
        </p:nvPicPr>
        <p:blipFill>
          <a:blip r:embed="rId3">
            <a:alphaModFix/>
          </a:blip>
          <a:stretch>
            <a:fillRect/>
          </a:stretch>
        </p:blipFill>
        <p:spPr>
          <a:xfrm>
            <a:off x="1417725" y="818250"/>
            <a:ext cx="6308550" cy="3952200"/>
          </a:xfrm>
          <a:prstGeom prst="rect">
            <a:avLst/>
          </a:prstGeom>
          <a:noFill/>
          <a:ln>
            <a:noFill/>
          </a:ln>
        </p:spPr>
      </p:pic>
      <p:sp>
        <p:nvSpPr>
          <p:cNvPr id="148" name="Google Shape;148;p21"/>
          <p:cNvSpPr/>
          <p:nvPr/>
        </p:nvSpPr>
        <p:spPr>
          <a:xfrm>
            <a:off x="0" y="3573375"/>
            <a:ext cx="1470900" cy="1570200"/>
          </a:xfrm>
          <a:prstGeom prst="rtTriangle">
            <a:avLst/>
          </a:prstGeom>
          <a:solidFill>
            <a:schemeClr val="accent4"/>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8013000" y="0"/>
            <a:ext cx="1131000" cy="10017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