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3"/>
    <p:sldId id="257" r:id="rId14"/>
    <p:sldId id="258" r:id="rId15"/>
    <p:sldId id="259" r:id="rId16"/>
    <p:sldId id="260" r:id="rId17"/>
    <p:sldId id="261" r:id="rId18"/>
    <p:sldId id="262" r:id="rId19"/>
    <p:sldId id="263" r:id="rId20"/>
    <p:sldId id="264" r:id="rId2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Quicksand" charset="1" panose="00000600000000000000"/>
      <p:regular r:id="rId10"/>
    </p:embeddedFont>
    <p:embeddedFont>
      <p:font typeface="Quicksand Bold" charset="1" panose="00000800000000000000"/>
      <p:regular r:id="rId11"/>
    </p:embeddedFont>
    <p:embeddedFont>
      <p:font typeface="More Sugar Thin" charset="1" panose="0000000000000000000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slides/slide1.xml" Type="http://schemas.openxmlformats.org/officeDocument/2006/relationships/slide"/><Relationship Id="rId14" Target="slides/slide2.xml" Type="http://schemas.openxmlformats.org/officeDocument/2006/relationships/slide"/><Relationship Id="rId15" Target="slides/slide3.xml" Type="http://schemas.openxmlformats.org/officeDocument/2006/relationships/slide"/><Relationship Id="rId16" Target="slides/slide4.xml" Type="http://schemas.openxmlformats.org/officeDocument/2006/relationships/slide"/><Relationship Id="rId17" Target="slides/slide5.xml" Type="http://schemas.openxmlformats.org/officeDocument/2006/relationships/slide"/><Relationship Id="rId18" Target="slides/slide6.xml" Type="http://schemas.openxmlformats.org/officeDocument/2006/relationships/slide"/><Relationship Id="rId19" Target="slides/slide7.xml" Type="http://schemas.openxmlformats.org/officeDocument/2006/relationships/slide"/><Relationship Id="rId2" Target="presProps.xml" Type="http://schemas.openxmlformats.org/officeDocument/2006/relationships/presProps"/><Relationship Id="rId20" Target="slides/slide8.xml" Type="http://schemas.openxmlformats.org/officeDocument/2006/relationships/slide"/><Relationship Id="rId21" Target="slides/slide9.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3.png" Type="http://schemas.openxmlformats.org/officeDocument/2006/relationships/image"/><Relationship Id="rId3" Target="../media/image14.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png" Type="http://schemas.openxmlformats.org/officeDocument/2006/relationships/image"/><Relationship Id="rId11" Target="../media/image29.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30.png" Type="http://schemas.openxmlformats.org/officeDocument/2006/relationships/image"/><Relationship Id="rId9" Target="../media/image31.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svg" Type="http://schemas.openxmlformats.org/officeDocument/2006/relationships/image"/><Relationship Id="rId2" Target="../media/image32.jpe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3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FEBC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713410" y="576318"/>
            <a:ext cx="14861181" cy="913436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400602" y="3429466"/>
            <a:ext cx="4440512" cy="5828834"/>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3667809" y="4775963"/>
            <a:ext cx="4118247" cy="4934719"/>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916584" y="1028700"/>
            <a:ext cx="796826" cy="869552"/>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530569">
            <a:off x="16801079" y="4721989"/>
            <a:ext cx="676920" cy="850014"/>
          </a:xfrm>
          <a:prstGeom prst="rect">
            <a:avLst/>
          </a:prstGeom>
        </p:spPr>
      </p:pic>
      <p:pic>
        <p:nvPicPr>
          <p:cNvPr name="Picture 7" id="7"/>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505722">
            <a:off x="15761505" y="817603"/>
            <a:ext cx="962819" cy="542680"/>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0235089" y="9635968"/>
            <a:ext cx="841010" cy="917769"/>
          </a:xfrm>
          <a:prstGeom prst="rect">
            <a:avLst/>
          </a:prstGeom>
        </p:spPr>
      </p:pic>
      <p:pic>
        <p:nvPicPr>
          <p:cNvPr name="Picture 9" id="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530569">
            <a:off x="4697362" y="-226086"/>
            <a:ext cx="605539" cy="760380"/>
          </a:xfrm>
          <a:prstGeom prst="rect">
            <a:avLst/>
          </a:prstGeom>
        </p:spPr>
      </p:pic>
      <p:pic>
        <p:nvPicPr>
          <p:cNvPr name="Picture 10" id="10"/>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530569">
            <a:off x="4870353" y="9575918"/>
            <a:ext cx="712118" cy="894212"/>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6758897" y="2482665"/>
            <a:ext cx="780413" cy="851641"/>
          </a:xfrm>
          <a:prstGeom prst="rect">
            <a:avLst/>
          </a:prstGeom>
        </p:spPr>
      </p:pic>
      <p:pic>
        <p:nvPicPr>
          <p:cNvPr name="Picture 12" id="12"/>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505722">
            <a:off x="9237698" y="-117236"/>
            <a:ext cx="962819" cy="542680"/>
          </a:xfrm>
          <a:prstGeom prst="rect">
            <a:avLst/>
          </a:prstGeom>
        </p:spPr>
      </p:pic>
      <p:pic>
        <p:nvPicPr>
          <p:cNvPr name="Picture 13" id="13"/>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505722">
            <a:off x="-80808" y="3791165"/>
            <a:ext cx="962819" cy="542680"/>
          </a:xfrm>
          <a:prstGeom prst="rect">
            <a:avLst/>
          </a:prstGeom>
        </p:spPr>
      </p:pic>
      <p:sp>
        <p:nvSpPr>
          <p:cNvPr name="TextBox 14" id="14"/>
          <p:cNvSpPr txBox="true"/>
          <p:nvPr/>
        </p:nvSpPr>
        <p:spPr>
          <a:xfrm rot="0">
            <a:off x="1713410" y="3562816"/>
            <a:ext cx="14924203" cy="1956002"/>
          </a:xfrm>
          <a:prstGeom prst="rect">
            <a:avLst/>
          </a:prstGeom>
        </p:spPr>
        <p:txBody>
          <a:bodyPr anchor="t" rtlCol="false" tIns="0" lIns="0" bIns="0" rIns="0">
            <a:spAutoFit/>
          </a:bodyPr>
          <a:lstStyle/>
          <a:p>
            <a:pPr algn="ctr">
              <a:lnSpc>
                <a:spcPts val="15121"/>
              </a:lnSpc>
            </a:pPr>
            <a:r>
              <a:rPr lang="en-US" sz="13746">
                <a:solidFill>
                  <a:srgbClr val="494949"/>
                </a:solidFill>
                <a:latin typeface="More Sugar Thin"/>
              </a:rPr>
              <a:t>Novela</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ED8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064731" y="1028700"/>
            <a:ext cx="4395027" cy="2013721"/>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30569">
            <a:off x="11271588" y="1380872"/>
            <a:ext cx="446604" cy="560804"/>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2044066">
            <a:off x="203766" y="5590336"/>
            <a:ext cx="11423518" cy="9607297"/>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30569">
            <a:off x="16521069" y="2790178"/>
            <a:ext cx="676920" cy="850014"/>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8570273" y="5943265"/>
            <a:ext cx="841010" cy="917769"/>
          </a:xfrm>
          <a:prstGeom prst="rect">
            <a:avLst/>
          </a:prstGeom>
        </p:spPr>
      </p:pic>
      <p:pic>
        <p:nvPicPr>
          <p:cNvPr name="Picture 7" id="7"/>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2683994" y="5597846"/>
            <a:ext cx="4175535" cy="4114800"/>
          </a:xfrm>
          <a:prstGeom prst="rect">
            <a:avLst/>
          </a:prstGeom>
        </p:spPr>
      </p:pic>
      <p:sp>
        <p:nvSpPr>
          <p:cNvPr name="TextBox 8" id="8"/>
          <p:cNvSpPr txBox="true"/>
          <p:nvPr/>
        </p:nvSpPr>
        <p:spPr>
          <a:xfrm rot="0">
            <a:off x="2553263" y="2686050"/>
            <a:ext cx="10286349" cy="3457613"/>
          </a:xfrm>
          <a:prstGeom prst="rect">
            <a:avLst/>
          </a:prstGeom>
        </p:spPr>
        <p:txBody>
          <a:bodyPr anchor="t" rtlCol="false" tIns="0" lIns="0" bIns="0" rIns="0">
            <a:spAutoFit/>
          </a:bodyPr>
          <a:lstStyle/>
          <a:p>
            <a:pPr algn="just">
              <a:lnSpc>
                <a:spcPts val="4630"/>
              </a:lnSpc>
            </a:pPr>
            <a:r>
              <a:rPr lang="en-US" sz="3307">
                <a:solidFill>
                  <a:srgbClr val="494949"/>
                </a:solidFill>
                <a:latin typeface="Quicksand"/>
              </a:rPr>
              <a:t>Es un género literario, subgénero de la narrativa, junto al cuento y la crónica. Consiste en una narración usualmente extensa, de carácter más o menos ficcional, que se cuenta usualmente por capítulos o segmentos, en los que interviene siempre la voz de un narrador.</a:t>
            </a:r>
          </a:p>
        </p:txBody>
      </p:sp>
      <p:sp>
        <p:nvSpPr>
          <p:cNvPr name="TextBox 9" id="9"/>
          <p:cNvSpPr txBox="true"/>
          <p:nvPr/>
        </p:nvSpPr>
        <p:spPr>
          <a:xfrm rot="0">
            <a:off x="1010068" y="1019175"/>
            <a:ext cx="7980711" cy="1228725"/>
          </a:xfrm>
          <a:prstGeom prst="rect">
            <a:avLst/>
          </a:prstGeom>
        </p:spPr>
        <p:txBody>
          <a:bodyPr anchor="t" rtlCol="false" tIns="0" lIns="0" bIns="0" rIns="0">
            <a:spAutoFit/>
          </a:bodyPr>
          <a:lstStyle/>
          <a:p>
            <a:pPr>
              <a:lnSpc>
                <a:spcPts val="9600"/>
              </a:lnSpc>
            </a:pPr>
            <a:r>
              <a:rPr lang="en-US" sz="8000">
                <a:solidFill>
                  <a:srgbClr val="494949"/>
                </a:solidFill>
                <a:latin typeface="More Sugar Thin"/>
              </a:rPr>
              <a:t>¿Qué son?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DD2F5"/>
        </a:solidFill>
      </p:bgPr>
    </p:bg>
    <p:spTree>
      <p:nvGrpSpPr>
        <p:cNvPr id="1" name=""/>
        <p:cNvGrpSpPr/>
        <p:nvPr/>
      </p:nvGrpSpPr>
      <p:grpSpPr>
        <a:xfrm>
          <a:off x="0" y="0"/>
          <a:ext cx="0" cy="0"/>
          <a:chOff x="0" y="0"/>
          <a:chExt cx="0" cy="0"/>
        </a:xfrm>
      </p:grpSpPr>
      <p:sp>
        <p:nvSpPr>
          <p:cNvPr name="TextBox 2" id="2"/>
          <p:cNvSpPr txBox="true"/>
          <p:nvPr/>
        </p:nvSpPr>
        <p:spPr>
          <a:xfrm rot="0">
            <a:off x="502987" y="2022437"/>
            <a:ext cx="9272867" cy="5380990"/>
          </a:xfrm>
          <a:prstGeom prst="rect">
            <a:avLst/>
          </a:prstGeom>
        </p:spPr>
        <p:txBody>
          <a:bodyPr anchor="t" rtlCol="false" tIns="0" lIns="0" bIns="0" rIns="0">
            <a:spAutoFit/>
          </a:bodyPr>
          <a:lstStyle/>
          <a:p>
            <a:pPr algn="just">
              <a:lnSpc>
                <a:spcPts val="4760"/>
              </a:lnSpc>
            </a:pPr>
            <a:r>
              <a:rPr lang="en-US" sz="3400">
                <a:solidFill>
                  <a:srgbClr val="494949"/>
                </a:solidFill>
                <a:latin typeface="Quicksand"/>
              </a:rPr>
              <a:t>Estas suelen tener una trama compleja y abundante, en la que existen digresiones, derivas o vericuetos, y en la que suelen haber varios personajes e incluso diversos puntos de vista desde los cuales se cuenta la historia. Incluso es usual encontrar en una novela relatos secundarios, subtramas, fragmentos de otros textos de otra naturaleza.</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30569">
            <a:off x="9837166" y="2386299"/>
            <a:ext cx="676920" cy="850014"/>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626218" y="1196851"/>
            <a:ext cx="3233311" cy="1481444"/>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9144000" y="6566820"/>
            <a:ext cx="3081956" cy="1412096"/>
          </a:xfrm>
          <a:prstGeom prst="rect">
            <a:avLst/>
          </a:prstGeom>
        </p:spPr>
      </p:pic>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30569">
            <a:off x="16521069" y="4903598"/>
            <a:ext cx="676920" cy="850014"/>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2516732" y="3288626"/>
            <a:ext cx="4342797" cy="4114800"/>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ED8F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028700" y="995330"/>
            <a:ext cx="4700806" cy="5012815"/>
            <a:chOff x="0" y="0"/>
            <a:chExt cx="5948807" cy="6343650"/>
          </a:xfrm>
        </p:grpSpPr>
        <p:sp>
          <p:nvSpPr>
            <p:cNvPr name="Freeform 3" id="3"/>
            <p:cNvSpPr/>
            <p:nvPr/>
          </p:nvSpPr>
          <p:spPr>
            <a:xfrm>
              <a:off x="0" y="0"/>
              <a:ext cx="5948807" cy="6343650"/>
            </a:xfrm>
            <a:custGeom>
              <a:avLst/>
              <a:gdLst/>
              <a:ahLst/>
              <a:cxnLst/>
              <a:rect r="r" b="b" t="t" l="l"/>
              <a:pathLst>
                <a:path h="6343650" w="5948807">
                  <a:moveTo>
                    <a:pt x="5948807" y="738886"/>
                  </a:moveTo>
                  <a:lnTo>
                    <a:pt x="5948807" y="5533771"/>
                  </a:lnTo>
                  <a:lnTo>
                    <a:pt x="5948680" y="5533771"/>
                  </a:lnTo>
                  <a:cubicBezTo>
                    <a:pt x="5948680" y="5537200"/>
                    <a:pt x="5948807" y="5540756"/>
                    <a:pt x="5948807" y="5544185"/>
                  </a:cubicBezTo>
                  <a:cubicBezTo>
                    <a:pt x="5948807" y="5985764"/>
                    <a:pt x="5590921" y="6343650"/>
                    <a:pt x="5149342" y="6343650"/>
                  </a:cubicBezTo>
                  <a:cubicBezTo>
                    <a:pt x="4939284" y="6343650"/>
                    <a:pt x="4748276" y="6262624"/>
                    <a:pt x="4605655" y="6130163"/>
                  </a:cubicBezTo>
                  <a:cubicBezTo>
                    <a:pt x="4463034" y="6262624"/>
                    <a:pt x="4271899" y="6343650"/>
                    <a:pt x="4061968" y="6343650"/>
                  </a:cubicBezTo>
                  <a:cubicBezTo>
                    <a:pt x="3851910" y="6343650"/>
                    <a:pt x="3660902" y="6262624"/>
                    <a:pt x="3518281" y="6130163"/>
                  </a:cubicBezTo>
                  <a:cubicBezTo>
                    <a:pt x="3375660" y="6262624"/>
                    <a:pt x="3184525" y="6343650"/>
                    <a:pt x="2974594" y="6343650"/>
                  </a:cubicBezTo>
                  <a:cubicBezTo>
                    <a:pt x="2764663" y="6343650"/>
                    <a:pt x="2573528" y="6262624"/>
                    <a:pt x="2430907" y="6130163"/>
                  </a:cubicBezTo>
                  <a:cubicBezTo>
                    <a:pt x="2288286" y="6262624"/>
                    <a:pt x="2097151" y="6343650"/>
                    <a:pt x="1887220" y="6343650"/>
                  </a:cubicBezTo>
                  <a:cubicBezTo>
                    <a:pt x="1677162" y="6343650"/>
                    <a:pt x="1486154" y="6262624"/>
                    <a:pt x="1343533" y="6130163"/>
                  </a:cubicBezTo>
                  <a:cubicBezTo>
                    <a:pt x="1200912" y="6262624"/>
                    <a:pt x="1009777" y="6343650"/>
                    <a:pt x="799846" y="6343650"/>
                  </a:cubicBezTo>
                  <a:cubicBezTo>
                    <a:pt x="357886" y="6343650"/>
                    <a:pt x="0" y="5985637"/>
                    <a:pt x="0" y="5544185"/>
                  </a:cubicBezTo>
                  <a:cubicBezTo>
                    <a:pt x="0" y="5540756"/>
                    <a:pt x="127" y="5537200"/>
                    <a:pt x="127" y="5533771"/>
                  </a:cubicBezTo>
                  <a:lnTo>
                    <a:pt x="0" y="5533771"/>
                  </a:lnTo>
                  <a:lnTo>
                    <a:pt x="0" y="738886"/>
                  </a:lnTo>
                  <a:lnTo>
                    <a:pt x="2286" y="738886"/>
                  </a:lnTo>
                  <a:cubicBezTo>
                    <a:pt x="33274" y="325628"/>
                    <a:pt x="378333" y="0"/>
                    <a:pt x="799465" y="0"/>
                  </a:cubicBezTo>
                  <a:cubicBezTo>
                    <a:pt x="1009523" y="0"/>
                    <a:pt x="1200531" y="81026"/>
                    <a:pt x="1343152" y="213487"/>
                  </a:cubicBezTo>
                  <a:cubicBezTo>
                    <a:pt x="1485900" y="81026"/>
                    <a:pt x="1676908" y="0"/>
                    <a:pt x="1886966" y="0"/>
                  </a:cubicBezTo>
                  <a:cubicBezTo>
                    <a:pt x="2097024" y="0"/>
                    <a:pt x="2288032" y="81026"/>
                    <a:pt x="2430653" y="213487"/>
                  </a:cubicBezTo>
                  <a:cubicBezTo>
                    <a:pt x="2573274" y="81026"/>
                    <a:pt x="2764409" y="0"/>
                    <a:pt x="2974340" y="0"/>
                  </a:cubicBezTo>
                  <a:cubicBezTo>
                    <a:pt x="3184271" y="0"/>
                    <a:pt x="3375406" y="81026"/>
                    <a:pt x="3518027" y="213487"/>
                  </a:cubicBezTo>
                  <a:cubicBezTo>
                    <a:pt x="3660775" y="81026"/>
                    <a:pt x="3851910" y="0"/>
                    <a:pt x="4061841" y="0"/>
                  </a:cubicBezTo>
                  <a:cubicBezTo>
                    <a:pt x="4271899" y="0"/>
                    <a:pt x="4462907" y="81026"/>
                    <a:pt x="4605528" y="213487"/>
                  </a:cubicBezTo>
                  <a:cubicBezTo>
                    <a:pt x="4748276" y="81026"/>
                    <a:pt x="4939284" y="0"/>
                    <a:pt x="5149342" y="0"/>
                  </a:cubicBezTo>
                  <a:cubicBezTo>
                    <a:pt x="5570474" y="0"/>
                    <a:pt x="5915533" y="325628"/>
                    <a:pt x="5946521" y="738886"/>
                  </a:cubicBezTo>
                  <a:lnTo>
                    <a:pt x="5948807" y="738886"/>
                  </a:lnTo>
                  <a:close/>
                </a:path>
              </a:pathLst>
            </a:custGeom>
            <a:blipFill>
              <a:blip r:embed="rId2"/>
              <a:stretch>
                <a:fillRect l="0" r="0" t="-12517" b="-12517"/>
              </a:stretch>
            </a:blipFill>
          </p:spPr>
        </p:sp>
      </p:grpSp>
      <p:grpSp>
        <p:nvGrpSpPr>
          <p:cNvPr name="Group 4" id="4"/>
          <p:cNvGrpSpPr/>
          <p:nvPr/>
        </p:nvGrpSpPr>
        <p:grpSpPr>
          <a:xfrm rot="0">
            <a:off x="5729506" y="556098"/>
            <a:ext cx="13051266" cy="9174804"/>
            <a:chOff x="0" y="0"/>
            <a:chExt cx="17401688" cy="12233072"/>
          </a:xfrm>
        </p:grpSpPr>
        <p:sp>
          <p:nvSpPr>
            <p:cNvPr name="TextBox 5" id="5"/>
            <p:cNvSpPr txBox="true"/>
            <p:nvPr/>
          </p:nvSpPr>
          <p:spPr>
            <a:xfrm rot="0">
              <a:off x="1870492" y="2142658"/>
              <a:ext cx="13660705" cy="10096288"/>
            </a:xfrm>
            <a:prstGeom prst="rect">
              <a:avLst/>
            </a:prstGeom>
          </p:spPr>
          <p:txBody>
            <a:bodyPr anchor="t" rtlCol="false" tIns="0" lIns="0" bIns="0" rIns="0">
              <a:spAutoFit/>
            </a:bodyPr>
            <a:lstStyle/>
            <a:p>
              <a:pPr algn="just" marL="669294" indent="-334647" lvl="1">
                <a:lnSpc>
                  <a:spcPts val="4340"/>
                </a:lnSpc>
                <a:buFont typeface="Arial"/>
                <a:buChar char="•"/>
              </a:pPr>
              <a:r>
                <a:rPr lang="en-US" sz="3100">
                  <a:solidFill>
                    <a:srgbClr val="494949"/>
                  </a:solidFill>
                  <a:latin typeface="Arimo"/>
                </a:rPr>
                <a:t>La novela tiene el antecedente directo del género de la epopeya.</a:t>
              </a:r>
            </a:p>
            <a:p>
              <a:pPr algn="just">
                <a:lnSpc>
                  <a:spcPts val="4340"/>
                </a:lnSpc>
              </a:pPr>
            </a:p>
            <a:p>
              <a:pPr algn="just" marL="669294" indent="-334647" lvl="1">
                <a:lnSpc>
                  <a:spcPts val="4340"/>
                </a:lnSpc>
                <a:buFont typeface="Arial"/>
                <a:buChar char="•"/>
              </a:pPr>
              <a:r>
                <a:rPr lang="en-US" sz="3100">
                  <a:solidFill>
                    <a:srgbClr val="494949"/>
                  </a:solidFill>
                  <a:latin typeface="Arimo"/>
                </a:rPr>
                <a:t>Ese género se inició en la Antigüedad, y usualmente se narra las aventuras de los héroes clásicos, como ocurre en la Odisea de Homero.</a:t>
              </a:r>
            </a:p>
            <a:p>
              <a:pPr algn="just">
                <a:lnSpc>
                  <a:spcPts val="4340"/>
                </a:lnSpc>
              </a:pPr>
            </a:p>
            <a:p>
              <a:pPr algn="just" marL="669294" indent="-334647" lvl="1">
                <a:lnSpc>
                  <a:spcPts val="4340"/>
                </a:lnSpc>
                <a:buFont typeface="Arial"/>
                <a:buChar char="•"/>
              </a:pPr>
              <a:r>
                <a:rPr lang="en-US" sz="3100">
                  <a:solidFill>
                    <a:srgbClr val="494949"/>
                  </a:solidFill>
                  <a:latin typeface="Arimo"/>
                </a:rPr>
                <a:t>Luego se cultivó durante el medioevo europeo con un sentido más o menos similar.</a:t>
              </a:r>
            </a:p>
            <a:p>
              <a:pPr algn="just">
                <a:lnSpc>
                  <a:spcPts val="4340"/>
                </a:lnSpc>
              </a:pPr>
            </a:p>
            <a:p>
              <a:pPr algn="just" marL="669294" indent="-334647" lvl="1">
                <a:lnSpc>
                  <a:spcPts val="4340"/>
                </a:lnSpc>
                <a:buFont typeface="Arial"/>
                <a:buChar char="•"/>
              </a:pPr>
              <a:r>
                <a:rPr lang="en-US" sz="3100">
                  <a:solidFill>
                    <a:srgbClr val="494949"/>
                  </a:solidFill>
                  <a:latin typeface="Arimo"/>
                </a:rPr>
                <a:t>En este caso se contaban las aventuras ficticias de los caballeros andantes, muy usuales en un continente dividido en pequeños reinos enemistados.</a:t>
              </a:r>
            </a:p>
          </p:txBody>
        </p:sp>
        <p:sp>
          <p:nvSpPr>
            <p:cNvPr name="TextBox 6" id="6"/>
            <p:cNvSpPr txBox="true"/>
            <p:nvPr/>
          </p:nvSpPr>
          <p:spPr>
            <a:xfrm rot="0">
              <a:off x="0" y="-9366"/>
              <a:ext cx="17401688" cy="1635125"/>
            </a:xfrm>
            <a:prstGeom prst="rect">
              <a:avLst/>
            </a:prstGeom>
          </p:spPr>
          <p:txBody>
            <a:bodyPr anchor="t" rtlCol="false" tIns="0" lIns="0" bIns="0" rIns="0">
              <a:spAutoFit/>
            </a:bodyPr>
            <a:lstStyle/>
            <a:p>
              <a:pPr algn="ctr">
                <a:lnSpc>
                  <a:spcPts val="9600"/>
                </a:lnSpc>
              </a:pPr>
              <a:r>
                <a:rPr lang="en-US" sz="8000">
                  <a:solidFill>
                    <a:srgbClr val="494949"/>
                  </a:solidFill>
                  <a:latin typeface="More Sugar Thin"/>
                </a:rPr>
                <a:t>Origen de la novela</a:t>
              </a:r>
            </a:p>
          </p:txBody>
        </p:sp>
      </p:grpSp>
      <p:pic>
        <p:nvPicPr>
          <p:cNvPr name="Picture 7" id="7"/>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291996" y="1893975"/>
            <a:ext cx="841010" cy="917769"/>
          </a:xfrm>
          <a:prstGeom prst="rect">
            <a:avLst/>
          </a:prstGeom>
        </p:spPr>
      </p:pic>
      <p:pic>
        <p:nvPicPr>
          <p:cNvPr name="Picture 8" id="8"/>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944959" y="7087238"/>
            <a:ext cx="841010" cy="917769"/>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FEBC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968322" y="6472420"/>
            <a:ext cx="2183582" cy="3706698"/>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01933" y="6472420"/>
            <a:ext cx="1851805" cy="3814580"/>
          </a:xfrm>
          <a:prstGeom prst="rect">
            <a:avLst/>
          </a:prstGeom>
        </p:spPr>
      </p:pic>
      <p:grpSp>
        <p:nvGrpSpPr>
          <p:cNvPr name="Group 4" id="4"/>
          <p:cNvGrpSpPr/>
          <p:nvPr/>
        </p:nvGrpSpPr>
        <p:grpSpPr>
          <a:xfrm rot="0">
            <a:off x="2100364" y="299540"/>
            <a:ext cx="13629646" cy="9542775"/>
            <a:chOff x="0" y="0"/>
            <a:chExt cx="18172861" cy="12723700"/>
          </a:xfrm>
        </p:grpSpPr>
        <p:sp>
          <p:nvSpPr>
            <p:cNvPr name="TextBox 5" id="5"/>
            <p:cNvSpPr txBox="true"/>
            <p:nvPr/>
          </p:nvSpPr>
          <p:spPr>
            <a:xfrm rot="0">
              <a:off x="0" y="1804426"/>
              <a:ext cx="18172861" cy="10922211"/>
            </a:xfrm>
            <a:prstGeom prst="rect">
              <a:avLst/>
            </a:prstGeom>
          </p:spPr>
          <p:txBody>
            <a:bodyPr anchor="t" rtlCol="false" tIns="0" lIns="0" bIns="0" rIns="0">
              <a:spAutoFit/>
            </a:bodyPr>
            <a:lstStyle/>
            <a:p>
              <a:pPr algn="just">
                <a:lnSpc>
                  <a:spcPts val="4060"/>
                </a:lnSpc>
              </a:pPr>
              <a:r>
                <a:rPr lang="en-US" sz="2900">
                  <a:solidFill>
                    <a:srgbClr val="494949"/>
                  </a:solidFill>
                  <a:latin typeface="Quicksand Bold"/>
                </a:rPr>
                <a:t>Novelas de aventuras:</a:t>
              </a:r>
              <a:r>
                <a:rPr lang="en-US" sz="2900">
                  <a:solidFill>
                    <a:srgbClr val="494949"/>
                  </a:solidFill>
                  <a:latin typeface="Quicksand"/>
                </a:rPr>
                <a:t> Cuentan de inicio a fin un viaje, un recorrido vital o un episodio emocionante de la vida de un personaje, que al volver a casa ya no es lo mismo del inicio.</a:t>
              </a:r>
            </a:p>
            <a:p>
              <a:pPr algn="just">
                <a:lnSpc>
                  <a:spcPts val="4060"/>
                </a:lnSpc>
              </a:pPr>
            </a:p>
            <a:p>
              <a:pPr algn="just">
                <a:lnSpc>
                  <a:spcPts val="4060"/>
                </a:lnSpc>
              </a:pPr>
              <a:r>
                <a:rPr lang="en-US" sz="2900">
                  <a:solidFill>
                    <a:srgbClr val="494949"/>
                  </a:solidFill>
                  <a:latin typeface="Arimo Bold"/>
                </a:rPr>
                <a:t>Novelas de ciencia ficción:</a:t>
              </a:r>
              <a:r>
                <a:rPr lang="en-US" sz="2900">
                  <a:solidFill>
                    <a:srgbClr val="494949"/>
                  </a:solidFill>
                  <a:latin typeface="Arimo"/>
                </a:rPr>
                <a:t> Relatos que involucran el esclarecimiento de un crimen, por lo que sus protagonistas tienden a ser policías, detectives o periodistas. Poseen un subgénero conocido como policial negro, en el que los protagonistas ya no se mantienen en la legalidad durante el relato.</a:t>
              </a:r>
            </a:p>
            <a:p>
              <a:pPr algn="just">
                <a:lnSpc>
                  <a:spcPts val="4060"/>
                </a:lnSpc>
              </a:pPr>
            </a:p>
            <a:p>
              <a:pPr algn="just">
                <a:lnSpc>
                  <a:spcPts val="4060"/>
                </a:lnSpc>
              </a:pPr>
              <a:r>
                <a:rPr lang="en-US" sz="2900">
                  <a:solidFill>
                    <a:srgbClr val="494949"/>
                  </a:solidFill>
                  <a:latin typeface="Arimo Bold"/>
                </a:rPr>
                <a:t>Novelas románticas:</a:t>
              </a:r>
              <a:r>
                <a:rPr lang="en-US" sz="2900">
                  <a:solidFill>
                    <a:srgbClr val="494949"/>
                  </a:solidFill>
                  <a:latin typeface="Arimo"/>
                </a:rPr>
                <a:t> Historias centradas en las aventuras o desventuras amorosas, pasionales o eróticas de los personajes.</a:t>
              </a:r>
            </a:p>
            <a:p>
              <a:pPr algn="just">
                <a:lnSpc>
                  <a:spcPts val="4060"/>
                </a:lnSpc>
              </a:pPr>
            </a:p>
            <a:p>
              <a:pPr algn="just">
                <a:lnSpc>
                  <a:spcPts val="4060"/>
                </a:lnSpc>
              </a:pPr>
              <a:r>
                <a:rPr lang="en-US" sz="2900">
                  <a:solidFill>
                    <a:srgbClr val="494949"/>
                  </a:solidFill>
                  <a:latin typeface="Arimo Bold"/>
                </a:rPr>
                <a:t>Novelas de caballería:</a:t>
              </a:r>
              <a:r>
                <a:rPr lang="en-US" sz="2900">
                  <a:solidFill>
                    <a:srgbClr val="494949"/>
                  </a:solidFill>
                  <a:latin typeface="Arimo"/>
                </a:rPr>
                <a:t> Sus relatos se centran en la vida de un caballero andante medieval y detallan sus aventuras contra criaturas monstruosas o ejércitos enemigos.</a:t>
              </a:r>
            </a:p>
            <a:p>
              <a:pPr algn="just">
                <a:lnSpc>
                  <a:spcPts val="4060"/>
                </a:lnSpc>
              </a:pPr>
            </a:p>
          </p:txBody>
        </p:sp>
        <p:sp>
          <p:nvSpPr>
            <p:cNvPr name="TextBox 6" id="6"/>
            <p:cNvSpPr txBox="true"/>
            <p:nvPr/>
          </p:nvSpPr>
          <p:spPr>
            <a:xfrm rot="0">
              <a:off x="0" y="238"/>
              <a:ext cx="18172861" cy="1320800"/>
            </a:xfrm>
            <a:prstGeom prst="rect">
              <a:avLst/>
            </a:prstGeom>
          </p:spPr>
          <p:txBody>
            <a:bodyPr anchor="t" rtlCol="false" tIns="0" lIns="0" bIns="0" rIns="0">
              <a:spAutoFit/>
            </a:bodyPr>
            <a:lstStyle/>
            <a:p>
              <a:pPr algn="ctr">
                <a:lnSpc>
                  <a:spcPts val="7800"/>
                </a:lnSpc>
              </a:pPr>
              <a:r>
                <a:rPr lang="en-US" sz="6500">
                  <a:solidFill>
                    <a:srgbClr val="494949"/>
                  </a:solidFill>
                  <a:latin typeface="More Sugar Thin"/>
                </a:rPr>
                <a:t>Clasificación de la novela</a:t>
              </a:r>
            </a:p>
          </p:txBody>
        </p:sp>
      </p:grpSp>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530569">
            <a:off x="15791321" y="603693"/>
            <a:ext cx="676920" cy="850014"/>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669520" y="2262775"/>
            <a:ext cx="2596898" cy="1189851"/>
          </a:xfrm>
          <a:prstGeom prst="rect">
            <a:avLst/>
          </a:prstGeom>
        </p:spPr>
      </p:pic>
      <p:pic>
        <p:nvPicPr>
          <p:cNvPr name="Picture 9" id="9"/>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6338569" y="2040530"/>
            <a:ext cx="3081956" cy="1412096"/>
          </a:xfrm>
          <a:prstGeom prst="rect">
            <a:avLst/>
          </a:prstGeom>
        </p:spPr>
      </p:pic>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530569">
            <a:off x="1189146" y="874111"/>
            <a:ext cx="676920" cy="850014"/>
          </a:xfrm>
          <a:prstGeom prst="rect">
            <a:avLst/>
          </a:prstGeom>
        </p:spPr>
      </p:pic>
      <p:pic>
        <p:nvPicPr>
          <p:cNvPr name="Picture 11" id="11"/>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530569">
            <a:off x="13922322" y="6871083"/>
            <a:ext cx="676920" cy="850014"/>
          </a:xfrm>
          <a:prstGeom prst="rect">
            <a:avLst/>
          </a:prstGeom>
        </p:spPr>
      </p:pic>
      <p:pic>
        <p:nvPicPr>
          <p:cNvPr name="Picture 12" id="12"/>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530569">
            <a:off x="4030388" y="8039516"/>
            <a:ext cx="676920" cy="850014"/>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DD2F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968322" y="6472420"/>
            <a:ext cx="2183582" cy="3706698"/>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01933" y="6472420"/>
            <a:ext cx="1851805" cy="3814580"/>
          </a:xfrm>
          <a:prstGeom prst="rect">
            <a:avLst/>
          </a:prstGeom>
        </p:spPr>
      </p:pic>
      <p:grpSp>
        <p:nvGrpSpPr>
          <p:cNvPr name="Group 4" id="4"/>
          <p:cNvGrpSpPr/>
          <p:nvPr/>
        </p:nvGrpSpPr>
        <p:grpSpPr>
          <a:xfrm rot="0">
            <a:off x="2100364" y="0"/>
            <a:ext cx="13629646" cy="10057125"/>
            <a:chOff x="0" y="0"/>
            <a:chExt cx="18172861" cy="13409500"/>
          </a:xfrm>
        </p:grpSpPr>
        <p:sp>
          <p:nvSpPr>
            <p:cNvPr name="TextBox 5" id="5"/>
            <p:cNvSpPr txBox="true"/>
            <p:nvPr/>
          </p:nvSpPr>
          <p:spPr>
            <a:xfrm rot="0">
              <a:off x="0" y="1804426"/>
              <a:ext cx="18172861" cy="11608011"/>
            </a:xfrm>
            <a:prstGeom prst="rect">
              <a:avLst/>
            </a:prstGeom>
          </p:spPr>
          <p:txBody>
            <a:bodyPr anchor="t" rtlCol="false" tIns="0" lIns="0" bIns="0" rIns="0">
              <a:spAutoFit/>
            </a:bodyPr>
            <a:lstStyle/>
            <a:p>
              <a:pPr algn="just">
                <a:lnSpc>
                  <a:spcPts val="4060"/>
                </a:lnSpc>
              </a:pPr>
              <a:r>
                <a:rPr lang="en-US" sz="2900">
                  <a:solidFill>
                    <a:srgbClr val="494949"/>
                  </a:solidFill>
                  <a:latin typeface="Quicksand Bold"/>
                </a:rPr>
                <a:t>Novelas de terror: </a:t>
              </a:r>
              <a:r>
                <a:rPr lang="en-US" sz="2900">
                  <a:solidFill>
                    <a:srgbClr val="494949"/>
                  </a:solidFill>
                  <a:latin typeface="Quicksand"/>
                </a:rPr>
                <a:t>Contienen anécdotas aterradoras, siniestras o misteriosas, en las que intervienen monstruos y entidades sobrenaturales, causando miedo en el lector.</a:t>
              </a:r>
            </a:p>
            <a:p>
              <a:pPr algn="just">
                <a:lnSpc>
                  <a:spcPts val="4060"/>
                </a:lnSpc>
              </a:pPr>
            </a:p>
            <a:p>
              <a:pPr algn="just">
                <a:lnSpc>
                  <a:spcPts val="4060"/>
                </a:lnSpc>
              </a:pPr>
              <a:r>
                <a:rPr lang="en-US" sz="2900">
                  <a:solidFill>
                    <a:srgbClr val="494949"/>
                  </a:solidFill>
                  <a:latin typeface="Quicksand Bold"/>
                </a:rPr>
                <a:t>Novelas fantásticas:</a:t>
              </a:r>
              <a:r>
                <a:rPr lang="en-US" sz="2900">
                  <a:solidFill>
                    <a:srgbClr val="494949"/>
                  </a:solidFill>
                  <a:latin typeface="Quicksand"/>
                </a:rPr>
                <a:t> Presentan un mundo posible, construido por completo desde la imaginación del autor, con sus reglas particulares, criaturas e historia propias, distintas del mundo real. Novelas realistas.</a:t>
              </a:r>
            </a:p>
            <a:p>
              <a:pPr algn="just">
                <a:lnSpc>
                  <a:spcPts val="4060"/>
                </a:lnSpc>
              </a:pPr>
            </a:p>
            <a:p>
              <a:pPr algn="just">
                <a:lnSpc>
                  <a:spcPts val="4060"/>
                </a:lnSpc>
              </a:pPr>
              <a:r>
                <a:rPr lang="en-US" sz="2900">
                  <a:solidFill>
                    <a:srgbClr val="494949"/>
                  </a:solidFill>
                  <a:latin typeface="Quicksand Bold"/>
                </a:rPr>
                <a:t>Novelas psicológicas:</a:t>
              </a:r>
              <a:r>
                <a:rPr lang="en-US" sz="2900">
                  <a:solidFill>
                    <a:srgbClr val="494949"/>
                  </a:solidFill>
                  <a:latin typeface="Quicksand"/>
                </a:rPr>
                <a:t> Se adentran en la mente de sus personajes: reflexiones, sentimientos y mundo interior, y desde allí narran los eventos ocurridos.</a:t>
              </a:r>
            </a:p>
            <a:p>
              <a:pPr algn="just">
                <a:lnSpc>
                  <a:spcPts val="4060"/>
                </a:lnSpc>
              </a:pPr>
              <a:r>
                <a:rPr lang="en-US" sz="2900">
                  <a:solidFill>
                    <a:srgbClr val="494949"/>
                  </a:solidFill>
                  <a:latin typeface="Quicksand"/>
                </a:rPr>
                <a:t>Novelas filosóficas. En ellas abundan las reflexiones de tipo existencial o trascendental. Cuentan sus historias a partir de la reproducción de cartas ficcionales o imaginarias, o bien de entradas de diario, correos electrónicos y otras formas de correspondencia entre los personajes.</a:t>
              </a:r>
            </a:p>
            <a:p>
              <a:pPr algn="just">
                <a:lnSpc>
                  <a:spcPts val="4060"/>
                </a:lnSpc>
              </a:pPr>
            </a:p>
            <a:p>
              <a:pPr algn="just">
                <a:lnSpc>
                  <a:spcPts val="4060"/>
                </a:lnSpc>
              </a:pPr>
            </a:p>
            <a:p>
              <a:pPr algn="just">
                <a:lnSpc>
                  <a:spcPts val="4060"/>
                </a:lnSpc>
              </a:pPr>
            </a:p>
          </p:txBody>
        </p:sp>
        <p:sp>
          <p:nvSpPr>
            <p:cNvPr name="TextBox 6" id="6"/>
            <p:cNvSpPr txBox="true"/>
            <p:nvPr/>
          </p:nvSpPr>
          <p:spPr>
            <a:xfrm rot="0">
              <a:off x="0" y="238"/>
              <a:ext cx="18172861" cy="1320800"/>
            </a:xfrm>
            <a:prstGeom prst="rect">
              <a:avLst/>
            </a:prstGeom>
          </p:spPr>
          <p:txBody>
            <a:bodyPr anchor="t" rtlCol="false" tIns="0" lIns="0" bIns="0" rIns="0">
              <a:spAutoFit/>
            </a:bodyPr>
            <a:lstStyle/>
            <a:p>
              <a:pPr algn="ctr">
                <a:lnSpc>
                  <a:spcPts val="7800"/>
                </a:lnSpc>
              </a:pPr>
            </a:p>
          </p:txBody>
        </p:sp>
      </p:grpSp>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530569">
            <a:off x="15791321" y="603693"/>
            <a:ext cx="676920" cy="850014"/>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669520" y="2262775"/>
            <a:ext cx="2596898" cy="1189851"/>
          </a:xfrm>
          <a:prstGeom prst="rect">
            <a:avLst/>
          </a:prstGeom>
        </p:spPr>
      </p:pic>
      <p:pic>
        <p:nvPicPr>
          <p:cNvPr name="Picture 9" id="9"/>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6338569" y="2040530"/>
            <a:ext cx="3081956" cy="1412096"/>
          </a:xfrm>
          <a:prstGeom prst="rect">
            <a:avLst/>
          </a:prstGeom>
        </p:spPr>
      </p:pic>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530569">
            <a:off x="1189146" y="874111"/>
            <a:ext cx="676920" cy="850014"/>
          </a:xfrm>
          <a:prstGeom prst="rect">
            <a:avLst/>
          </a:prstGeom>
        </p:spPr>
      </p:pic>
      <p:pic>
        <p:nvPicPr>
          <p:cNvPr name="Picture 11" id="11"/>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530569">
            <a:off x="13922322" y="6871083"/>
            <a:ext cx="676920" cy="850014"/>
          </a:xfrm>
          <a:prstGeom prst="rect">
            <a:avLst/>
          </a:prstGeom>
        </p:spPr>
      </p:pic>
      <p:pic>
        <p:nvPicPr>
          <p:cNvPr name="Picture 12" id="12"/>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530569">
            <a:off x="4030388" y="8039516"/>
            <a:ext cx="676920" cy="850014"/>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ABB88"/>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713410" y="576318"/>
            <a:ext cx="14861181" cy="9134363"/>
          </a:xfrm>
          <a:prstGeom prst="rect">
            <a:avLst/>
          </a:prstGeom>
        </p:spPr>
      </p:pic>
      <p:grpSp>
        <p:nvGrpSpPr>
          <p:cNvPr name="Group 3" id="3"/>
          <p:cNvGrpSpPr/>
          <p:nvPr/>
        </p:nvGrpSpPr>
        <p:grpSpPr>
          <a:xfrm rot="0">
            <a:off x="4118654" y="2056844"/>
            <a:ext cx="11007103" cy="5831928"/>
            <a:chOff x="0" y="0"/>
            <a:chExt cx="14676138" cy="7775904"/>
          </a:xfrm>
        </p:grpSpPr>
        <p:sp>
          <p:nvSpPr>
            <p:cNvPr name="TextBox 4" id="4"/>
            <p:cNvSpPr txBox="true"/>
            <p:nvPr/>
          </p:nvSpPr>
          <p:spPr>
            <a:xfrm rot="0">
              <a:off x="1172802" y="2226613"/>
              <a:ext cx="12330533" cy="5552228"/>
            </a:xfrm>
            <a:prstGeom prst="rect">
              <a:avLst/>
            </a:prstGeom>
          </p:spPr>
          <p:txBody>
            <a:bodyPr anchor="t" rtlCol="false" tIns="0" lIns="0" bIns="0" rIns="0">
              <a:spAutoFit/>
            </a:bodyPr>
            <a:lstStyle/>
            <a:p>
              <a:pPr algn="ctr">
                <a:lnSpc>
                  <a:spcPts val="4760"/>
                </a:lnSpc>
              </a:pPr>
              <a:r>
                <a:rPr lang="en-US" sz="3400">
                  <a:solidFill>
                    <a:srgbClr val="494949"/>
                  </a:solidFill>
                  <a:latin typeface="Arimo"/>
                </a:rPr>
                <a:t>Es usual que el cuerpo de una novela esté dividido en entradas denominadas capítulos. Además puede existir otro tipo de división, llamada partes, que agrupa varios capítulos. En ambos casos, son formas de segmentar el relato de manera ordenada. Suelen estar enumeradas e incluso tituladas.</a:t>
              </a:r>
            </a:p>
          </p:txBody>
        </p:sp>
        <p:sp>
          <p:nvSpPr>
            <p:cNvPr name="TextBox 5" id="5"/>
            <p:cNvSpPr txBox="true"/>
            <p:nvPr/>
          </p:nvSpPr>
          <p:spPr>
            <a:xfrm rot="0">
              <a:off x="0" y="-9446"/>
              <a:ext cx="14676138" cy="1635125"/>
            </a:xfrm>
            <a:prstGeom prst="rect">
              <a:avLst/>
            </a:prstGeom>
          </p:spPr>
          <p:txBody>
            <a:bodyPr anchor="t" rtlCol="false" tIns="0" lIns="0" bIns="0" rIns="0">
              <a:spAutoFit/>
            </a:bodyPr>
            <a:lstStyle/>
            <a:p>
              <a:pPr algn="ctr">
                <a:lnSpc>
                  <a:spcPts val="9600"/>
                </a:lnSpc>
              </a:pPr>
              <a:r>
                <a:rPr lang="en-US" sz="8000">
                  <a:solidFill>
                    <a:srgbClr val="494949"/>
                  </a:solidFill>
                  <a:latin typeface="More Sugar Thin"/>
                </a:rPr>
                <a:t>Estructura de la novela</a:t>
              </a:r>
            </a:p>
          </p:txBody>
        </p:sp>
      </p:grpSp>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05722">
            <a:off x="1232000" y="8424554"/>
            <a:ext cx="962819" cy="542680"/>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6758897" y="2482665"/>
            <a:ext cx="780413" cy="851641"/>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530569">
            <a:off x="690240" y="5693328"/>
            <a:ext cx="676920" cy="850014"/>
          </a:xfrm>
          <a:prstGeom prst="rect">
            <a:avLst/>
          </a:prstGeom>
        </p:spPr>
      </p:pic>
      <p:pic>
        <p:nvPicPr>
          <p:cNvPr name="Picture 9" id="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323203" y="1631023"/>
            <a:ext cx="780413" cy="851641"/>
          </a:xfrm>
          <a:prstGeom prst="rect">
            <a:avLst/>
          </a:prstGeom>
        </p:spPr>
      </p:pic>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794177" y="8356920"/>
            <a:ext cx="780413" cy="851641"/>
          </a:xfrm>
          <a:prstGeom prst="rect">
            <a:avLst/>
          </a:prstGeom>
        </p:spPr>
      </p:pic>
      <p:pic>
        <p:nvPicPr>
          <p:cNvPr name="Picture 11" id="11"/>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05722">
            <a:off x="15312768" y="1020710"/>
            <a:ext cx="962819" cy="542680"/>
          </a:xfrm>
          <a:prstGeom prst="rect">
            <a:avLst/>
          </a:prstGeom>
        </p:spPr>
      </p:pic>
      <p:pic>
        <p:nvPicPr>
          <p:cNvPr name="Picture 12" id="12"/>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05722">
            <a:off x="17573883" y="6227698"/>
            <a:ext cx="962819" cy="542680"/>
          </a:xfrm>
          <a:prstGeom prst="rect">
            <a:avLst/>
          </a:prstGeom>
        </p:spPr>
      </p:pic>
      <p:pic>
        <p:nvPicPr>
          <p:cNvPr name="Picture 13" id="1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05722">
            <a:off x="5166538" y="-33995"/>
            <a:ext cx="962819" cy="542680"/>
          </a:xfrm>
          <a:prstGeom prst="rect">
            <a:avLst/>
          </a:prstGeom>
        </p:spPr>
      </p:pic>
      <p:pic>
        <p:nvPicPr>
          <p:cNvPr name="Picture 14" id="14"/>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530569">
            <a:off x="7425474" y="9757659"/>
            <a:ext cx="676920" cy="850014"/>
          </a:xfrm>
          <a:prstGeom prst="rect">
            <a:avLst/>
          </a:prstGeom>
        </p:spPr>
      </p:pic>
      <p:pic>
        <p:nvPicPr>
          <p:cNvPr name="Picture 15" id="1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530569">
            <a:off x="10381355" y="-320674"/>
            <a:ext cx="676920" cy="850014"/>
          </a:xfrm>
          <a:prstGeom prst="rect">
            <a:avLst/>
          </a:prstGeom>
        </p:spPr>
      </p:pic>
      <p:pic>
        <p:nvPicPr>
          <p:cNvPr name="Picture 16" id="1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0339173" y="9710682"/>
            <a:ext cx="780413" cy="851641"/>
          </a:xfrm>
          <a:prstGeom prst="rect">
            <a:avLst/>
          </a:prstGeom>
        </p:spPr>
      </p:pic>
      <p:pic>
        <p:nvPicPr>
          <p:cNvPr name="Picture 17" id="1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530569">
            <a:off x="-109303" y="623296"/>
            <a:ext cx="676920" cy="850014"/>
          </a:xfrm>
          <a:prstGeom prst="rect">
            <a:avLst/>
          </a:prstGeom>
        </p:spPr>
      </p:pic>
      <p:pic>
        <p:nvPicPr>
          <p:cNvPr name="Picture 18" id="18"/>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2229392" y="3103785"/>
            <a:ext cx="2760384" cy="5461192"/>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DD2F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389524" y="5752627"/>
            <a:ext cx="9622376" cy="8092518"/>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05722">
            <a:off x="16643576" y="4274378"/>
            <a:ext cx="962819" cy="542680"/>
          </a:xfrm>
          <a:prstGeom prst="rect">
            <a:avLst/>
          </a:prstGeom>
        </p:spPr>
      </p:pic>
      <p:grpSp>
        <p:nvGrpSpPr>
          <p:cNvPr name="Group 4" id="4"/>
          <p:cNvGrpSpPr/>
          <p:nvPr/>
        </p:nvGrpSpPr>
        <p:grpSpPr>
          <a:xfrm rot="0">
            <a:off x="277397" y="1321518"/>
            <a:ext cx="12453326" cy="6448401"/>
            <a:chOff x="0" y="0"/>
            <a:chExt cx="16604434" cy="8597868"/>
          </a:xfrm>
        </p:grpSpPr>
        <p:sp>
          <p:nvSpPr>
            <p:cNvPr name="TextBox 5" id="5"/>
            <p:cNvSpPr txBox="true"/>
            <p:nvPr/>
          </p:nvSpPr>
          <p:spPr>
            <a:xfrm rot="0">
              <a:off x="0" y="1918524"/>
              <a:ext cx="16604434" cy="6681469"/>
            </a:xfrm>
            <a:prstGeom prst="rect">
              <a:avLst/>
            </a:prstGeom>
          </p:spPr>
          <p:txBody>
            <a:bodyPr anchor="t" rtlCol="false" tIns="0" lIns="0" bIns="0" rIns="0">
              <a:spAutoFit/>
            </a:bodyPr>
            <a:lstStyle/>
            <a:p>
              <a:pPr algn="just">
                <a:lnSpc>
                  <a:spcPts val="3360"/>
                </a:lnSpc>
              </a:pPr>
              <a:r>
                <a:rPr lang="en-US" sz="2400">
                  <a:solidFill>
                    <a:srgbClr val="494949"/>
                  </a:solidFill>
                  <a:latin typeface="Arimo"/>
                </a:rPr>
                <a:t>Los personajes en las novelas pueden o no ser los narradores de la misma.</a:t>
              </a:r>
            </a:p>
            <a:p>
              <a:pPr algn="just">
                <a:lnSpc>
                  <a:spcPts val="3360"/>
                </a:lnSpc>
              </a:pPr>
              <a:r>
                <a:rPr lang="en-US" sz="2400">
                  <a:solidFill>
                    <a:srgbClr val="494949"/>
                  </a:solidFill>
                  <a:latin typeface="Arimo"/>
                </a:rPr>
                <a:t>Normalmente, una novela posee los siguientes elementos narrativos:</a:t>
              </a:r>
            </a:p>
            <a:p>
              <a:pPr algn="just">
                <a:lnSpc>
                  <a:spcPts val="3360"/>
                </a:lnSpc>
              </a:pPr>
            </a:p>
            <a:p>
              <a:pPr algn="just" marL="518163" indent="-259082" lvl="1">
                <a:lnSpc>
                  <a:spcPts val="3360"/>
                </a:lnSpc>
                <a:buFont typeface="Arial"/>
                <a:buChar char="•"/>
              </a:pPr>
              <a:r>
                <a:rPr lang="en-US" sz="2400">
                  <a:solidFill>
                    <a:srgbClr val="494949"/>
                  </a:solidFill>
                  <a:latin typeface="Arimo Bold"/>
                </a:rPr>
                <a:t>Personajes. </a:t>
              </a:r>
              <a:r>
                <a:rPr lang="en-US" sz="2400">
                  <a:solidFill>
                    <a:srgbClr val="494949"/>
                  </a:solidFill>
                  <a:latin typeface="Arimo"/>
                </a:rPr>
                <a:t>A quienes ocurren las acciones y cuyas vidas (o momentos de ellas) se cuentan en la novela. Pueden o no ser también los narradores de la misma.</a:t>
              </a:r>
            </a:p>
            <a:p>
              <a:pPr algn="just">
                <a:lnSpc>
                  <a:spcPts val="3360"/>
                </a:lnSpc>
              </a:pPr>
            </a:p>
            <a:p>
              <a:pPr algn="just" marL="518163" indent="-259082" lvl="1">
                <a:lnSpc>
                  <a:spcPts val="3360"/>
                </a:lnSpc>
                <a:buFont typeface="Arial"/>
                <a:buChar char="•"/>
              </a:pPr>
              <a:r>
                <a:rPr lang="en-US" sz="2400">
                  <a:solidFill>
                    <a:srgbClr val="494949"/>
                  </a:solidFill>
                  <a:latin typeface="Arimo Bold"/>
                </a:rPr>
                <a:t>Narrador. </a:t>
              </a:r>
              <a:r>
                <a:rPr lang="en-US" sz="2400">
                  <a:solidFill>
                    <a:srgbClr val="494949"/>
                  </a:solidFill>
                  <a:latin typeface="Arimo"/>
                </a:rPr>
                <a:t>Uno o varios narradores pueden aparecer en una novela. Son los encargados de contar la historia, ya sea que fueron testigos de ella, sus protagonistas o voces no involucradas con los hechos.</a:t>
              </a:r>
            </a:p>
            <a:p>
              <a:pPr algn="just" marL="518163" indent="-259082" lvl="1">
                <a:lnSpc>
                  <a:spcPts val="3360"/>
                </a:lnSpc>
                <a:buFont typeface="Arial"/>
                <a:buChar char="•"/>
              </a:pPr>
            </a:p>
            <a:p>
              <a:pPr algn="just" marL="518163" indent="-259082" lvl="1">
                <a:lnSpc>
                  <a:spcPts val="3360"/>
                </a:lnSpc>
                <a:buFont typeface="Arial"/>
                <a:buChar char="•"/>
              </a:pPr>
              <a:r>
                <a:rPr lang="en-US" sz="2400">
                  <a:solidFill>
                    <a:srgbClr val="494949"/>
                  </a:solidFill>
                  <a:latin typeface="Arimo Bold"/>
                </a:rPr>
                <a:t>Diálogos.</a:t>
              </a:r>
              <a:r>
                <a:rPr lang="en-US" sz="2400">
                  <a:solidFill>
                    <a:srgbClr val="494949"/>
                  </a:solidFill>
                  <a:latin typeface="Arimo"/>
                </a:rPr>
                <a:t> Son las transcripciones de lo que los personajes dicen, sin que el narrador intervenga para contarlas.</a:t>
              </a:r>
            </a:p>
          </p:txBody>
        </p:sp>
        <p:sp>
          <p:nvSpPr>
            <p:cNvPr name="TextBox 6" id="6"/>
            <p:cNvSpPr txBox="true"/>
            <p:nvPr/>
          </p:nvSpPr>
          <p:spPr>
            <a:xfrm rot="0">
              <a:off x="0" y="172"/>
              <a:ext cx="16604434" cy="1176736"/>
            </a:xfrm>
            <a:prstGeom prst="rect">
              <a:avLst/>
            </a:prstGeom>
          </p:spPr>
          <p:txBody>
            <a:bodyPr anchor="t" rtlCol="false" tIns="0" lIns="0" bIns="0" rIns="0">
              <a:spAutoFit/>
            </a:bodyPr>
            <a:lstStyle/>
            <a:p>
              <a:pPr algn="ctr">
                <a:lnSpc>
                  <a:spcPts val="6949"/>
                </a:lnSpc>
              </a:pPr>
              <a:r>
                <a:rPr lang="en-US" sz="5791">
                  <a:solidFill>
                    <a:srgbClr val="494949"/>
                  </a:solidFill>
                  <a:latin typeface="More Sugar Thin"/>
                </a:rPr>
                <a:t>Elementos que componen la novela</a:t>
              </a:r>
            </a:p>
          </p:txBody>
        </p:sp>
      </p:grpSp>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430755" y="1321518"/>
            <a:ext cx="780413" cy="851641"/>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730723" y="3449112"/>
            <a:ext cx="3878281" cy="4607029"/>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ED8F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892227" y="675085"/>
            <a:ext cx="5598927" cy="5431631"/>
            <a:chOff x="0" y="0"/>
            <a:chExt cx="6350000" cy="6160262"/>
          </a:xfrm>
        </p:grpSpPr>
        <p:sp>
          <p:nvSpPr>
            <p:cNvPr name="Freeform 3" id="3"/>
            <p:cNvSpPr/>
            <p:nvPr/>
          </p:nvSpPr>
          <p:spPr>
            <a:xfrm>
              <a:off x="0" y="0"/>
              <a:ext cx="6350000" cy="6160262"/>
            </a:xfrm>
            <a:custGeom>
              <a:avLst/>
              <a:gdLst/>
              <a:ahLst/>
              <a:cxnLst/>
              <a:rect r="r" b="b" t="t" l="l"/>
              <a:pathLst>
                <a:path h="6160262" w="6350000">
                  <a:moveTo>
                    <a:pt x="6237986" y="4073525"/>
                  </a:moveTo>
                  <a:cubicBezTo>
                    <a:pt x="6237986" y="4870450"/>
                    <a:pt x="5634228" y="5516499"/>
                    <a:pt x="4889373" y="5516499"/>
                  </a:cubicBezTo>
                  <a:cubicBezTo>
                    <a:pt x="4595622" y="5516499"/>
                    <a:pt x="4323842" y="5415915"/>
                    <a:pt x="4102354" y="5245354"/>
                  </a:cubicBezTo>
                  <a:cubicBezTo>
                    <a:pt x="3838448" y="5788914"/>
                    <a:pt x="3307461" y="6160262"/>
                    <a:pt x="2695321" y="6160262"/>
                  </a:cubicBezTo>
                  <a:cubicBezTo>
                    <a:pt x="1820164" y="6160262"/>
                    <a:pt x="1110742" y="5401183"/>
                    <a:pt x="1110742" y="4464812"/>
                  </a:cubicBezTo>
                  <a:cubicBezTo>
                    <a:pt x="1110742" y="4411853"/>
                    <a:pt x="1113155" y="4359402"/>
                    <a:pt x="1117600" y="4307713"/>
                  </a:cubicBezTo>
                  <a:cubicBezTo>
                    <a:pt x="482854" y="4190492"/>
                    <a:pt x="0" y="3598545"/>
                    <a:pt x="0" y="2885948"/>
                  </a:cubicBezTo>
                  <a:cubicBezTo>
                    <a:pt x="0" y="2089023"/>
                    <a:pt x="603758" y="1442974"/>
                    <a:pt x="1348613" y="1442974"/>
                  </a:cubicBezTo>
                  <a:cubicBezTo>
                    <a:pt x="1348613" y="646049"/>
                    <a:pt x="1952371" y="0"/>
                    <a:pt x="2697226" y="0"/>
                  </a:cubicBezTo>
                  <a:cubicBezTo>
                    <a:pt x="3086100" y="0"/>
                    <a:pt x="3436366" y="176149"/>
                    <a:pt x="3682492" y="457835"/>
                  </a:cubicBezTo>
                  <a:cubicBezTo>
                    <a:pt x="3965829" y="173863"/>
                    <a:pt x="4346575" y="0"/>
                    <a:pt x="4765421" y="0"/>
                  </a:cubicBezTo>
                  <a:cubicBezTo>
                    <a:pt x="5640578" y="0"/>
                    <a:pt x="6350000" y="759079"/>
                    <a:pt x="6350000" y="1695450"/>
                  </a:cubicBezTo>
                  <a:cubicBezTo>
                    <a:pt x="6350000" y="2216785"/>
                    <a:pt x="6130036" y="2683002"/>
                    <a:pt x="5784088" y="2994025"/>
                  </a:cubicBezTo>
                  <a:cubicBezTo>
                    <a:pt x="6062472" y="3258312"/>
                    <a:pt x="6237986" y="3644011"/>
                    <a:pt x="6237986" y="4073525"/>
                  </a:cubicBezTo>
                  <a:close/>
                </a:path>
              </a:pathLst>
            </a:custGeom>
            <a:blipFill>
              <a:blip r:embed="rId2"/>
              <a:stretch>
                <a:fillRect l="-22736" r="-22736" t="0" b="0"/>
              </a:stretch>
            </a:blipFill>
          </p:spPr>
        </p:sp>
      </p:grpSp>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30569">
            <a:off x="17630343" y="722062"/>
            <a:ext cx="676920" cy="850014"/>
          </a:xfrm>
          <a:prstGeom prst="rect">
            <a:avLst/>
          </a:prstGeom>
        </p:spPr>
      </p:pic>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6119241" y="3714044"/>
            <a:ext cx="3081956" cy="1412096"/>
          </a:xfrm>
          <a:prstGeom prst="rect">
            <a:avLst/>
          </a:prstGeom>
        </p:spPr>
      </p:pic>
      <p:pic>
        <p:nvPicPr>
          <p:cNvPr name="Picture 6" id="6"/>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4226756" y="7317028"/>
            <a:ext cx="3081956" cy="1412096"/>
          </a:xfrm>
          <a:prstGeom prst="rect">
            <a:avLst/>
          </a:prstGeom>
        </p:spPr>
      </p:pic>
      <p:pic>
        <p:nvPicPr>
          <p:cNvPr name="Picture 7" id="7"/>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30569">
            <a:off x="690240" y="5151383"/>
            <a:ext cx="676920" cy="850014"/>
          </a:xfrm>
          <a:prstGeom prst="rect">
            <a:avLst/>
          </a:prstGeom>
        </p:spPr>
      </p:pic>
      <p:sp>
        <p:nvSpPr>
          <p:cNvPr name="TextBox 8" id="8"/>
          <p:cNvSpPr txBox="true"/>
          <p:nvPr/>
        </p:nvSpPr>
        <p:spPr>
          <a:xfrm rot="0">
            <a:off x="8344649" y="941980"/>
            <a:ext cx="7774591" cy="8324850"/>
          </a:xfrm>
          <a:prstGeom prst="rect">
            <a:avLst/>
          </a:prstGeom>
        </p:spPr>
        <p:txBody>
          <a:bodyPr anchor="t" rtlCol="false" tIns="0" lIns="0" bIns="0" rIns="0">
            <a:spAutoFit/>
          </a:bodyPr>
          <a:lstStyle/>
          <a:p>
            <a:pPr algn="ctr">
              <a:lnSpc>
                <a:spcPts val="6000"/>
              </a:lnSpc>
            </a:pPr>
            <a:r>
              <a:rPr lang="en-US" sz="5000">
                <a:solidFill>
                  <a:srgbClr val="494949"/>
                </a:solidFill>
                <a:latin typeface="More Sugar Thin"/>
              </a:rPr>
              <a:t>Extensión de la novela</a:t>
            </a:r>
          </a:p>
          <a:p>
            <a:pPr algn="ctr">
              <a:lnSpc>
                <a:spcPts val="3180"/>
              </a:lnSpc>
            </a:pPr>
            <a:r>
              <a:rPr lang="en-US" sz="2650">
                <a:solidFill>
                  <a:srgbClr val="494949"/>
                </a:solidFill>
                <a:latin typeface="Arimo"/>
              </a:rPr>
              <a:t>Se da por sentado que la extensión tendría que ser mayor que la de un cuento. Pero a ciencia cierta no existe un criterio único respecto a cuántas páginas debe tener.</a:t>
            </a:r>
          </a:p>
          <a:p>
            <a:pPr algn="ctr">
              <a:lnSpc>
                <a:spcPts val="3180"/>
              </a:lnSpc>
            </a:pPr>
          </a:p>
          <a:p>
            <a:pPr algn="ctr">
              <a:lnSpc>
                <a:spcPts val="6000"/>
              </a:lnSpc>
            </a:pPr>
            <a:r>
              <a:rPr lang="en-US" sz="5000">
                <a:solidFill>
                  <a:srgbClr val="494949"/>
                </a:solidFill>
                <a:latin typeface="More Sugar Thin"/>
              </a:rPr>
              <a:t>Elementos para una novela</a:t>
            </a:r>
          </a:p>
          <a:p>
            <a:pPr algn="ctr">
              <a:lnSpc>
                <a:spcPts val="3180"/>
              </a:lnSpc>
            </a:pPr>
            <a:r>
              <a:rPr lang="en-US" sz="2650">
                <a:solidFill>
                  <a:srgbClr val="494949"/>
                </a:solidFill>
                <a:latin typeface="Quicksand"/>
              </a:rPr>
              <a:t>La Estructura. La novela tiene un principio, una mitad y un final.</a:t>
            </a:r>
          </a:p>
          <a:p>
            <a:pPr algn="ctr">
              <a:lnSpc>
                <a:spcPts val="3180"/>
              </a:lnSpc>
            </a:pPr>
          </a:p>
          <a:p>
            <a:pPr algn="ctr">
              <a:lnSpc>
                <a:spcPts val="3180"/>
              </a:lnSpc>
            </a:pPr>
            <a:r>
              <a:rPr lang="en-US" sz="2650">
                <a:solidFill>
                  <a:srgbClr val="494949"/>
                </a:solidFill>
                <a:latin typeface="Quicksand"/>
              </a:rPr>
              <a:t>1. La Historia. </a:t>
            </a:r>
          </a:p>
          <a:p>
            <a:pPr algn="ctr">
              <a:lnSpc>
                <a:spcPts val="3180"/>
              </a:lnSpc>
            </a:pPr>
            <a:r>
              <a:rPr lang="en-US" sz="2650">
                <a:solidFill>
                  <a:srgbClr val="494949"/>
                </a:solidFill>
                <a:latin typeface="Quicksand"/>
              </a:rPr>
              <a:t>2. El Argumento. </a:t>
            </a:r>
          </a:p>
          <a:p>
            <a:pPr algn="ctr">
              <a:lnSpc>
                <a:spcPts val="3180"/>
              </a:lnSpc>
            </a:pPr>
            <a:r>
              <a:rPr lang="en-US" sz="2650">
                <a:solidFill>
                  <a:srgbClr val="494949"/>
                </a:solidFill>
                <a:latin typeface="Quicksand"/>
              </a:rPr>
              <a:t>3.Los Personajes. </a:t>
            </a:r>
          </a:p>
          <a:p>
            <a:pPr algn="ctr">
              <a:lnSpc>
                <a:spcPts val="3180"/>
              </a:lnSpc>
            </a:pPr>
            <a:r>
              <a:rPr lang="en-US" sz="2650">
                <a:solidFill>
                  <a:srgbClr val="494949"/>
                </a:solidFill>
                <a:latin typeface="Quicksand"/>
              </a:rPr>
              <a:t>4. El Conflicto. </a:t>
            </a:r>
          </a:p>
          <a:p>
            <a:pPr algn="ctr">
              <a:lnSpc>
                <a:spcPts val="3180"/>
              </a:lnSpc>
            </a:pPr>
            <a:r>
              <a:rPr lang="en-US" sz="2650">
                <a:solidFill>
                  <a:srgbClr val="494949"/>
                </a:solidFill>
                <a:latin typeface="Quicksand"/>
              </a:rPr>
              <a:t>5. Los Obstáculos. </a:t>
            </a:r>
          </a:p>
          <a:p>
            <a:pPr algn="ctr">
              <a:lnSpc>
                <a:spcPts val="3180"/>
              </a:lnSpc>
            </a:pPr>
            <a:r>
              <a:rPr lang="en-US" sz="2650">
                <a:solidFill>
                  <a:srgbClr val="494949"/>
                </a:solidFill>
                <a:latin typeface="Quicksand"/>
              </a:rPr>
              <a:t>6. El climax</a:t>
            </a:r>
          </a:p>
          <a:p>
            <a:pPr algn="ctr">
              <a:lnSpc>
                <a:spcPts val="3180"/>
              </a:lnSpc>
            </a:pPr>
          </a:p>
          <a:p>
            <a:pPr algn="ctr">
              <a:lnSpc>
                <a:spcPts val="3180"/>
              </a:lnSpc>
            </a:pPr>
          </a:p>
          <a:p>
            <a:pPr algn="ctr" marL="0" indent="0" lvl="0">
              <a:lnSpc>
                <a:spcPts val="3180"/>
              </a:lnSpc>
              <a:spcBef>
                <a:spcPct val="0"/>
              </a:spcBef>
            </a:pPr>
          </a:p>
        </p:txBody>
      </p:sp>
      <p:pic>
        <p:nvPicPr>
          <p:cNvPr name="Picture 9" id="9"/>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6119241" y="8023076"/>
            <a:ext cx="780413" cy="851641"/>
          </a:xfrm>
          <a:prstGeom prst="rect">
            <a:avLst/>
          </a:prstGeom>
        </p:spPr>
      </p:pic>
      <p:pic>
        <p:nvPicPr>
          <p:cNvPr name="Picture 10" id="10"/>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2470038" y="7171434"/>
            <a:ext cx="780413" cy="851641"/>
          </a:xfrm>
          <a:prstGeom prst="rect">
            <a:avLst/>
          </a:prstGeom>
        </p:spPr>
      </p:pic>
      <p:pic>
        <p:nvPicPr>
          <p:cNvPr name="Picture 11" id="11"/>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5338828" y="817689"/>
            <a:ext cx="780413" cy="851641"/>
          </a:xfrm>
          <a:prstGeom prst="rect">
            <a:avLst/>
          </a:prstGeom>
        </p:spPr>
      </p:pic>
      <p:pic>
        <p:nvPicPr>
          <p:cNvPr name="Picture 12" id="1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30569">
            <a:off x="7415336" y="3540784"/>
            <a:ext cx="676920" cy="850014"/>
          </a:xfrm>
          <a:prstGeom prst="rect">
            <a:avLst/>
          </a:prstGeom>
        </p:spPr>
      </p:pic>
      <p:pic>
        <p:nvPicPr>
          <p:cNvPr name="Picture 13" id="1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30569">
            <a:off x="14126711" y="9861993"/>
            <a:ext cx="676920" cy="850014"/>
          </a:xfrm>
          <a:prstGeom prst="rect">
            <a:avLst/>
          </a:prstGeom>
        </p:spPr>
      </p:pic>
      <p:pic>
        <p:nvPicPr>
          <p:cNvPr name="Picture 14" id="1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30569">
            <a:off x="11816984" y="8449710"/>
            <a:ext cx="676920" cy="850014"/>
          </a:xfrm>
          <a:prstGeom prst="rect">
            <a:avLst/>
          </a:prstGeom>
        </p:spPr>
      </p:pic>
      <p:pic>
        <p:nvPicPr>
          <p:cNvPr name="Picture 15" id="1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30569">
            <a:off x="953538" y="-221908"/>
            <a:ext cx="676920" cy="850014"/>
          </a:xfrm>
          <a:prstGeom prst="rect">
            <a:avLst/>
          </a:prstGeom>
        </p:spPr>
      </p:pic>
      <p:pic>
        <p:nvPicPr>
          <p:cNvPr name="Picture 16" id="16"/>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5082405" y="814954"/>
            <a:ext cx="1870681" cy="857112"/>
          </a:xfrm>
          <a:prstGeom prst="rect">
            <a:avLst/>
          </a:prstGeom>
        </p:spPr>
      </p:pic>
      <p:pic>
        <p:nvPicPr>
          <p:cNvPr name="Picture 17" id="17"/>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30569">
            <a:off x="1353309" y="9638816"/>
            <a:ext cx="676920" cy="850014"/>
          </a:xfrm>
          <a:prstGeom prst="rect">
            <a:avLst/>
          </a:prstGeom>
        </p:spPr>
      </p:pic>
      <p:pic>
        <p:nvPicPr>
          <p:cNvPr name="Picture 18" id="18"/>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30569">
            <a:off x="10942376" y="-425007"/>
            <a:ext cx="676920" cy="850014"/>
          </a:xfrm>
          <a:prstGeom prst="rect">
            <a:avLst/>
          </a:prstGeom>
        </p:spPr>
      </p:pic>
      <p:pic>
        <p:nvPicPr>
          <p:cNvPr name="Picture 19" id="19"/>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8492596" y="5789888"/>
            <a:ext cx="1806798" cy="209649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DAE8mqSeNNw</dc:identifier>
  <dcterms:modified xsi:type="dcterms:W3CDTF">2011-08-01T06:04:30Z</dcterms:modified>
  <cp:revision>1</cp:revision>
  <dc:title>Novela</dc:title>
</cp:coreProperties>
</file>