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6"/>
  </p:notesMasterIdLst>
  <p:sldIdLst>
    <p:sldId id="257" r:id="rId2"/>
    <p:sldId id="256" r:id="rId3"/>
    <p:sldId id="260" r:id="rId4"/>
    <p:sldId id="265" r:id="rId5"/>
    <p:sldId id="266" r:id="rId6"/>
    <p:sldId id="267" r:id="rId7"/>
    <p:sldId id="276" r:id="rId8"/>
    <p:sldId id="277" r:id="rId9"/>
    <p:sldId id="278" r:id="rId10"/>
    <p:sldId id="279" r:id="rId11"/>
    <p:sldId id="273" r:id="rId12"/>
    <p:sldId id="280" r:id="rId13"/>
    <p:sldId id="268" r:id="rId14"/>
    <p:sldId id="269" r:id="rId15"/>
    <p:sldId id="271" r:id="rId16"/>
    <p:sldId id="272" r:id="rId17"/>
    <p:sldId id="274" r:id="rId18"/>
    <p:sldId id="284" r:id="rId19"/>
    <p:sldId id="264" r:id="rId20"/>
    <p:sldId id="270" r:id="rId21"/>
    <p:sldId id="275" r:id="rId22"/>
    <p:sldId id="281" r:id="rId23"/>
    <p:sldId id="282" r:id="rId24"/>
    <p:sldId id="283" r:id="rId25"/>
  </p:sldIdLst>
  <p:sldSz cx="9144000" cy="5143500" type="screen16x9"/>
  <p:notesSz cx="6858000" cy="9144000"/>
  <p:embeddedFontLst>
    <p:embeddedFont>
      <p:font typeface="Comic Sans MS" panose="030F0702030302020204" pitchFamily="66" charset="0"/>
      <p:regular r:id="rId27"/>
      <p:bold r:id="rId28"/>
      <p:italic r:id="rId29"/>
      <p:boldItalic r:id="rId30"/>
    </p:embeddedFont>
    <p:embeddedFont>
      <p:font typeface="Cooper Black" panose="0208090404030B020404" pitchFamily="18" charset="77"/>
      <p:regular r:id="rId31"/>
    </p:embeddedFont>
    <p:embeddedFont>
      <p:font typeface="Gochi Hand"/>
      <p:regular r:id="rId32"/>
    </p:embeddedFont>
    <p:embeddedFont>
      <p:font typeface="Open Sans" panose="020B0606030504020204" pitchFamily="34" charset="0"/>
      <p:regular r:id="rId33"/>
      <p:bold r:id="rId34"/>
      <p:italic r:id="rId35"/>
      <p:boldItalic r:id="rId36"/>
    </p:embeddedFont>
    <p:embeddedFont>
      <p:font typeface="Roboto" panose="020F0502020204030204" pitchFamily="34" charset="0"/>
      <p:regular r:id="rId37"/>
      <p:bold r:id="rId38"/>
      <p:italic r:id="rId39"/>
      <p:boldItalic r:id="rId40"/>
    </p:embeddedFont>
    <p:embeddedFont>
      <p:font typeface="Ubuntu" panose="020F050202020403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7347507-2FA7-451C-9CF6-49D66806B7E3}">
          <p14:sldIdLst>
            <p14:sldId id="257"/>
            <p14:sldId id="256"/>
            <p14:sldId id="260"/>
            <p14:sldId id="265"/>
            <p14:sldId id="266"/>
            <p14:sldId id="267"/>
            <p14:sldId id="276"/>
            <p14:sldId id="277"/>
            <p14:sldId id="278"/>
            <p14:sldId id="279"/>
            <p14:sldId id="273"/>
            <p14:sldId id="280"/>
            <p14:sldId id="268"/>
            <p14:sldId id="269"/>
            <p14:sldId id="271"/>
            <p14:sldId id="272"/>
            <p14:sldId id="274"/>
            <p14:sldId id="284"/>
            <p14:sldId id="264"/>
            <p14:sldId id="270"/>
            <p14:sldId id="275"/>
            <p14:sldId id="281"/>
            <p14:sldId id="282"/>
            <p14:sldId id="283"/>
          </p14:sldIdLst>
        </p14:section>
      </p14:sectionLst>
    </p:ext>
    <p:ext uri="{EFAFB233-063F-42B5-8137-9DF3F51BA10A}">
      <p15:sldGuideLst xmlns:p15="http://schemas.microsoft.com/office/powerpoint/2012/main">
        <p15:guide id="1" pos="451">
          <p15:clr>
            <a:srgbClr val="9AA0A6"/>
          </p15:clr>
        </p15:guide>
        <p15:guide id="2" pos="5301">
          <p15:clr>
            <a:srgbClr val="9AA0A6"/>
          </p15:clr>
        </p15:guide>
        <p15:guide id="3" orient="horz" pos="531">
          <p15:clr>
            <a:srgbClr val="9AA0A6"/>
          </p15:clr>
        </p15:guide>
        <p15:guide id="4" orient="horz" pos="2906">
          <p15:clr>
            <a:srgbClr val="9AA0A6"/>
          </p15:clr>
        </p15:guide>
        <p15:guide id="5" orient="horz" pos="528">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C66FF"/>
    <a:srgbClr val="33CC33"/>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AF5D1-906D-474C-8B57-A82E7D55002E}">
  <a:tblStyle styleId="{A48AF5D1-906D-474C-8B57-A82E7D5500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38" y="-36"/>
      </p:cViewPr>
      <p:guideLst>
        <p:guide pos="451"/>
        <p:guide pos="5301"/>
        <p:guide orient="horz" pos="531"/>
        <p:guide orient="horz" pos="2906"/>
        <p:guide orient="horz"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520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30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17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3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71728">
            <a:off x="4886874" y="-773592"/>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96424" y="1727652"/>
            <a:ext cx="3002891" cy="1608179"/>
          </a:xfrm>
          <a:custGeom>
            <a:avLst/>
            <a:gdLst/>
            <a:ahLst/>
            <a:cxnLst/>
            <a:rect l="l" t="t" r="r" b="b"/>
            <a:pathLst>
              <a:path w="75611" h="40493" extrusionOk="0">
                <a:moveTo>
                  <a:pt x="56636" y="0"/>
                </a:moveTo>
                <a:cubicBezTo>
                  <a:pt x="53130" y="0"/>
                  <a:pt x="49674" y="1375"/>
                  <a:pt x="47095" y="3991"/>
                </a:cubicBezTo>
                <a:cubicBezTo>
                  <a:pt x="45798" y="3427"/>
                  <a:pt x="44448" y="3161"/>
                  <a:pt x="43120" y="3161"/>
                </a:cubicBezTo>
                <a:cubicBezTo>
                  <a:pt x="39124" y="3161"/>
                  <a:pt x="35330" y="5575"/>
                  <a:pt x="33784" y="9552"/>
                </a:cubicBezTo>
                <a:cubicBezTo>
                  <a:pt x="33009" y="9173"/>
                  <a:pt x="32176" y="8988"/>
                  <a:pt x="31349" y="8988"/>
                </a:cubicBezTo>
                <a:cubicBezTo>
                  <a:pt x="29917" y="8988"/>
                  <a:pt x="28503" y="9542"/>
                  <a:pt x="27438" y="10599"/>
                </a:cubicBezTo>
                <a:cubicBezTo>
                  <a:pt x="25732" y="7406"/>
                  <a:pt x="22431" y="5510"/>
                  <a:pt x="18952" y="5510"/>
                </a:cubicBezTo>
                <a:cubicBezTo>
                  <a:pt x="18086" y="5510"/>
                  <a:pt x="17208" y="5628"/>
                  <a:pt x="16341" y="5873"/>
                </a:cubicBezTo>
                <a:cubicBezTo>
                  <a:pt x="11984" y="7099"/>
                  <a:pt x="9079" y="11195"/>
                  <a:pt x="9353" y="15707"/>
                </a:cubicBezTo>
                <a:cubicBezTo>
                  <a:pt x="9269" y="15695"/>
                  <a:pt x="9198" y="15671"/>
                  <a:pt x="9114" y="15659"/>
                </a:cubicBezTo>
                <a:lnTo>
                  <a:pt x="9114" y="15671"/>
                </a:lnTo>
                <a:cubicBezTo>
                  <a:pt x="8693" y="15601"/>
                  <a:pt x="8275" y="15567"/>
                  <a:pt x="7865" y="15567"/>
                </a:cubicBezTo>
                <a:cubicBezTo>
                  <a:pt x="3538" y="15567"/>
                  <a:pt x="1" y="19323"/>
                  <a:pt x="447" y="23803"/>
                </a:cubicBezTo>
                <a:cubicBezTo>
                  <a:pt x="850" y="27760"/>
                  <a:pt x="4188" y="30531"/>
                  <a:pt x="7882" y="30531"/>
                </a:cubicBezTo>
                <a:cubicBezTo>
                  <a:pt x="8769" y="30531"/>
                  <a:pt x="9675" y="30371"/>
                  <a:pt x="10567" y="30030"/>
                </a:cubicBezTo>
                <a:cubicBezTo>
                  <a:pt x="11317" y="33828"/>
                  <a:pt x="14079" y="36888"/>
                  <a:pt x="17782" y="38019"/>
                </a:cubicBezTo>
                <a:cubicBezTo>
                  <a:pt x="18781" y="38322"/>
                  <a:pt x="19803" y="38470"/>
                  <a:pt x="20818" y="38470"/>
                </a:cubicBezTo>
                <a:cubicBezTo>
                  <a:pt x="23551" y="38470"/>
                  <a:pt x="26223" y="37397"/>
                  <a:pt x="28212" y="35400"/>
                </a:cubicBezTo>
                <a:cubicBezTo>
                  <a:pt x="29131" y="35647"/>
                  <a:pt x="30067" y="35769"/>
                  <a:pt x="30999" y="35769"/>
                </a:cubicBezTo>
                <a:cubicBezTo>
                  <a:pt x="33205" y="35769"/>
                  <a:pt x="35380" y="35087"/>
                  <a:pt x="37213" y="33781"/>
                </a:cubicBezTo>
                <a:cubicBezTo>
                  <a:pt x="39004" y="37859"/>
                  <a:pt x="42944" y="40144"/>
                  <a:pt x="46978" y="40144"/>
                </a:cubicBezTo>
                <a:cubicBezTo>
                  <a:pt x="49327" y="40144"/>
                  <a:pt x="51708" y="39369"/>
                  <a:pt x="53715" y="37722"/>
                </a:cubicBezTo>
                <a:cubicBezTo>
                  <a:pt x="55691" y="39546"/>
                  <a:pt x="58234" y="40493"/>
                  <a:pt x="60806" y="40493"/>
                </a:cubicBezTo>
                <a:cubicBezTo>
                  <a:pt x="62481" y="40493"/>
                  <a:pt x="64167" y="40091"/>
                  <a:pt x="65717" y="39270"/>
                </a:cubicBezTo>
                <a:cubicBezTo>
                  <a:pt x="69646" y="37174"/>
                  <a:pt x="71813" y="32840"/>
                  <a:pt x="71134" y="28447"/>
                </a:cubicBezTo>
                <a:cubicBezTo>
                  <a:pt x="73908" y="27363"/>
                  <a:pt x="75611" y="24553"/>
                  <a:pt x="75301" y="21589"/>
                </a:cubicBezTo>
                <a:cubicBezTo>
                  <a:pt x="74992" y="18636"/>
                  <a:pt x="72729" y="16243"/>
                  <a:pt x="69801" y="15767"/>
                </a:cubicBezTo>
                <a:cubicBezTo>
                  <a:pt x="69812" y="15695"/>
                  <a:pt x="69824" y="15636"/>
                  <a:pt x="69836" y="15564"/>
                </a:cubicBezTo>
                <a:cubicBezTo>
                  <a:pt x="70789" y="9814"/>
                  <a:pt x="67896" y="4110"/>
                  <a:pt x="62704" y="1455"/>
                </a:cubicBezTo>
                <a:cubicBezTo>
                  <a:pt x="60777" y="476"/>
                  <a:pt x="58698" y="0"/>
                  <a:pt x="56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71728">
            <a:off x="1818749" y="309283"/>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93512" y="-59374"/>
            <a:ext cx="9378009" cy="5262252"/>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title"/>
          </p:nvPr>
        </p:nvSpPr>
        <p:spPr>
          <a:xfrm>
            <a:off x="3711688" y="503000"/>
            <a:ext cx="4821900" cy="18051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6000" b="0">
                <a:solidFill>
                  <a:schemeClr val="dk1"/>
                </a:solidFill>
              </a:defRPr>
            </a:lvl1pPr>
            <a:lvl2pPr lvl="1">
              <a:spcBef>
                <a:spcPts val="0"/>
              </a:spcBef>
              <a:spcAft>
                <a:spcPts val="0"/>
              </a:spcAft>
              <a:buSzPts val="3600"/>
              <a:buNone/>
              <a:defRPr>
                <a:latin typeface="Roboto"/>
                <a:ea typeface="Roboto"/>
                <a:cs typeface="Roboto"/>
                <a:sym typeface="Roboto"/>
              </a:defRPr>
            </a:lvl2pPr>
            <a:lvl3pPr lvl="2">
              <a:spcBef>
                <a:spcPts val="0"/>
              </a:spcBef>
              <a:spcAft>
                <a:spcPts val="0"/>
              </a:spcAft>
              <a:buSzPts val="3600"/>
              <a:buNone/>
              <a:defRPr>
                <a:latin typeface="Roboto"/>
                <a:ea typeface="Roboto"/>
                <a:cs typeface="Roboto"/>
                <a:sym typeface="Roboto"/>
              </a:defRPr>
            </a:lvl3pPr>
            <a:lvl4pPr lvl="3">
              <a:spcBef>
                <a:spcPts val="0"/>
              </a:spcBef>
              <a:spcAft>
                <a:spcPts val="0"/>
              </a:spcAft>
              <a:buSzPts val="3600"/>
              <a:buNone/>
              <a:defRPr>
                <a:latin typeface="Roboto"/>
                <a:ea typeface="Roboto"/>
                <a:cs typeface="Roboto"/>
                <a:sym typeface="Roboto"/>
              </a:defRPr>
            </a:lvl4pPr>
            <a:lvl5pPr lvl="4">
              <a:spcBef>
                <a:spcPts val="0"/>
              </a:spcBef>
              <a:spcAft>
                <a:spcPts val="0"/>
              </a:spcAft>
              <a:buSzPts val="3600"/>
              <a:buNone/>
              <a:defRPr>
                <a:latin typeface="Roboto"/>
                <a:ea typeface="Roboto"/>
                <a:cs typeface="Roboto"/>
                <a:sym typeface="Roboto"/>
              </a:defRPr>
            </a:lvl5pPr>
            <a:lvl6pPr lvl="5">
              <a:spcBef>
                <a:spcPts val="0"/>
              </a:spcBef>
              <a:spcAft>
                <a:spcPts val="0"/>
              </a:spcAft>
              <a:buSzPts val="3600"/>
              <a:buNone/>
              <a:defRPr>
                <a:latin typeface="Roboto"/>
                <a:ea typeface="Roboto"/>
                <a:cs typeface="Roboto"/>
                <a:sym typeface="Roboto"/>
              </a:defRPr>
            </a:lvl6pPr>
            <a:lvl7pPr lvl="6">
              <a:spcBef>
                <a:spcPts val="0"/>
              </a:spcBef>
              <a:spcAft>
                <a:spcPts val="0"/>
              </a:spcAft>
              <a:buSzPts val="3600"/>
              <a:buNone/>
              <a:defRPr>
                <a:latin typeface="Roboto"/>
                <a:ea typeface="Roboto"/>
                <a:cs typeface="Roboto"/>
                <a:sym typeface="Roboto"/>
              </a:defRPr>
            </a:lvl7pPr>
            <a:lvl8pPr lvl="7">
              <a:spcBef>
                <a:spcPts val="0"/>
              </a:spcBef>
              <a:spcAft>
                <a:spcPts val="0"/>
              </a:spcAft>
              <a:buSzPts val="3600"/>
              <a:buNone/>
              <a:defRPr>
                <a:latin typeface="Roboto"/>
                <a:ea typeface="Roboto"/>
                <a:cs typeface="Roboto"/>
                <a:sym typeface="Roboto"/>
              </a:defRPr>
            </a:lvl8pPr>
            <a:lvl9pPr lvl="8">
              <a:spcBef>
                <a:spcPts val="0"/>
              </a:spcBef>
              <a:spcAft>
                <a:spcPts val="0"/>
              </a:spcAft>
              <a:buSzPts val="3600"/>
              <a:buNone/>
              <a:defRPr>
                <a:latin typeface="Roboto"/>
                <a:ea typeface="Roboto"/>
                <a:cs typeface="Roboto"/>
                <a:sym typeface="Roboto"/>
              </a:defRPr>
            </a:lvl9pPr>
          </a:lstStyle>
          <a:p>
            <a:endParaRPr/>
          </a:p>
        </p:txBody>
      </p:sp>
      <p:sp>
        <p:nvSpPr>
          <p:cNvPr id="22" name="Google Shape;22;p2"/>
          <p:cNvSpPr txBox="1">
            <a:spLocks noGrp="1"/>
          </p:cNvSpPr>
          <p:nvPr>
            <p:ph type="subTitle" idx="1"/>
          </p:nvPr>
        </p:nvSpPr>
        <p:spPr>
          <a:xfrm>
            <a:off x="3661438" y="2133688"/>
            <a:ext cx="4922400" cy="4356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600">
                <a:solidFill>
                  <a:schemeClr val="dk1"/>
                </a:solidFill>
                <a:latin typeface="Ubuntu"/>
                <a:ea typeface="Ubuntu"/>
                <a:cs typeface="Ubuntu"/>
                <a:sym typeface="Ubuntu"/>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grpSp>
        <p:nvGrpSpPr>
          <p:cNvPr id="23" name="Google Shape;23;p2"/>
          <p:cNvGrpSpPr/>
          <p:nvPr/>
        </p:nvGrpSpPr>
        <p:grpSpPr>
          <a:xfrm>
            <a:off x="81864" y="105159"/>
            <a:ext cx="9523161" cy="512375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4"/>
          <p:cNvGrpSpPr/>
          <p:nvPr/>
        </p:nvGrpSpPr>
        <p:grpSpPr>
          <a:xfrm>
            <a:off x="7783886" y="-121875"/>
            <a:ext cx="1885119" cy="5483025"/>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body" idx="1"/>
          </p:nvPr>
        </p:nvSpPr>
        <p:spPr>
          <a:xfrm>
            <a:off x="714575" y="1008625"/>
            <a:ext cx="7467300" cy="3597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77" name="Google Shape;77;p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 name="Google Shape;78;p4"/>
          <p:cNvSpPr/>
          <p:nvPr/>
        </p:nvSpPr>
        <p:spPr>
          <a:xfrm>
            <a:off x="-210918" y="32138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689426" y="4253251"/>
            <a:ext cx="337836" cy="352671"/>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2254481">
            <a:off x="4326790" y="50099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219412" y="468088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925001" y="48052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982528" y="21038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271006" y="57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05614" y="-172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366909" y="3425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286895" y="-1371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40203" y="1463724"/>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sp>
        <p:nvSpPr>
          <p:cNvPr id="141" name="Google Shape;141;p7"/>
          <p:cNvSpPr txBox="1">
            <a:spLocks noGrp="1"/>
          </p:cNvSpPr>
          <p:nvPr>
            <p:ph type="body" idx="1"/>
          </p:nvPr>
        </p:nvSpPr>
        <p:spPr>
          <a:xfrm>
            <a:off x="706050" y="1520775"/>
            <a:ext cx="3578700" cy="27516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a:lvl1pPr>
            <a:lvl2pPr marL="914400" lvl="1" indent="-279400">
              <a:spcBef>
                <a:spcPts val="0"/>
              </a:spcBef>
              <a:spcAft>
                <a:spcPts val="0"/>
              </a:spcAft>
              <a:buSzPts val="800"/>
              <a:buFont typeface="Open Sans"/>
              <a:buChar char="○"/>
              <a:defRPr sz="1200"/>
            </a:lvl2pPr>
            <a:lvl3pPr marL="1371600" lvl="2" indent="-279400">
              <a:spcBef>
                <a:spcPts val="0"/>
              </a:spcBef>
              <a:spcAft>
                <a:spcPts val="0"/>
              </a:spcAft>
              <a:buSzPts val="800"/>
              <a:buFont typeface="Open Sans"/>
              <a:buChar char="■"/>
              <a:defRPr sz="1200"/>
            </a:lvl3pPr>
            <a:lvl4pPr marL="1828800" lvl="3" indent="-279400">
              <a:spcBef>
                <a:spcPts val="0"/>
              </a:spcBef>
              <a:spcAft>
                <a:spcPts val="0"/>
              </a:spcAft>
              <a:buSzPts val="800"/>
              <a:buFont typeface="Open Sans"/>
              <a:buChar char="●"/>
              <a:defRPr sz="1200"/>
            </a:lvl4pPr>
            <a:lvl5pPr marL="2286000" lvl="4" indent="-317500">
              <a:spcBef>
                <a:spcPts val="0"/>
              </a:spcBef>
              <a:spcAft>
                <a:spcPts val="0"/>
              </a:spcAft>
              <a:buSzPts val="1400"/>
              <a:buFont typeface="Open Sans"/>
              <a:buChar char="○"/>
              <a:defRPr sz="1200"/>
            </a:lvl5pPr>
            <a:lvl6pPr marL="2743200" lvl="5" indent="-317500">
              <a:spcBef>
                <a:spcPts val="0"/>
              </a:spcBef>
              <a:spcAft>
                <a:spcPts val="0"/>
              </a:spcAft>
              <a:buSzPts val="1400"/>
              <a:buFont typeface="Open Sans"/>
              <a:buChar char="■"/>
              <a:defRPr sz="1200"/>
            </a:lvl6pPr>
            <a:lvl7pPr marL="3200400" lvl="6" indent="-273050">
              <a:spcBef>
                <a:spcPts val="0"/>
              </a:spcBef>
              <a:spcAft>
                <a:spcPts val="0"/>
              </a:spcAft>
              <a:buSzPts val="700"/>
              <a:buFont typeface="Open Sans"/>
              <a:buChar char="●"/>
              <a:defRPr sz="1200"/>
            </a:lvl7pPr>
            <a:lvl8pPr marL="3657600" lvl="7" indent="-273050">
              <a:spcBef>
                <a:spcPts val="0"/>
              </a:spcBef>
              <a:spcAft>
                <a:spcPts val="0"/>
              </a:spcAft>
              <a:buSzPts val="700"/>
              <a:buFont typeface="Open Sans"/>
              <a:buChar char="○"/>
              <a:defRPr sz="1200"/>
            </a:lvl8pPr>
            <a:lvl9pPr marL="4114800" lvl="8" indent="-266700">
              <a:spcBef>
                <a:spcPts val="0"/>
              </a:spcBef>
              <a:spcAft>
                <a:spcPts val="0"/>
              </a:spcAft>
              <a:buSzPts val="600"/>
              <a:buFont typeface="Open Sans"/>
              <a:buChar char="■"/>
              <a:defRPr sz="1200"/>
            </a:lvl9pPr>
          </a:lstStyle>
          <a:p>
            <a:endParaRPr/>
          </a:p>
        </p:txBody>
      </p:sp>
      <p:sp>
        <p:nvSpPr>
          <p:cNvPr id="142" name="Google Shape;142;p7"/>
          <p:cNvSpPr/>
          <p:nvPr/>
        </p:nvSpPr>
        <p:spPr>
          <a:xfrm>
            <a:off x="4687423"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67600" y="2382297"/>
            <a:ext cx="159290" cy="152224"/>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189526" y="47670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3271006" y="160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56815" y="2293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4604019"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txBox="1">
            <a:spLocks noGrp="1"/>
          </p:cNvSpPr>
          <p:nvPr>
            <p:ph type="title"/>
          </p:nvPr>
        </p:nvSpPr>
        <p:spPr>
          <a:xfrm>
            <a:off x="591900" y="287175"/>
            <a:ext cx="7198200" cy="738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b="0">
                <a:solidFill>
                  <a:schemeClr val="dk1"/>
                </a:solidFill>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150" name="Google Shape;150;p7"/>
          <p:cNvSpPr/>
          <p:nvPr/>
        </p:nvSpPr>
        <p:spPr>
          <a:xfrm>
            <a:off x="4753774"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4921702"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107887"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5286724"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473020"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5653691"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5828616"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9"/>
        <p:cNvGrpSpPr/>
        <p:nvPr/>
      </p:nvGrpSpPr>
      <p:grpSpPr>
        <a:xfrm>
          <a:off x="0" y="0"/>
          <a:ext cx="0" cy="0"/>
          <a:chOff x="0" y="0"/>
          <a:chExt cx="0" cy="0"/>
        </a:xfrm>
      </p:grpSpPr>
      <p:grpSp>
        <p:nvGrpSpPr>
          <p:cNvPr id="280" name="Google Shape;280;p14"/>
          <p:cNvGrpSpPr/>
          <p:nvPr/>
        </p:nvGrpSpPr>
        <p:grpSpPr>
          <a:xfrm rot="250396" flipH="1">
            <a:off x="-698231" y="-169888"/>
            <a:ext cx="1885137" cy="5483290"/>
            <a:chOff x="7936330" y="-198069"/>
            <a:chExt cx="2187989" cy="5483037"/>
          </a:xfrm>
        </p:grpSpPr>
        <p:sp>
          <p:nvSpPr>
            <p:cNvPr id="281" name="Google Shape;281;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rot="-250396">
            <a:off x="7955157" y="-110425"/>
            <a:ext cx="1885137" cy="5483290"/>
            <a:chOff x="7936330" y="-198069"/>
            <a:chExt cx="2187989" cy="5483037"/>
          </a:xfrm>
        </p:grpSpPr>
        <p:sp>
          <p:nvSpPr>
            <p:cNvPr id="289" name="Google Shape;289;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4"/>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7620" y="330042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152"/>
        <p:cNvGrpSpPr/>
        <p:nvPr/>
      </p:nvGrpSpPr>
      <p:grpSpPr>
        <a:xfrm>
          <a:off x="0" y="0"/>
          <a:ext cx="0" cy="0"/>
          <a:chOff x="0" y="0"/>
          <a:chExt cx="0" cy="0"/>
        </a:xfrm>
      </p:grpSpPr>
      <p:grpSp>
        <p:nvGrpSpPr>
          <p:cNvPr id="1153" name="Google Shape;1153;p31"/>
          <p:cNvGrpSpPr/>
          <p:nvPr/>
        </p:nvGrpSpPr>
        <p:grpSpPr>
          <a:xfrm>
            <a:off x="-260016" y="3678122"/>
            <a:ext cx="9385943" cy="2768372"/>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1"/>
          <p:cNvGrpSpPr/>
          <p:nvPr/>
        </p:nvGrpSpPr>
        <p:grpSpPr>
          <a:xfrm>
            <a:off x="-188093" y="-141477"/>
            <a:ext cx="9420044" cy="50702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74"/>
        <p:cNvGrpSpPr/>
        <p:nvPr/>
      </p:nvGrpSpPr>
      <p:grpSpPr>
        <a:xfrm>
          <a:off x="0" y="0"/>
          <a:ext cx="0" cy="0"/>
          <a:chOff x="0" y="0"/>
          <a:chExt cx="0" cy="0"/>
        </a:xfrm>
      </p:grpSpPr>
      <p:grpSp>
        <p:nvGrpSpPr>
          <p:cNvPr id="1175" name="Google Shape;1175;p32"/>
          <p:cNvGrpSpPr/>
          <p:nvPr/>
        </p:nvGrpSpPr>
        <p:grpSpPr>
          <a:xfrm flipH="1">
            <a:off x="6599026" y="-149638"/>
            <a:ext cx="3046054" cy="5442777"/>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a:off x="-514649" y="-178950"/>
            <a:ext cx="3046054" cy="5442777"/>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2"/>
          <p:cNvSpPr/>
          <p:nvPr/>
        </p:nvSpPr>
        <p:spPr>
          <a:xfrm rot="-636976">
            <a:off x="1699303" y="4237040"/>
            <a:ext cx="492391" cy="482419"/>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8260458" y="2924798"/>
            <a:ext cx="212147" cy="207559"/>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24753" y="2624016"/>
            <a:ext cx="307430" cy="300770"/>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064465" y="3819272"/>
            <a:ext cx="360738" cy="376579"/>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1659080" y="3158002"/>
            <a:ext cx="133310" cy="129994"/>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71040" y="697141"/>
            <a:ext cx="307431" cy="321656"/>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8231568" y="388065"/>
            <a:ext cx="269936" cy="264099"/>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rot="-636691">
            <a:off x="6198713" y="-120356"/>
            <a:ext cx="478045" cy="468414"/>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031652" y="23272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1866356" y="784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1pPr>
            <a:lvl2pPr lvl="1"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2pPr>
            <a:lvl3pPr lvl="2"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3pPr>
            <a:lvl4pPr lvl="3"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4pPr>
            <a:lvl5pPr lvl="4"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5pPr>
            <a:lvl6pPr lvl="5"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6pPr>
            <a:lvl7pPr lvl="6"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7pPr>
            <a:lvl8pPr lvl="7"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8pPr>
            <a:lvl9pPr lvl="8"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1pPr>
            <a:lvl2pPr marL="914400" lvl="1"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36"/>
          <p:cNvSpPr txBox="1">
            <a:spLocks noGrp="1"/>
          </p:cNvSpPr>
          <p:nvPr>
            <p:ph type="title"/>
          </p:nvPr>
        </p:nvSpPr>
        <p:spPr>
          <a:xfrm>
            <a:off x="340242" y="14369"/>
            <a:ext cx="8011612" cy="615523"/>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2800" dirty="0">
                <a:solidFill>
                  <a:schemeClr val="tx1"/>
                </a:solidFill>
                <a:latin typeface="Comic Sans MS" panose="030F0702030302020204" pitchFamily="66" charset="0"/>
              </a:rPr>
              <a:t>Escuela Normal de Educación Preescolar</a:t>
            </a:r>
            <a:endParaRPr sz="2800" dirty="0">
              <a:solidFill>
                <a:schemeClr val="tx1"/>
              </a:solidFill>
              <a:latin typeface="Comic Sans MS" panose="030F0702030302020204" pitchFamily="66" charset="0"/>
            </a:endParaRPr>
          </a:p>
        </p:txBody>
      </p:sp>
      <p:sp>
        <p:nvSpPr>
          <p:cNvPr id="4" name="Google Shape;1279;p36">
            <a:extLst>
              <a:ext uri="{FF2B5EF4-FFF2-40B4-BE49-F238E27FC236}">
                <a16:creationId xmlns:a16="http://schemas.microsoft.com/office/drawing/2014/main" id="{7C8E5809-3BF0-4F52-9AFC-10DDCC4677B3}"/>
              </a:ext>
            </a:extLst>
          </p:cNvPr>
          <p:cNvSpPr txBox="1">
            <a:spLocks/>
          </p:cNvSpPr>
          <p:nvPr/>
        </p:nvSpPr>
        <p:spPr>
          <a:xfrm>
            <a:off x="340242" y="467325"/>
            <a:ext cx="8011612" cy="523190"/>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100" dirty="0">
                <a:solidFill>
                  <a:schemeClr val="accent6">
                    <a:lumMod val="10000"/>
                  </a:schemeClr>
                </a:solidFill>
                <a:latin typeface="Comic Sans MS" panose="030F0702030302020204" pitchFamily="66" charset="0"/>
              </a:rPr>
              <a:t>Licenciatura en Educación Preescolar</a:t>
            </a:r>
          </a:p>
          <a:p>
            <a:r>
              <a:rPr lang="es-ES" sz="1100" dirty="0">
                <a:solidFill>
                  <a:schemeClr val="accent6">
                    <a:lumMod val="10000"/>
                  </a:schemeClr>
                </a:solidFill>
                <a:latin typeface="Comic Sans MS" panose="030F0702030302020204" pitchFamily="66" charset="0"/>
              </a:rPr>
              <a:t>Ciclo escolar 2021-2022</a:t>
            </a:r>
          </a:p>
        </p:txBody>
      </p:sp>
      <p:sp>
        <p:nvSpPr>
          <p:cNvPr id="5" name="Google Shape;1279;p36">
            <a:extLst>
              <a:ext uri="{FF2B5EF4-FFF2-40B4-BE49-F238E27FC236}">
                <a16:creationId xmlns:a16="http://schemas.microsoft.com/office/drawing/2014/main" id="{7BA6AA16-0344-4C22-B497-BA107B00E5E9}"/>
              </a:ext>
            </a:extLst>
          </p:cNvPr>
          <p:cNvSpPr txBox="1">
            <a:spLocks/>
          </p:cNvSpPr>
          <p:nvPr/>
        </p:nvSpPr>
        <p:spPr>
          <a:xfrm>
            <a:off x="340242" y="1656675"/>
            <a:ext cx="8011612" cy="1292631"/>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200" dirty="0">
                <a:solidFill>
                  <a:schemeClr val="accent6">
                    <a:lumMod val="10000"/>
                  </a:schemeClr>
                </a:solidFill>
                <a:latin typeface="Comic Sans MS" panose="030F0702030302020204" pitchFamily="66" charset="0"/>
              </a:rPr>
              <a:t>Daisy Carolina Pérez Nuncio N. Lista 15</a:t>
            </a:r>
          </a:p>
          <a:p>
            <a:r>
              <a:rPr lang="es-ES" sz="1200" dirty="0">
                <a:solidFill>
                  <a:schemeClr val="accent6">
                    <a:lumMod val="10000"/>
                  </a:schemeClr>
                </a:solidFill>
                <a:latin typeface="Comic Sans MS" panose="030F0702030302020204" pitchFamily="66" charset="0"/>
              </a:rPr>
              <a:t>Alison Lily Hernández Vega</a:t>
            </a:r>
          </a:p>
          <a:p>
            <a:r>
              <a:rPr lang="es-ES" sz="1200" dirty="0">
                <a:solidFill>
                  <a:schemeClr val="accent6">
                    <a:lumMod val="10000"/>
                  </a:schemeClr>
                </a:solidFill>
                <a:latin typeface="Comic Sans MS" panose="030F0702030302020204" pitchFamily="66" charset="0"/>
              </a:rPr>
              <a:t>Andrea Victoria Sanguino Rocamontes N. Lista 19</a:t>
            </a:r>
          </a:p>
          <a:p>
            <a:r>
              <a:rPr lang="es-ES" sz="1200" dirty="0">
                <a:solidFill>
                  <a:schemeClr val="accent6">
                    <a:lumMod val="10000"/>
                  </a:schemeClr>
                </a:solidFill>
                <a:latin typeface="Comic Sans MS" panose="030F0702030302020204" pitchFamily="66" charset="0"/>
              </a:rPr>
              <a:t>Leonardo Torres Valdés N. Lista 22</a:t>
            </a:r>
          </a:p>
          <a:p>
            <a:endParaRPr lang="es-ES" sz="1200" dirty="0">
              <a:solidFill>
                <a:schemeClr val="accent6">
                  <a:lumMod val="10000"/>
                </a:schemeClr>
              </a:solidFill>
              <a:latin typeface="Comic Sans MS" panose="030F0702030302020204" pitchFamily="66" charset="0"/>
            </a:endParaRPr>
          </a:p>
          <a:p>
            <a:r>
              <a:rPr lang="es-ES" sz="1200" b="1" dirty="0">
                <a:solidFill>
                  <a:schemeClr val="accent6">
                    <a:lumMod val="10000"/>
                  </a:schemeClr>
                </a:solidFill>
                <a:latin typeface="Comic Sans MS" panose="030F0702030302020204" pitchFamily="66" charset="0"/>
              </a:rPr>
              <a:t>Cultivando Emociones</a:t>
            </a:r>
          </a:p>
        </p:txBody>
      </p:sp>
      <p:sp>
        <p:nvSpPr>
          <p:cNvPr id="6" name="Google Shape;1279;p36">
            <a:extLst>
              <a:ext uri="{FF2B5EF4-FFF2-40B4-BE49-F238E27FC236}">
                <a16:creationId xmlns:a16="http://schemas.microsoft.com/office/drawing/2014/main" id="{E020FB66-37A0-442C-83AB-1A73BA524F57}"/>
              </a:ext>
            </a:extLst>
          </p:cNvPr>
          <p:cNvSpPr txBox="1">
            <a:spLocks/>
          </p:cNvSpPr>
          <p:nvPr/>
        </p:nvSpPr>
        <p:spPr>
          <a:xfrm>
            <a:off x="340242" y="1046611"/>
            <a:ext cx="8011612" cy="55396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200" dirty="0">
                <a:solidFill>
                  <a:schemeClr val="accent6">
                    <a:lumMod val="10000"/>
                  </a:schemeClr>
                </a:solidFill>
                <a:latin typeface="Comic Sans MS" panose="030F0702030302020204" pitchFamily="66" charset="0"/>
              </a:rPr>
              <a:t>Curso: Estrategias Para el Desarrollo Socioemocional </a:t>
            </a:r>
          </a:p>
          <a:p>
            <a:r>
              <a:rPr lang="es-ES" sz="1200" dirty="0">
                <a:solidFill>
                  <a:schemeClr val="accent6">
                    <a:lumMod val="10000"/>
                  </a:schemeClr>
                </a:solidFill>
                <a:latin typeface="Comic Sans MS" panose="030F0702030302020204" pitchFamily="66" charset="0"/>
              </a:rPr>
              <a:t>Tercer Semestre  Sección “B”</a:t>
            </a:r>
          </a:p>
        </p:txBody>
      </p:sp>
      <p:sp>
        <p:nvSpPr>
          <p:cNvPr id="11" name="CuadroTexto 10">
            <a:extLst>
              <a:ext uri="{FF2B5EF4-FFF2-40B4-BE49-F238E27FC236}">
                <a16:creationId xmlns:a16="http://schemas.microsoft.com/office/drawing/2014/main" id="{F3772419-9848-48E6-9E3B-69B4E09175CC}"/>
              </a:ext>
            </a:extLst>
          </p:cNvPr>
          <p:cNvSpPr txBox="1"/>
          <p:nvPr/>
        </p:nvSpPr>
        <p:spPr>
          <a:xfrm>
            <a:off x="1687918" y="2958251"/>
            <a:ext cx="5595383" cy="461665"/>
          </a:xfrm>
          <a:prstGeom prst="rect">
            <a:avLst/>
          </a:prstGeom>
          <a:noFill/>
        </p:spPr>
        <p:txBody>
          <a:bodyPr wrap="square">
            <a:spAutoFit/>
          </a:bodyPr>
          <a:lstStyle/>
          <a:p>
            <a:pPr algn="ctr"/>
            <a:r>
              <a:rPr lang="es-ES" sz="1200" b="1" i="0" dirty="0">
                <a:solidFill>
                  <a:srgbClr val="000000"/>
                </a:solidFill>
                <a:effectLst/>
                <a:latin typeface="Comic Sans MS" panose="030F0702030302020204" pitchFamily="66" charset="0"/>
              </a:rPr>
              <a:t>UNIDAD 2 LA EVALUACIÓN DE LAS HABILIDADES SOCIALES Y EMOCIONALES EN EL NIVEL PREESCOLAR.</a:t>
            </a:r>
            <a:endParaRPr lang="es-MX" sz="1200" b="1" dirty="0">
              <a:latin typeface="Comic Sans MS" panose="030F0702030302020204" pitchFamily="66" charset="0"/>
            </a:endParaRPr>
          </a:p>
        </p:txBody>
      </p:sp>
      <p:graphicFrame>
        <p:nvGraphicFramePr>
          <p:cNvPr id="7" name="Tabla 6">
            <a:extLst>
              <a:ext uri="{FF2B5EF4-FFF2-40B4-BE49-F238E27FC236}">
                <a16:creationId xmlns:a16="http://schemas.microsoft.com/office/drawing/2014/main" id="{1277EFB8-8871-4CE8-A1B8-003CE21BCB21}"/>
              </a:ext>
            </a:extLst>
          </p:cNvPr>
          <p:cNvGraphicFramePr>
            <a:graphicFrameLocks noGrp="1"/>
          </p:cNvGraphicFramePr>
          <p:nvPr>
            <p:extLst>
              <p:ext uri="{D42A27DB-BD31-4B8C-83A1-F6EECF244321}">
                <p14:modId xmlns:p14="http://schemas.microsoft.com/office/powerpoint/2010/main" val="1237755977"/>
              </p:ext>
            </p:extLst>
          </p:nvPr>
        </p:nvGraphicFramePr>
        <p:xfrm>
          <a:off x="1548356" y="3519528"/>
          <a:ext cx="5595383" cy="1402080"/>
        </p:xfrm>
        <a:graphic>
          <a:graphicData uri="http://schemas.openxmlformats.org/drawingml/2006/table">
            <a:tbl>
              <a:tblPr/>
              <a:tblGrid>
                <a:gridCol w="5595383">
                  <a:extLst>
                    <a:ext uri="{9D8B030D-6E8A-4147-A177-3AD203B41FA5}">
                      <a16:colId xmlns:a16="http://schemas.microsoft.com/office/drawing/2014/main" val="1191492407"/>
                    </a:ext>
                  </a:extLst>
                </a:gridCol>
              </a:tblGrid>
              <a:tr h="0">
                <a:tc>
                  <a:txBody>
                    <a:bodyPr/>
                    <a:lstStyle/>
                    <a:p>
                      <a:pPr marL="0" indent="0" algn="ctr">
                        <a:buFont typeface="Wingdings" panose="05000000000000000000" pitchFamily="2" charset="2"/>
                        <a:buNone/>
                      </a:pPr>
                      <a:r>
                        <a:rPr lang="es-ES" sz="1200" b="1" dirty="0">
                          <a:solidFill>
                            <a:schemeClr val="accent6">
                              <a:lumMod val="10000"/>
                            </a:schemeClr>
                          </a:solidFill>
                          <a:effectLst/>
                          <a:latin typeface="Comic Sans MS" panose="030F0702030302020204" pitchFamily="66" charset="0"/>
                        </a:rPr>
                        <a:t>Competencias de unidad</a:t>
                      </a:r>
                    </a:p>
                    <a:p>
                      <a:pPr marL="285750" indent="-285750" algn="ctr">
                        <a:buFont typeface="Wingdings" panose="05000000000000000000" pitchFamily="2" charset="2"/>
                        <a:buChar char="v"/>
                      </a:pPr>
                      <a:r>
                        <a:rPr lang="es-ES" sz="1200" dirty="0">
                          <a:solidFill>
                            <a:schemeClr val="accent6">
                              <a:lumMod val="10000"/>
                            </a:schemeClr>
                          </a:solidFill>
                          <a:effectLst/>
                          <a:latin typeface="Comic Sans MS" panose="030F0702030302020204" pitchFamily="66" charset="0"/>
                        </a:rPr>
                        <a:t>Detecta los procesos de aprendizaje de sus alumnos para favorecer su desarrollo cognitivo y socioemocional.</a:t>
                      </a:r>
                    </a:p>
                    <a:p>
                      <a:pPr marL="285750" indent="-285750" algn="ctr">
                        <a:buFont typeface="Wingdings" panose="05000000000000000000" pitchFamily="2" charset="2"/>
                        <a:buChar char="v"/>
                      </a:pPr>
                      <a:r>
                        <a:rPr lang="es-ES" sz="1200" b="0" i="0" u="none" strike="noStrike" cap="none" dirty="0">
                          <a:solidFill>
                            <a:schemeClr val="accent6">
                              <a:lumMod val="10000"/>
                            </a:schemeClr>
                          </a:solidFill>
                          <a:effectLst/>
                          <a:latin typeface="Comic Sans MS" panose="030F0702030302020204" pitchFamily="66" charset="0"/>
                          <a:ea typeface="+mn-ea"/>
                          <a:cs typeface="+mn-cs"/>
                          <a:sym typeface="Arial"/>
                        </a:rPr>
                        <a:t>Emplea la evaluación para intervenir en los diferentes ámbitos y momentos de la tarea educativa para mejorar los aprendizajes de sus alumnos.</a:t>
                      </a:r>
                      <a:br>
                        <a:rPr lang="es-ES" dirty="0">
                          <a:solidFill>
                            <a:srgbClr val="000000"/>
                          </a:solidFill>
                          <a:effectLst/>
                          <a:latin typeface="Verdana" panose="020B0604030504040204" pitchFamily="34" charset="0"/>
                        </a:rPr>
                      </a:br>
                      <a:endParaRPr lang="es-ES" dirty="0">
                        <a:solidFill>
                          <a:srgbClr val="000000"/>
                        </a:solidFill>
                        <a:effectLst/>
                        <a:latin typeface="Verdana" panose="020B0604030504040204" pitchFamily="34" charset="0"/>
                      </a:endParaRPr>
                    </a:p>
                  </a:txBody>
                  <a:tcPr>
                    <a:lnL>
                      <a:noFill/>
                    </a:lnL>
                    <a:lnR>
                      <a:noFill/>
                    </a:lnR>
                    <a:lnT>
                      <a:noFill/>
                    </a:lnT>
                    <a:lnB>
                      <a:noFill/>
                    </a:lnB>
                  </a:tcPr>
                </a:tc>
                <a:extLst>
                  <a:ext uri="{0D108BD9-81ED-4DB2-BD59-A6C34878D82A}">
                    <a16:rowId xmlns:a16="http://schemas.microsoft.com/office/drawing/2014/main" val="1716088562"/>
                  </a:ext>
                </a:extLst>
              </a:tr>
            </a:tbl>
          </a:graphicData>
        </a:graphic>
      </p:graphicFrame>
      <p:sp>
        <p:nvSpPr>
          <p:cNvPr id="15" name="Google Shape;1279;p36">
            <a:extLst>
              <a:ext uri="{FF2B5EF4-FFF2-40B4-BE49-F238E27FC236}">
                <a16:creationId xmlns:a16="http://schemas.microsoft.com/office/drawing/2014/main" id="{6948BA37-0052-4BE7-B362-6BF28C9E7C12}"/>
              </a:ext>
            </a:extLst>
          </p:cNvPr>
          <p:cNvSpPr txBox="1">
            <a:spLocks/>
          </p:cNvSpPr>
          <p:nvPr/>
        </p:nvSpPr>
        <p:spPr>
          <a:xfrm>
            <a:off x="0" y="4774198"/>
            <a:ext cx="3231337" cy="369302"/>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200" dirty="0">
                <a:solidFill>
                  <a:schemeClr val="accent6">
                    <a:lumMod val="10000"/>
                  </a:schemeClr>
                </a:solidFill>
                <a:latin typeface="Comic Sans MS" panose="030F0702030302020204" pitchFamily="66" charset="0"/>
              </a:rPr>
              <a:t>Saltillo, Coahuila a 25 de abril de 2022</a:t>
            </a:r>
          </a:p>
        </p:txBody>
      </p:sp>
      <p:pic>
        <p:nvPicPr>
          <p:cNvPr id="1029" name="Picture 5" descr="Escuela Normal De Educación Preescolar Del Estado De Coahuila - Home |  Facebook">
            <a:extLst>
              <a:ext uri="{FF2B5EF4-FFF2-40B4-BE49-F238E27FC236}">
                <a16:creationId xmlns:a16="http://schemas.microsoft.com/office/drawing/2014/main" id="{6F2294E1-33F5-4A88-AADA-EE8624DCCE3E}"/>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0242" y="593110"/>
            <a:ext cx="1717479" cy="1543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63" y="287175"/>
            <a:ext cx="7198200" cy="738900"/>
          </a:xfrm>
        </p:spPr>
        <p:txBody>
          <a:bodyPr/>
          <a:lstStyle/>
          <a:p>
            <a:r>
              <a:rPr lang="es-MX" sz="2800" dirty="0">
                <a:solidFill>
                  <a:srgbClr val="33CC33"/>
                </a:solidFill>
                <a:latin typeface="Cooper Black" panose="0208090404030B020404" pitchFamily="18" charset="0"/>
              </a:rPr>
              <a:t>Nivel Pre-convencional: Egocentrismo</a:t>
            </a:r>
          </a:p>
        </p:txBody>
      </p:sp>
      <p:sp>
        <p:nvSpPr>
          <p:cNvPr id="3" name="CuadroTexto 2"/>
          <p:cNvSpPr txBox="1"/>
          <p:nvPr/>
        </p:nvSpPr>
        <p:spPr>
          <a:xfrm>
            <a:off x="1116492" y="1348193"/>
            <a:ext cx="6848670" cy="3323987"/>
          </a:xfrm>
          <a:prstGeom prst="rect">
            <a:avLst/>
          </a:prstGeom>
          <a:noFill/>
        </p:spPr>
        <p:txBody>
          <a:bodyPr wrap="square" rtlCol="0">
            <a:spAutoFit/>
          </a:bodyPr>
          <a:lstStyle/>
          <a:p>
            <a:r>
              <a:rPr lang="es-MX" dirty="0">
                <a:latin typeface="Comic Sans MS" panose="030F0702030302020204" pitchFamily="66" charset="0"/>
              </a:rPr>
              <a:t>Es un nivel en el que las normas vienen impuestas por los adultos, y se respetan solo por las consecuencias negativas que pudiera haber, o por el poder de quienes las establecen.</a:t>
            </a:r>
          </a:p>
          <a:p>
            <a:endParaRPr lang="es-MX" dirty="0">
              <a:latin typeface="Comic Sans MS" panose="030F0702030302020204" pitchFamily="66" charset="0"/>
            </a:endParaRPr>
          </a:p>
          <a:p>
            <a:r>
              <a:rPr lang="es-MX" b="1" i="1" u="sng" dirty="0">
                <a:latin typeface="Comic Sans MS" panose="030F0702030302020204" pitchFamily="66" charset="0"/>
              </a:rPr>
              <a:t>Estadio 1. Moral Heterónoma: obediencia y miedo al castigo</a:t>
            </a:r>
          </a:p>
          <a:p>
            <a:r>
              <a:rPr lang="es-MX" dirty="0">
                <a:latin typeface="Comic Sans MS" panose="030F0702030302020204" pitchFamily="66" charset="0"/>
              </a:rPr>
              <a:t>Se alarga hasta los 5 o 6 años. Es el estadio propio de la infancia. Es un periodo en que la ley moral viene impuesta desde fuera. El niño/a no sabe lo que esta bien y lo que esta mal. Los niños/as intentan ajustarse y obedecer, sobre todo, por miedo al castigo.</a:t>
            </a:r>
          </a:p>
          <a:p>
            <a:endParaRPr lang="es-MX" dirty="0">
              <a:latin typeface="Comic Sans MS" panose="030F0702030302020204" pitchFamily="66" charset="0"/>
            </a:endParaRPr>
          </a:p>
          <a:p>
            <a:r>
              <a:rPr lang="es-MX" b="1" i="1" u="sng" dirty="0">
                <a:latin typeface="Comic Sans MS" panose="030F0702030302020204" pitchFamily="66" charset="0"/>
              </a:rPr>
              <a:t>Estadio 2. Individualismo e intercambio</a:t>
            </a:r>
          </a:p>
          <a:p>
            <a:r>
              <a:rPr lang="es-MX" dirty="0">
                <a:latin typeface="Comic Sans MS" panose="030F0702030302020204" pitchFamily="66" charset="0"/>
              </a:rPr>
              <a:t>Llegara hasta los 10 o 11 años. La perspectiva no es tan egocéntrica y se reconoce la existencia de interés y necesidades de los otros, que pueden ser diferentes a los nuestros. Se actúa para defender los propios intereses y se entiende como correcto que los demás hagan lo mismo.</a:t>
            </a:r>
          </a:p>
        </p:txBody>
      </p:sp>
    </p:spTree>
    <p:extLst>
      <p:ext uri="{BB962C8B-B14F-4D97-AF65-F5344CB8AC3E}">
        <p14:creationId xmlns:p14="http://schemas.microsoft.com/office/powerpoint/2010/main" val="297707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39"/>
          <p:cNvSpPr txBox="1">
            <a:spLocks noGrp="1"/>
          </p:cNvSpPr>
          <p:nvPr>
            <p:ph type="body" idx="1"/>
          </p:nvPr>
        </p:nvSpPr>
        <p:spPr>
          <a:xfrm>
            <a:off x="152986" y="812438"/>
            <a:ext cx="4365852" cy="27516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bg2"/>
              </a:buClr>
              <a:buSzPct val="150000"/>
              <a:buFont typeface="Wingdings" panose="05000000000000000000" pitchFamily="2" charset="2"/>
              <a:buChar char="v"/>
            </a:pPr>
            <a:r>
              <a:rPr lang="es-ES" dirty="0">
                <a:solidFill>
                  <a:schemeClr val="accent6">
                    <a:lumMod val="10000"/>
                  </a:schemeClr>
                </a:solidFill>
                <a:latin typeface="Comic Sans MS" panose="030F0702030302020204" pitchFamily="66" charset="0"/>
              </a:rPr>
              <a:t>Se inicia con la adolescencia, y en el las personas se identifican con el grupo y se comportan en función de lo que el grupo espera de ellos.</a:t>
            </a:r>
          </a:p>
          <a:p>
            <a:pPr marL="285750" lvl="0" indent="-285750" algn="l" rtl="0">
              <a:spcBef>
                <a:spcPts val="0"/>
              </a:spcBef>
              <a:spcAft>
                <a:spcPts val="0"/>
              </a:spcAft>
              <a:buClr>
                <a:schemeClr val="bg2"/>
              </a:buClr>
              <a:buSzPct val="150000"/>
              <a:buFont typeface="Wingdings" panose="05000000000000000000" pitchFamily="2" charset="2"/>
              <a:buChar char="v"/>
            </a:pPr>
            <a:endParaRPr lang="es-ES"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r>
              <a:rPr lang="es-ES" dirty="0">
                <a:solidFill>
                  <a:schemeClr val="accent6">
                    <a:lumMod val="10000"/>
                  </a:schemeClr>
                </a:solidFill>
                <a:latin typeface="Comic Sans MS" panose="030F0702030302020204" pitchFamily="66" charset="0"/>
              </a:rPr>
              <a:t>A partir de los 11 años, se ve “te hago lo que me haces” y se llega al “hago lo que esperas de mi, te doy gusto, porque quiero que me aceptes, que me quieras”.</a:t>
            </a:r>
          </a:p>
          <a:p>
            <a:pPr marL="285750" lvl="0" indent="-285750" algn="l" rtl="0">
              <a:spcBef>
                <a:spcPts val="0"/>
              </a:spcBef>
              <a:spcAft>
                <a:spcPts val="0"/>
              </a:spcAft>
              <a:buClr>
                <a:schemeClr val="bg2"/>
              </a:buClr>
              <a:buSzPct val="150000"/>
              <a:buFont typeface="Wingdings" panose="05000000000000000000" pitchFamily="2" charset="2"/>
              <a:buChar char="v"/>
            </a:pPr>
            <a:endParaRPr lang="es-ES"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r>
              <a:rPr lang="es-ES" dirty="0">
                <a:solidFill>
                  <a:schemeClr val="accent6">
                    <a:lumMod val="10000"/>
                  </a:schemeClr>
                </a:solidFill>
                <a:latin typeface="Comic Sans MS" panose="030F0702030302020204" pitchFamily="66" charset="0"/>
              </a:rPr>
              <a:t>Es una etapa en que los adolescentes se debaten entre lo que esperan de sus padres, profesores y amigos.</a:t>
            </a:r>
          </a:p>
          <a:p>
            <a:pPr marL="0" lvl="0" indent="0" algn="l" rtl="0">
              <a:spcBef>
                <a:spcPts val="0"/>
              </a:spcBef>
              <a:spcAft>
                <a:spcPts val="0"/>
              </a:spcAft>
              <a:buClr>
                <a:schemeClr val="bg2"/>
              </a:buClr>
              <a:buSzPct val="150000"/>
              <a:buNone/>
            </a:pPr>
            <a:endParaRPr lang="es-ES"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r>
              <a:rPr lang="es-ES" dirty="0">
                <a:solidFill>
                  <a:schemeClr val="accent6">
                    <a:lumMod val="10000"/>
                  </a:schemeClr>
                </a:solidFill>
                <a:latin typeface="Comic Sans MS" panose="030F0702030302020204" pitchFamily="66" charset="0"/>
              </a:rPr>
              <a:t>Son personas que buscan hacerse querer, pero que se dejan llevar por los demás, las modas o los medios de comunicación. </a:t>
            </a:r>
            <a:endParaRPr sz="1200" dirty="0">
              <a:solidFill>
                <a:schemeClr val="accent6">
                  <a:lumMod val="10000"/>
                </a:schemeClr>
              </a:solidFill>
            </a:endParaRPr>
          </a:p>
        </p:txBody>
      </p:sp>
      <p:sp>
        <p:nvSpPr>
          <p:cNvPr id="1316" name="Google Shape;1316;p39"/>
          <p:cNvSpPr txBox="1">
            <a:spLocks noGrp="1"/>
          </p:cNvSpPr>
          <p:nvPr>
            <p:ph type="title"/>
          </p:nvPr>
        </p:nvSpPr>
        <p:spPr>
          <a:xfrm>
            <a:off x="0" y="73538"/>
            <a:ext cx="7198200" cy="7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rPr>
              <a:t>Deseo de aceptación</a:t>
            </a:r>
            <a:endParaRPr sz="440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5" name="Google Shape;1316;p39">
            <a:extLst>
              <a:ext uri="{FF2B5EF4-FFF2-40B4-BE49-F238E27FC236}">
                <a16:creationId xmlns:a16="http://schemas.microsoft.com/office/drawing/2014/main" id="{8ECD5EC0-CEF2-4D90-9108-2412263FF6B1}"/>
              </a:ext>
            </a:extLst>
          </p:cNvPr>
          <p:cNvSpPr txBox="1">
            <a:spLocks/>
          </p:cNvSpPr>
          <p:nvPr/>
        </p:nvSpPr>
        <p:spPr>
          <a:xfrm>
            <a:off x="74428" y="73538"/>
            <a:ext cx="7198200" cy="738900"/>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MX" sz="4400" dirty="0">
                <a:solidFill>
                  <a:schemeClr val="accent2"/>
                </a:solidFill>
                <a:effectLst>
                  <a:outerShdw blurRad="38100" dist="38100" dir="2700000" algn="tl">
                    <a:srgbClr val="000000">
                      <a:alpha val="43137"/>
                    </a:srgbClr>
                  </a:outerShdw>
                </a:effectLst>
                <a:latin typeface="Cooper Black" panose="0208090404030B020404" pitchFamily="18" charset="0"/>
              </a:rPr>
              <a:t>Deseo de aceptación</a:t>
            </a:r>
          </a:p>
        </p:txBody>
      </p:sp>
      <p:pic>
        <p:nvPicPr>
          <p:cNvPr id="1028" name="Picture 4" descr="La adolescencia, una etapa difícil para todos – Publicaciones – Centro  Psicolgico Waray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948" y="-159488"/>
            <a:ext cx="5677786" cy="55395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2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74918" y="1132609"/>
            <a:ext cx="5041317" cy="3803073"/>
          </a:xfrm>
        </p:spPr>
        <p:txBody>
          <a:bodyPr/>
          <a:lstStyle/>
          <a:p>
            <a:pPr marL="139700" indent="0">
              <a:buNone/>
            </a:pPr>
            <a:r>
              <a:rPr lang="es-MX" dirty="0">
                <a:latin typeface="Comic Sans MS" panose="030F0702030302020204" pitchFamily="66" charset="0"/>
              </a:rPr>
              <a:t>Es el nivel de comprensión y aceptación de los principios morales generales que inspiran las normas.</a:t>
            </a:r>
          </a:p>
          <a:p>
            <a:pPr marL="139700" indent="0">
              <a:buNone/>
            </a:pPr>
            <a:endParaRPr lang="es-MX" dirty="0">
              <a:latin typeface="Comic Sans MS" panose="030F0702030302020204" pitchFamily="66" charset="0"/>
            </a:endParaRPr>
          </a:p>
          <a:p>
            <a:pPr marL="139700" indent="0">
              <a:buNone/>
            </a:pPr>
            <a:r>
              <a:rPr lang="es-MX" b="1" i="1" u="sng" dirty="0">
                <a:latin typeface="Comic Sans MS" panose="030F0702030302020204" pitchFamily="66" charset="0"/>
              </a:rPr>
              <a:t>Estadio 5. Contrato Social y derechos individuales.</a:t>
            </a:r>
          </a:p>
          <a:p>
            <a:pPr marL="139700" indent="0">
              <a:buNone/>
            </a:pPr>
            <a:r>
              <a:rPr lang="es-MX" dirty="0">
                <a:latin typeface="Comic Sans MS" panose="030F0702030302020204" pitchFamily="66" charset="0"/>
              </a:rPr>
              <a:t>La vida y la libertad son los grandes derechos humanos, los derechos básicos; y los tienen todos por el hecho de ser personas.</a:t>
            </a:r>
          </a:p>
          <a:p>
            <a:pPr marL="139700" indent="0">
              <a:buNone/>
            </a:pPr>
            <a:endParaRPr lang="es-MX" dirty="0">
              <a:latin typeface="Comic Sans MS" panose="030F0702030302020204" pitchFamily="66" charset="0"/>
            </a:endParaRPr>
          </a:p>
          <a:p>
            <a:pPr marL="139700" indent="0">
              <a:buNone/>
            </a:pPr>
            <a:r>
              <a:rPr lang="es-MX" b="1" i="1" u="sng" dirty="0">
                <a:latin typeface="Comic Sans MS" panose="030F0702030302020204" pitchFamily="66" charset="0"/>
              </a:rPr>
              <a:t>Estadio 6. Principio éticos universales.</a:t>
            </a:r>
          </a:p>
          <a:p>
            <a:pPr marL="139700" indent="0">
              <a:buNone/>
            </a:pPr>
            <a:r>
              <a:rPr lang="es-MX" dirty="0">
                <a:latin typeface="Comic Sans MS" panose="030F0702030302020204" pitchFamily="66" charset="0"/>
              </a:rPr>
              <a:t>Lo justo es tomar las decisiones siguiendo los principios éticos universales de justicia y respeto por la dignidad de todos los seres humanos.</a:t>
            </a:r>
          </a:p>
          <a:p>
            <a:pPr marL="139700" indent="0">
              <a:buNone/>
            </a:pPr>
            <a:r>
              <a:rPr lang="es-MX" dirty="0">
                <a:latin typeface="Comic Sans MS" panose="030F0702030302020204" pitchFamily="66" charset="0"/>
              </a:rPr>
              <a:t>Las personas que llegan al sexto estadio creen sinceramente que todos somos iguales que todos tenemos los mismos derechos.</a:t>
            </a:r>
          </a:p>
        </p:txBody>
      </p:sp>
      <p:sp>
        <p:nvSpPr>
          <p:cNvPr id="3" name="Título 2"/>
          <p:cNvSpPr>
            <a:spLocks noGrp="1"/>
          </p:cNvSpPr>
          <p:nvPr>
            <p:ph type="title"/>
          </p:nvPr>
        </p:nvSpPr>
        <p:spPr>
          <a:xfrm>
            <a:off x="247656" y="150607"/>
            <a:ext cx="5045106" cy="982002"/>
          </a:xfrm>
        </p:spPr>
        <p:txBody>
          <a:bodyPr/>
          <a:lstStyle/>
          <a:p>
            <a:r>
              <a:rPr lang="es-MX" sz="2400" dirty="0">
                <a:solidFill>
                  <a:srgbClr val="CC66FF"/>
                </a:solidFill>
                <a:latin typeface="Cooper Black" panose="0208090404030B020404" pitchFamily="18" charset="0"/>
              </a:rPr>
              <a:t>Nivel Post-convencional: Grandes Principios Morales</a:t>
            </a:r>
          </a:p>
        </p:txBody>
      </p:sp>
      <p:pic>
        <p:nvPicPr>
          <p:cNvPr id="4" name="Imagen 3"/>
          <p:cNvPicPr>
            <a:picLocks noChangeAspect="1"/>
          </p:cNvPicPr>
          <p:nvPr/>
        </p:nvPicPr>
        <p:blipFill>
          <a:blip r:embed="rId2"/>
          <a:stretch>
            <a:fillRect/>
          </a:stretch>
        </p:blipFill>
        <p:spPr>
          <a:xfrm>
            <a:off x="5744584" y="0"/>
            <a:ext cx="5540188" cy="5260489"/>
          </a:xfrm>
          <a:prstGeom prst="ellipse">
            <a:avLst/>
          </a:prstGeom>
        </p:spPr>
      </p:pic>
    </p:spTree>
    <p:extLst>
      <p:ext uri="{BB962C8B-B14F-4D97-AF65-F5344CB8AC3E}">
        <p14:creationId xmlns:p14="http://schemas.microsoft.com/office/powerpoint/2010/main" val="296271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02DE2-91B5-405B-8AC3-1BA779DAE19A}"/>
              </a:ext>
            </a:extLst>
          </p:cNvPr>
          <p:cNvSpPr>
            <a:spLocks noGrp="1"/>
          </p:cNvSpPr>
          <p:nvPr>
            <p:ph type="title"/>
          </p:nvPr>
        </p:nvSpPr>
        <p:spPr>
          <a:xfrm>
            <a:off x="1122801" y="0"/>
            <a:ext cx="7198200" cy="738900"/>
          </a:xfrm>
        </p:spPr>
        <p:txBody>
          <a:bodyPr/>
          <a:lstStyle/>
          <a:p>
            <a:r>
              <a:rPr lang="en-US" dirty="0">
                <a:solidFill>
                  <a:srgbClr val="33CCFF"/>
                </a:solidFill>
                <a:effectLst>
                  <a:outerShdw blurRad="38100" dist="38100" dir="2700000" algn="tl">
                    <a:srgbClr val="000000">
                      <a:alpha val="43137"/>
                    </a:srgbClr>
                  </a:outerShdw>
                </a:effectLst>
                <a:latin typeface="Cooper Black" panose="0208090404030B020404" pitchFamily="18" charset="0"/>
              </a:rPr>
              <a:t>LA GALLINA ANTONIETA.</a:t>
            </a:r>
            <a:endParaRPr lang="es-MX" dirty="0">
              <a:solidFill>
                <a:srgbClr val="33CCFF"/>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id="{6C015F99-2988-491F-A50F-A01C6FD65A7D}"/>
              </a:ext>
            </a:extLst>
          </p:cNvPr>
          <p:cNvSpPr txBox="1"/>
          <p:nvPr/>
        </p:nvSpPr>
        <p:spPr>
          <a:xfrm>
            <a:off x="972900" y="738900"/>
            <a:ext cx="7198200" cy="3754874"/>
          </a:xfrm>
          <a:prstGeom prst="rect">
            <a:avLst/>
          </a:prstGeom>
          <a:noFill/>
        </p:spPr>
        <p:txBody>
          <a:bodyPr wrap="square" rtlCol="0">
            <a:spAutoFit/>
          </a:bodyPr>
          <a:lstStyle/>
          <a:p>
            <a:r>
              <a:rPr lang="es-MX" sz="1600" b="1" i="1" dirty="0">
                <a:latin typeface="Comic Sans MS" panose="030F0702030302020204" pitchFamily="66" charset="0"/>
              </a:rPr>
              <a:t>Objetivos:</a:t>
            </a:r>
          </a:p>
          <a:p>
            <a:pPr marL="285750" indent="-285750">
              <a:buFont typeface="Arial" panose="020B0604020202020204" pitchFamily="34" charset="0"/>
              <a:buChar char="•"/>
            </a:pPr>
            <a:r>
              <a:rPr lang="es-MX" sz="1600" dirty="0">
                <a:latin typeface="Comic Sans MS" panose="030F0702030302020204" pitchFamily="66" charset="0"/>
              </a:rPr>
              <a:t>Aprender a comprender situaciones y a personas de nuestro entorno.</a:t>
            </a:r>
          </a:p>
          <a:p>
            <a:pPr marL="285750" indent="-285750">
              <a:buFont typeface="Arial" panose="020B0604020202020204" pitchFamily="34" charset="0"/>
              <a:buChar char="•"/>
            </a:pPr>
            <a:r>
              <a:rPr lang="es-MX" sz="1600" dirty="0">
                <a:latin typeface="Comic Sans MS" panose="030F0702030302020204" pitchFamily="66" charset="0"/>
              </a:rPr>
              <a:t>Entender lo que sienten los demás.</a:t>
            </a:r>
          </a:p>
          <a:p>
            <a:pPr marL="285750" indent="-285750">
              <a:buFont typeface="Arial" panose="020B0604020202020204" pitchFamily="34" charset="0"/>
              <a:buChar char="•"/>
            </a:pPr>
            <a:r>
              <a:rPr lang="es-MX" sz="1600" dirty="0">
                <a:latin typeface="Comic Sans MS" panose="030F0702030302020204" pitchFamily="66" charset="0"/>
              </a:rPr>
              <a:t>Aprender que la diferencia es un valor.</a:t>
            </a:r>
          </a:p>
          <a:p>
            <a:pPr marL="285750" indent="-285750">
              <a:buFont typeface="Arial" panose="020B0604020202020204" pitchFamily="34" charset="0"/>
              <a:buChar char="•"/>
            </a:pPr>
            <a:r>
              <a:rPr lang="es-MX" sz="1600" dirty="0">
                <a:latin typeface="Comic Sans MS" panose="030F0702030302020204" pitchFamily="66" charset="0"/>
              </a:rPr>
              <a:t>Manejar el sentirse rechazado. </a:t>
            </a:r>
          </a:p>
          <a:p>
            <a:r>
              <a:rPr lang="es-MX" sz="1600" b="1" i="1" dirty="0">
                <a:latin typeface="Comic Sans MS" panose="030F0702030302020204" pitchFamily="66" charset="0"/>
              </a:rPr>
              <a:t>Descripción de la actividad:</a:t>
            </a:r>
          </a:p>
          <a:p>
            <a:r>
              <a:rPr lang="es-MX" sz="1600" dirty="0">
                <a:latin typeface="Comic Sans MS" panose="030F0702030302020204" pitchFamily="66" charset="0"/>
              </a:rPr>
              <a:t>Se lee el cuento en este caso llamado Pobre gallina Antonieta!</a:t>
            </a:r>
          </a:p>
          <a:p>
            <a:r>
              <a:rPr lang="es-MX" sz="1600" dirty="0">
                <a:latin typeface="Comic Sans MS" panose="030F0702030302020204" pitchFamily="66" charset="0"/>
              </a:rPr>
              <a:t>Por grupos de 4 personas se presenta el cuento.</a:t>
            </a:r>
          </a:p>
          <a:p>
            <a:r>
              <a:rPr lang="es-MX" sz="1600" dirty="0">
                <a:latin typeface="Comic Sans MS" panose="030F0702030302020204" pitchFamily="66" charset="0"/>
              </a:rPr>
              <a:t>Se hablaran de los sentimientos de Antonieta, nos pondremos en su situación y se plantearan preguntas de acuerdo a dichos sentimientos. Haciendo énfasis en si alguna vez se han sentido como Antonieta (el personaje principal).</a:t>
            </a:r>
          </a:p>
          <a:p>
            <a:r>
              <a:rPr lang="es-MX" sz="1600" dirty="0">
                <a:latin typeface="Comic Sans MS" panose="030F0702030302020204" pitchFamily="66" charset="0"/>
              </a:rPr>
              <a:t>Por ultimo se realizara la asamblea donde cada capitán, en apoyo con el equipo crearan y expondrá conclusiones a las que han llegado.</a:t>
            </a:r>
          </a:p>
          <a:p>
            <a:endParaRPr lang="es-MX" dirty="0"/>
          </a:p>
        </p:txBody>
      </p:sp>
      <p:pic>
        <p:nvPicPr>
          <p:cNvPr id="3076" name="Picture 4" descr="Gallina, huevo Gratis Dibujos Animados Imágene｜Illustoon ES">
            <a:extLst>
              <a:ext uri="{FF2B5EF4-FFF2-40B4-BE49-F238E27FC236}">
                <a16:creationId xmlns:a16="http://schemas.microsoft.com/office/drawing/2014/main" id="{9F5FFBFF-33BD-43EB-A112-522AEA925A6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052" y="2811593"/>
            <a:ext cx="2331907" cy="233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1E8ACA6-080A-4EAD-B06B-709963D6EF16}"/>
              </a:ext>
            </a:extLst>
          </p:cNvPr>
          <p:cNvPicPr>
            <a:picLocks noChangeAspect="1"/>
          </p:cNvPicPr>
          <p:nvPr/>
        </p:nvPicPr>
        <p:blipFill rotWithShape="1">
          <a:blip r:embed="rId2"/>
          <a:srcRect l="45739" t="23898" r="23442" b="4408"/>
          <a:stretch/>
        </p:blipFill>
        <p:spPr>
          <a:xfrm>
            <a:off x="4572000" y="269822"/>
            <a:ext cx="3357796" cy="4393713"/>
          </a:xfrm>
          <a:prstGeom prst="rect">
            <a:avLst/>
          </a:prstGeom>
        </p:spPr>
      </p:pic>
      <p:pic>
        <p:nvPicPr>
          <p:cNvPr id="8" name="Imagen 7">
            <a:extLst>
              <a:ext uri="{FF2B5EF4-FFF2-40B4-BE49-F238E27FC236}">
                <a16:creationId xmlns:a16="http://schemas.microsoft.com/office/drawing/2014/main" id="{03E55CA0-6881-4659-ABB6-DE19889D9A71}"/>
              </a:ext>
            </a:extLst>
          </p:cNvPr>
          <p:cNvPicPr>
            <a:picLocks noChangeAspect="1"/>
          </p:cNvPicPr>
          <p:nvPr/>
        </p:nvPicPr>
        <p:blipFill rotWithShape="1">
          <a:blip r:embed="rId3"/>
          <a:srcRect l="45901" t="27104" r="24590" b="2511"/>
          <a:stretch/>
        </p:blipFill>
        <p:spPr>
          <a:xfrm>
            <a:off x="1214204" y="269821"/>
            <a:ext cx="3274690" cy="4393713"/>
          </a:xfrm>
          <a:prstGeom prst="rect">
            <a:avLst/>
          </a:prstGeom>
        </p:spPr>
      </p:pic>
    </p:spTree>
    <p:extLst>
      <p:ext uri="{BB962C8B-B14F-4D97-AF65-F5344CB8AC3E}">
        <p14:creationId xmlns:p14="http://schemas.microsoft.com/office/powerpoint/2010/main" val="282349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9AE96-4074-44EB-9528-EE93E4386C47}"/>
              </a:ext>
            </a:extLst>
          </p:cNvPr>
          <p:cNvSpPr>
            <a:spLocks noGrp="1"/>
          </p:cNvSpPr>
          <p:nvPr>
            <p:ph type="title"/>
          </p:nvPr>
        </p:nvSpPr>
        <p:spPr>
          <a:xfrm>
            <a:off x="972900" y="0"/>
            <a:ext cx="7198200" cy="738900"/>
          </a:xfrm>
        </p:spPr>
        <p:txBody>
          <a:bodyPr/>
          <a:lstStyle/>
          <a:p>
            <a:r>
              <a:rPr lang="es-MX" b="0" i="0" dirty="0">
                <a:solidFill>
                  <a:srgbClr val="33CC33"/>
                </a:solidFill>
                <a:effectLst/>
                <a:latin typeface="Cooper Black" panose="0208090404030B020404" pitchFamily="18" charset="0"/>
              </a:rPr>
              <a:t>¿</a:t>
            </a:r>
            <a:r>
              <a:rPr lang="en-US" dirty="0">
                <a:solidFill>
                  <a:srgbClr val="33CC33"/>
                </a:solidFill>
                <a:latin typeface="Cooper Black" panose="0208090404030B020404" pitchFamily="18" charset="0"/>
              </a:rPr>
              <a:t>Y YO CON QUIEN VOY?</a:t>
            </a:r>
            <a:endParaRPr lang="es-MX" dirty="0">
              <a:solidFill>
                <a:srgbClr val="33CC33"/>
              </a:solidFill>
              <a:latin typeface="Cooper Black" panose="0208090404030B020404" pitchFamily="18" charset="0"/>
            </a:endParaRPr>
          </a:p>
        </p:txBody>
      </p:sp>
      <p:sp>
        <p:nvSpPr>
          <p:cNvPr id="3" name="CuadroTexto 2">
            <a:extLst>
              <a:ext uri="{FF2B5EF4-FFF2-40B4-BE49-F238E27FC236}">
                <a16:creationId xmlns:a16="http://schemas.microsoft.com/office/drawing/2014/main" id="{8406BC32-C6EA-4F19-85C0-093B272D063D}"/>
              </a:ext>
            </a:extLst>
          </p:cNvPr>
          <p:cNvSpPr txBox="1"/>
          <p:nvPr/>
        </p:nvSpPr>
        <p:spPr>
          <a:xfrm>
            <a:off x="972900" y="738900"/>
            <a:ext cx="7198200" cy="4031873"/>
          </a:xfrm>
          <a:prstGeom prst="rect">
            <a:avLst/>
          </a:prstGeom>
          <a:noFill/>
        </p:spPr>
        <p:txBody>
          <a:bodyPr wrap="square" rtlCol="0">
            <a:spAutoFit/>
          </a:bodyPr>
          <a:lstStyle/>
          <a:p>
            <a:r>
              <a:rPr lang="es-MX" sz="1600" b="1" dirty="0">
                <a:latin typeface="Comic Sans MS" panose="030F0702030302020204" pitchFamily="66" charset="0"/>
              </a:rPr>
              <a:t>Objetivos:</a:t>
            </a:r>
          </a:p>
          <a:p>
            <a:r>
              <a:rPr lang="es-MX" sz="1600" dirty="0">
                <a:latin typeface="Comic Sans MS" panose="030F0702030302020204" pitchFamily="66" charset="0"/>
              </a:rPr>
              <a:t>Mejorar la capacidad de comprender los sentimientos de los demás.</a:t>
            </a:r>
          </a:p>
          <a:p>
            <a:r>
              <a:rPr lang="es-MX" sz="1600" dirty="0">
                <a:latin typeface="Comic Sans MS" panose="030F0702030302020204" pitchFamily="66" charset="0"/>
              </a:rPr>
              <a:t>Reflexionar sobre aquello que nos lleva a rechazar a alguien y no dejarlo jugar con nosotros.</a:t>
            </a:r>
          </a:p>
          <a:p>
            <a:r>
              <a:rPr lang="es-MX" sz="1600" dirty="0">
                <a:latin typeface="Comic Sans MS" panose="030F0702030302020204" pitchFamily="66" charset="0"/>
              </a:rPr>
              <a:t>Valorar la necesidad de sentirse miembros de un grupo y aceptados por los demás.</a:t>
            </a:r>
          </a:p>
          <a:p>
            <a:r>
              <a:rPr lang="es-MX" sz="1600" b="1" dirty="0">
                <a:latin typeface="Comic Sans MS" panose="030F0702030302020204" pitchFamily="66" charset="0"/>
              </a:rPr>
              <a:t>Descripción de la actividad:</a:t>
            </a:r>
          </a:p>
          <a:p>
            <a:r>
              <a:rPr lang="es-MX" sz="1600" dirty="0">
                <a:latin typeface="Comic Sans MS" panose="030F0702030302020204" pitchFamily="66" charset="0"/>
              </a:rPr>
              <a:t>Se realizará un juegos sobre el que luego será un dialogo .</a:t>
            </a:r>
          </a:p>
          <a:p>
            <a:r>
              <a:rPr lang="es-MX" sz="1600" dirty="0">
                <a:latin typeface="Comic Sans MS" panose="030F0702030302020204" pitchFamily="66" charset="0"/>
              </a:rPr>
              <a:t>el juegos consiste en poner a cada niño una estampa en la frente y sin hablar tendrán que agruparse de la forma que quieran.</a:t>
            </a:r>
          </a:p>
          <a:p>
            <a:r>
              <a:rPr lang="es-MX" sz="1600" dirty="0">
                <a:latin typeface="Comic Sans MS" panose="030F0702030302020204" pitchFamily="66" charset="0"/>
              </a:rPr>
              <a:t>Con esto se favorecerá en el grupo que lleven a incluir o rechazar a determinados sujetos.</a:t>
            </a:r>
          </a:p>
          <a:p>
            <a:r>
              <a:rPr lang="es-MX" sz="1600" dirty="0">
                <a:latin typeface="Comic Sans MS" panose="030F0702030302020204" pitchFamily="66" charset="0"/>
              </a:rPr>
              <a:t>El grupo tendrá todo el tiempo que necesite para formar esos grupos y avisarán cuando hayan terminado.</a:t>
            </a:r>
          </a:p>
          <a:p>
            <a:r>
              <a:rPr lang="es-MX" sz="1600" dirty="0">
                <a:latin typeface="Comic Sans MS" panose="030F0702030302020204" pitchFamily="66" charset="0"/>
              </a:rPr>
              <a:t>los niños se sentaban en el suelo con los ojos cerrados colocando cada uno una estampa en la frente con un color, forma o tamaño.</a:t>
            </a:r>
          </a:p>
        </p:txBody>
      </p:sp>
    </p:spTree>
    <p:extLst>
      <p:ext uri="{BB962C8B-B14F-4D97-AF65-F5344CB8AC3E}">
        <p14:creationId xmlns:p14="http://schemas.microsoft.com/office/powerpoint/2010/main" val="372569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734A9D-AC79-424F-B445-B4DF83FE9F77}"/>
              </a:ext>
            </a:extLst>
          </p:cNvPr>
          <p:cNvSpPr txBox="1"/>
          <p:nvPr/>
        </p:nvSpPr>
        <p:spPr>
          <a:xfrm>
            <a:off x="972899" y="424070"/>
            <a:ext cx="7203691" cy="3016210"/>
          </a:xfrm>
          <a:prstGeom prst="rect">
            <a:avLst/>
          </a:prstGeom>
          <a:noFill/>
        </p:spPr>
        <p:txBody>
          <a:bodyPr wrap="square" rtlCol="0">
            <a:spAutoFit/>
          </a:bodyPr>
          <a:lstStyle/>
          <a:p>
            <a:r>
              <a:rPr lang="es-MX" sz="1600" dirty="0">
                <a:latin typeface="Comic Sans MS" panose="030F0702030302020204" pitchFamily="66" charset="0"/>
              </a:rPr>
              <a:t>En la realización de las estampas se pueden dejar algunas sin color, alguna tiene que ser de un color diferente a los otros y al menos uno tendrá un color similar a uno de los grupos pero no exactamente igual.</a:t>
            </a:r>
          </a:p>
          <a:p>
            <a:r>
              <a:rPr lang="es-MX" sz="1600" dirty="0">
                <a:latin typeface="Comic Sans MS" panose="030F0702030302020204" pitchFamily="66" charset="0"/>
              </a:rPr>
              <a:t>Esto es estampas difíciles de agrupar se pueden colocar aquellos niños más fuertes dentro del grupo con el fin de que puedan percibir el rechazo sin causa aparente. por el contrario aquellos niños menos integrados deben recibir pegatinas con colores identificables a simple vista.</a:t>
            </a:r>
          </a:p>
          <a:p>
            <a:r>
              <a:rPr lang="es-MX" sz="1600" dirty="0">
                <a:latin typeface="Comic Sans MS" panose="030F0702030302020204" pitchFamily="66" charset="0"/>
              </a:rPr>
              <a:t>Finalizando la realización de los grupos se analizará lo que han sentido a lo largo del juegos prestando especial atención en aquellos que experimentaron el rechazo y en general cómo se sentían los demás al ver que un compañero no encontraba su grupo.</a:t>
            </a:r>
          </a:p>
          <a:p>
            <a:endParaRPr lang="es-MX" dirty="0"/>
          </a:p>
        </p:txBody>
      </p:sp>
      <p:pic>
        <p:nvPicPr>
          <p:cNvPr id="5122" name="Picture 2" descr="Felices Los Niños Jugando Con Bloques De Construcción Aislados En Blanco.  El Trabajo En Equipo, El Concepto De La Creatividad. Fotos, Retratos,  Imágenes Y Fotografía De Archivo Libres De Derecho. Image 51874022.">
            <a:extLst>
              <a:ext uri="{FF2B5EF4-FFF2-40B4-BE49-F238E27FC236}">
                <a16:creationId xmlns:a16="http://schemas.microsoft.com/office/drawing/2014/main" id="{5FD47F14-2469-4839-88F8-046A66F4797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708" t="22157" r="9668"/>
          <a:stretch/>
        </p:blipFill>
        <p:spPr bwMode="auto">
          <a:xfrm>
            <a:off x="4876800" y="2911846"/>
            <a:ext cx="3599101" cy="223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8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2"/>
          <p:cNvSpPr txBox="1">
            <a:spLocks noGrp="1"/>
          </p:cNvSpPr>
          <p:nvPr>
            <p:ph type="title"/>
          </p:nvPr>
        </p:nvSpPr>
        <p:spPr>
          <a:xfrm>
            <a:off x="972900" y="0"/>
            <a:ext cx="7198200" cy="7389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92D050"/>
                </a:solidFill>
                <a:effectLst>
                  <a:outerShdw blurRad="38100" dist="38100" dir="2700000" algn="tl">
                    <a:srgbClr val="000000">
                      <a:alpha val="43137"/>
                    </a:srgbClr>
                  </a:outerShdw>
                </a:effectLst>
                <a:latin typeface="Cooper Black" panose="0208090404030B020404" pitchFamily="18" charset="0"/>
              </a:rPr>
              <a:t>“Se como te sientes”</a:t>
            </a:r>
            <a:endParaRPr sz="4800" dirty="0">
              <a:solidFill>
                <a:srgbClr val="92D050"/>
              </a:solidFill>
              <a:effectLst>
                <a:outerShdw blurRad="38100" dist="38100" dir="2700000" algn="tl">
                  <a:srgbClr val="000000">
                    <a:alpha val="43137"/>
                  </a:srgbClr>
                </a:outerShdw>
              </a:effectLst>
              <a:latin typeface="Cooper Black" panose="0208090404030B020404" pitchFamily="18" charset="0"/>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1367;p42">
            <a:extLst>
              <a:ext uri="{FF2B5EF4-FFF2-40B4-BE49-F238E27FC236}">
                <a16:creationId xmlns:a16="http://schemas.microsoft.com/office/drawing/2014/main" id="{D7358DE2-B3A0-4422-B6D9-3033D5E6B354}"/>
              </a:ext>
            </a:extLst>
          </p:cNvPr>
          <p:cNvSpPr txBox="1">
            <a:spLocks/>
          </p:cNvSpPr>
          <p:nvPr/>
        </p:nvSpPr>
        <p:spPr>
          <a:xfrm>
            <a:off x="1053980" y="0"/>
            <a:ext cx="7198200" cy="738900"/>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4800" dirty="0">
                <a:solidFill>
                  <a:schemeClr val="accent3">
                    <a:lumMod val="75000"/>
                  </a:schemeClr>
                </a:solidFill>
                <a:effectLst>
                  <a:outerShdw blurRad="38100" dist="38100" dir="2700000" algn="tl">
                    <a:srgbClr val="000000">
                      <a:alpha val="43137"/>
                    </a:srgbClr>
                  </a:outerShdw>
                </a:effectLst>
                <a:latin typeface="Cooper Black" panose="0208090404030B020404" pitchFamily="18" charset="0"/>
              </a:rPr>
              <a:t>“Se como te sientes”</a:t>
            </a:r>
          </a:p>
        </p:txBody>
      </p:sp>
      <p:sp>
        <p:nvSpPr>
          <p:cNvPr id="28" name="Google Shape;1367;p42">
            <a:extLst>
              <a:ext uri="{FF2B5EF4-FFF2-40B4-BE49-F238E27FC236}">
                <a16:creationId xmlns:a16="http://schemas.microsoft.com/office/drawing/2014/main" id="{15F90CCA-4622-40AB-A95C-89686C33964C}"/>
              </a:ext>
            </a:extLst>
          </p:cNvPr>
          <p:cNvSpPr txBox="1">
            <a:spLocks/>
          </p:cNvSpPr>
          <p:nvPr/>
        </p:nvSpPr>
        <p:spPr>
          <a:xfrm>
            <a:off x="972900" y="763472"/>
            <a:ext cx="7198200" cy="106373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800" dirty="0">
                <a:solidFill>
                  <a:schemeClr val="accent6">
                    <a:lumMod val="10000"/>
                  </a:schemeClr>
                </a:solidFill>
                <a:latin typeface="Comic Sans MS" panose="030F0702030302020204" pitchFamily="66" charset="0"/>
              </a:rPr>
              <a:t>Se les propone imaginar que es lo que sienten en situaciones concretas y pensaran como se sienten algunos niños/as ante una situación dada.</a:t>
            </a:r>
          </a:p>
          <a:p>
            <a:endParaRPr lang="es-ES" sz="1600" dirty="0">
              <a:solidFill>
                <a:schemeClr val="accent6">
                  <a:lumMod val="10000"/>
                </a:schemeClr>
              </a:solidFill>
              <a:latin typeface="Comic Sans MS" panose="030F0702030302020204" pitchFamily="66" charset="0"/>
            </a:endParaRPr>
          </a:p>
        </p:txBody>
      </p:sp>
      <p:sp>
        <p:nvSpPr>
          <p:cNvPr id="30" name="CuadroTexto 29">
            <a:extLst>
              <a:ext uri="{FF2B5EF4-FFF2-40B4-BE49-F238E27FC236}">
                <a16:creationId xmlns:a16="http://schemas.microsoft.com/office/drawing/2014/main" id="{6048C536-8FB7-4949-A11C-32D5A9B73C55}"/>
              </a:ext>
            </a:extLst>
          </p:cNvPr>
          <p:cNvSpPr txBox="1"/>
          <p:nvPr/>
        </p:nvSpPr>
        <p:spPr>
          <a:xfrm>
            <a:off x="1415466" y="1702775"/>
            <a:ext cx="6475228" cy="1877437"/>
          </a:xfrm>
          <a:prstGeom prst="rect">
            <a:avLst/>
          </a:prstGeom>
          <a:noFill/>
        </p:spPr>
        <p:txBody>
          <a:bodyPr wrap="square">
            <a:spAutoFit/>
          </a:bodyPr>
          <a:lstStyle/>
          <a:p>
            <a:pPr algn="ctr"/>
            <a:r>
              <a:rPr lang="es-ES" sz="2000" b="1" dirty="0">
                <a:solidFill>
                  <a:schemeClr val="accent6">
                    <a:lumMod val="10000"/>
                  </a:schemeClr>
                </a:solidFill>
                <a:latin typeface="Comic Sans MS" panose="030F0702030302020204" pitchFamily="66" charset="0"/>
              </a:rPr>
              <a:t>Se explica: </a:t>
            </a:r>
          </a:p>
          <a:p>
            <a:pPr algn="ctr"/>
            <a:r>
              <a:rPr lang="es-ES" sz="1600" dirty="0">
                <a:solidFill>
                  <a:schemeClr val="accent6">
                    <a:lumMod val="10000"/>
                  </a:schemeClr>
                </a:solidFill>
                <a:latin typeface="Comic Sans MS" panose="030F0702030302020204" pitchFamily="66" charset="0"/>
              </a:rPr>
              <a:t>Ejemplo: Tomás suele tener miedo a la oscuridad y un día se va la luz en su casa. ¿Cómo se sentirá Tomás?</a:t>
            </a:r>
          </a:p>
          <a:p>
            <a:pPr algn="ctr"/>
            <a:endParaRPr lang="es-ES" sz="1600" dirty="0">
              <a:solidFill>
                <a:schemeClr val="accent6">
                  <a:lumMod val="10000"/>
                </a:schemeClr>
              </a:solidFill>
              <a:latin typeface="Comic Sans MS" panose="030F0702030302020204" pitchFamily="66" charset="0"/>
            </a:endParaRPr>
          </a:p>
          <a:p>
            <a:pPr marL="285750" indent="-28575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Cómo se debe de sentir</a:t>
            </a:r>
          </a:p>
          <a:p>
            <a:r>
              <a:rPr lang="es-ES" sz="1600" dirty="0">
                <a:solidFill>
                  <a:schemeClr val="accent6">
                    <a:lumMod val="10000"/>
                  </a:schemeClr>
                </a:solidFill>
                <a:latin typeface="Comic Sans MS" panose="030F0702030302020204" pitchFamily="66" charset="0"/>
              </a:rPr>
              <a:t>.</a:t>
            </a:r>
          </a:p>
          <a:p>
            <a:pPr marL="285750" indent="-28575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Cada alumno explicara como se siente ante una situación dada.</a:t>
            </a:r>
            <a:endParaRPr lang="es-ES" sz="1400" dirty="0">
              <a:solidFill>
                <a:schemeClr val="accent6">
                  <a:lumMod val="10000"/>
                </a:schemeClr>
              </a:solidFill>
              <a:latin typeface="Comic Sans MS" panose="030F0702030302020204" pitchFamily="66" charset="0"/>
            </a:endParaRPr>
          </a:p>
        </p:txBody>
      </p:sp>
      <p:sp>
        <p:nvSpPr>
          <p:cNvPr id="33" name="CuadroTexto 32">
            <a:extLst>
              <a:ext uri="{FF2B5EF4-FFF2-40B4-BE49-F238E27FC236}">
                <a16:creationId xmlns:a16="http://schemas.microsoft.com/office/drawing/2014/main" id="{A9CCA64D-74E9-4ABE-A5C1-8F55A62A9D12}"/>
              </a:ext>
            </a:extLst>
          </p:cNvPr>
          <p:cNvSpPr txBox="1"/>
          <p:nvPr/>
        </p:nvSpPr>
        <p:spPr>
          <a:xfrm>
            <a:off x="2070678" y="3882934"/>
            <a:ext cx="6426806" cy="923330"/>
          </a:xfrm>
          <a:prstGeom prst="rect">
            <a:avLst/>
          </a:prstGeom>
          <a:noFill/>
        </p:spPr>
        <p:txBody>
          <a:bodyPr wrap="square">
            <a:spAutoFit/>
          </a:bodyPr>
          <a:lstStyle/>
          <a:p>
            <a:pPr algn="ctr"/>
            <a:r>
              <a:rPr lang="es-ES" sz="1800" dirty="0">
                <a:solidFill>
                  <a:schemeClr val="accent6">
                    <a:lumMod val="10000"/>
                  </a:schemeClr>
                </a:solidFill>
                <a:latin typeface="Comic Sans MS" panose="030F0702030302020204" pitchFamily="66" charset="0"/>
              </a:rPr>
              <a:t>Reflexionar como se sienten en ese momento: alegres, tristes, enojados, asustados y pueden hacer un dibujo de algo que ha sentido otro niño. </a:t>
            </a:r>
            <a:endParaRPr lang="es-ES" sz="1600" dirty="0">
              <a:solidFill>
                <a:schemeClr val="accent6">
                  <a:lumMod val="10000"/>
                </a:schemeClr>
              </a:solidFill>
              <a:latin typeface="Comic Sans MS" panose="030F0702030302020204" pitchFamily="66" charset="0"/>
            </a:endParaRPr>
          </a:p>
        </p:txBody>
      </p:sp>
      <p:pic>
        <p:nvPicPr>
          <p:cNvPr id="2050" name="Picture 2" descr="Groovy el Marciano &amp; Phoebe dibujos animados educativos | Aprender las  emociones para niños 😱🤣😭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8979">
            <a:off x="263002" y="3808938"/>
            <a:ext cx="1759802" cy="1139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0214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C3C60-2DB7-CAB3-4E87-2468E446688A}"/>
              </a:ext>
            </a:extLst>
          </p:cNvPr>
          <p:cNvSpPr>
            <a:spLocks noGrp="1"/>
          </p:cNvSpPr>
          <p:nvPr>
            <p:ph type="title"/>
          </p:nvPr>
        </p:nvSpPr>
        <p:spPr/>
        <p:txBody>
          <a:bodyPr/>
          <a:lstStyle/>
          <a:p>
            <a:endParaRPr lang="es-MX"/>
          </a:p>
        </p:txBody>
      </p:sp>
      <p:pic>
        <p:nvPicPr>
          <p:cNvPr id="3" name="Imagen 3">
            <a:extLst>
              <a:ext uri="{FF2B5EF4-FFF2-40B4-BE49-F238E27FC236}">
                <a16:creationId xmlns:a16="http://schemas.microsoft.com/office/drawing/2014/main" id="{82EE8F3B-32B2-DA13-7151-99AC4D7A134C}"/>
              </a:ext>
            </a:extLst>
          </p:cNvPr>
          <p:cNvPicPr>
            <a:picLocks noChangeAspect="1"/>
          </p:cNvPicPr>
          <p:nvPr/>
        </p:nvPicPr>
        <p:blipFill>
          <a:blip r:embed="rId2"/>
          <a:stretch>
            <a:fillRect/>
          </a:stretch>
        </p:blipFill>
        <p:spPr>
          <a:xfrm>
            <a:off x="-218480" y="0"/>
            <a:ext cx="9580960" cy="5143500"/>
          </a:xfrm>
          <a:prstGeom prst="rect">
            <a:avLst/>
          </a:prstGeom>
        </p:spPr>
      </p:pic>
    </p:spTree>
    <p:extLst>
      <p:ext uri="{BB962C8B-B14F-4D97-AF65-F5344CB8AC3E}">
        <p14:creationId xmlns:p14="http://schemas.microsoft.com/office/powerpoint/2010/main" val="42661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pic>
        <p:nvPicPr>
          <p:cNvPr id="5" name="Imagen 4">
            <a:extLst>
              <a:ext uri="{FF2B5EF4-FFF2-40B4-BE49-F238E27FC236}">
                <a16:creationId xmlns:a16="http://schemas.microsoft.com/office/drawing/2014/main" id="{F56402BA-1CE4-429A-B7D7-77F250C9A1FD}"/>
              </a:ext>
            </a:extLst>
          </p:cNvPr>
          <p:cNvPicPr>
            <a:picLocks noChangeAspect="1"/>
          </p:cNvPicPr>
          <p:nvPr/>
        </p:nvPicPr>
        <p:blipFill rotWithShape="1">
          <a:blip r:embed="rId3"/>
          <a:srcRect l="25814" t="29758" r="24883" b="11092"/>
          <a:stretch/>
        </p:blipFill>
        <p:spPr>
          <a:xfrm>
            <a:off x="991914" y="156881"/>
            <a:ext cx="7160171" cy="4829738"/>
          </a:xfrm>
          <a:prstGeom prst="rect">
            <a:avLst/>
          </a:prstGeom>
        </p:spPr>
      </p:pic>
    </p:spTree>
    <p:extLst>
      <p:ext uri="{BB962C8B-B14F-4D97-AF65-F5344CB8AC3E}">
        <p14:creationId xmlns:p14="http://schemas.microsoft.com/office/powerpoint/2010/main" val="105139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0" name="Google Shape;1210;p35"/>
          <p:cNvSpPr txBox="1">
            <a:spLocks noGrp="1"/>
          </p:cNvSpPr>
          <p:nvPr>
            <p:ph type="title"/>
          </p:nvPr>
        </p:nvSpPr>
        <p:spPr>
          <a:xfrm>
            <a:off x="3149658" y="895699"/>
            <a:ext cx="5696281" cy="18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accent2">
                    <a:lumMod val="75000"/>
                  </a:schemeClr>
                </a:solidFill>
                <a:effectLst>
                  <a:outerShdw blurRad="38100" dist="38100" dir="2700000" algn="tl">
                    <a:srgbClr val="000000">
                      <a:alpha val="43137"/>
                    </a:srgbClr>
                  </a:outerShdw>
                </a:effectLst>
                <a:latin typeface="Cooper Black" panose="0208090404030B020404" pitchFamily="18" charset="0"/>
              </a:rPr>
              <a:t>Empatía</a:t>
            </a:r>
            <a:endParaRPr sz="9600" dirty="0">
              <a:solidFill>
                <a:schemeClr val="accent2">
                  <a:lumMod val="75000"/>
                </a:schemeClr>
              </a:solidFill>
              <a:effectLst>
                <a:outerShdw blurRad="38100" dist="38100" dir="2700000" algn="tl">
                  <a:srgbClr val="000000">
                    <a:alpha val="43137"/>
                  </a:srgbClr>
                </a:outerShdw>
              </a:effectLst>
              <a:latin typeface="Cooper Black" panose="0208090404030B020404" pitchFamily="18" charset="0"/>
              <a:sym typeface="Gochi Hand"/>
            </a:endParaRPr>
          </a:p>
        </p:txBody>
      </p:sp>
      <p:sp>
        <p:nvSpPr>
          <p:cNvPr id="1211" name="Google Shape;1211;p35"/>
          <p:cNvSpPr/>
          <p:nvPr/>
        </p:nvSpPr>
        <p:spPr>
          <a:xfrm>
            <a:off x="223202" y="-572250"/>
            <a:ext cx="242870" cy="237925"/>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12" name="Google Shape;1212;p35"/>
          <p:cNvGrpSpPr/>
          <p:nvPr/>
        </p:nvGrpSpPr>
        <p:grpSpPr>
          <a:xfrm>
            <a:off x="544598" y="764833"/>
            <a:ext cx="3512268" cy="385575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0" name="Google Shape;1210;p35">
            <a:extLst>
              <a:ext uri="{FF2B5EF4-FFF2-40B4-BE49-F238E27FC236}">
                <a16:creationId xmlns:a16="http://schemas.microsoft.com/office/drawing/2014/main" id="{C2F10B2C-0137-40B9-B755-5E0BF78DEF84}"/>
              </a:ext>
            </a:extLst>
          </p:cNvPr>
          <p:cNvSpPr txBox="1">
            <a:spLocks/>
          </p:cNvSpPr>
          <p:nvPr/>
        </p:nvSpPr>
        <p:spPr>
          <a:xfrm>
            <a:off x="3185879" y="940798"/>
            <a:ext cx="5696281" cy="1805100"/>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rgbClr val="434343"/>
              </a:buClr>
              <a:buSzPts val="3600"/>
              <a:buFont typeface="Gochi Hand"/>
              <a:buNone/>
              <a:defRPr sz="60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9pPr>
          </a:lstStyle>
          <a:p>
            <a:r>
              <a:rPr lang="es-MX" sz="9600" dirty="0">
                <a:solidFill>
                  <a:schemeClr val="accent2"/>
                </a:solidFill>
                <a:effectLst>
                  <a:outerShdw blurRad="38100" dist="38100" dir="2700000" algn="tl">
                    <a:srgbClr val="000000">
                      <a:alpha val="43137"/>
                    </a:srgbClr>
                  </a:outerShdw>
                </a:effectLst>
                <a:latin typeface="Cooper Black" panose="0208090404030B020404" pitchFamily="18" charset="0"/>
              </a:rPr>
              <a:t>Empatía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B436C-8207-4B96-A115-9EA369F971C1}"/>
              </a:ext>
            </a:extLst>
          </p:cNvPr>
          <p:cNvSpPr>
            <a:spLocks noGrp="1"/>
          </p:cNvSpPr>
          <p:nvPr>
            <p:ph type="title"/>
          </p:nvPr>
        </p:nvSpPr>
        <p:spPr>
          <a:xfrm>
            <a:off x="972900" y="0"/>
            <a:ext cx="7198200" cy="738900"/>
          </a:xfrm>
        </p:spPr>
        <p:txBody>
          <a:bodyPr/>
          <a:lstStyle/>
          <a:p>
            <a:r>
              <a:rPr lang="en-US" dirty="0">
                <a:solidFill>
                  <a:srgbClr val="CC66FF"/>
                </a:solidFill>
                <a:effectLst>
                  <a:outerShdw blurRad="38100" dist="38100" dir="2700000" algn="tl">
                    <a:srgbClr val="000000">
                      <a:alpha val="43137"/>
                    </a:srgbClr>
                  </a:outerShdw>
                </a:effectLst>
                <a:latin typeface="Cooper Black" panose="0208090404030B020404" pitchFamily="18" charset="0"/>
              </a:rPr>
              <a:t>SOY OTRA PERSONA.</a:t>
            </a:r>
            <a:endParaRPr lang="es-MX" dirty="0">
              <a:solidFill>
                <a:srgbClr val="CC66FF"/>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id="{8E966A78-B397-4431-AD57-22C391A5FCAF}"/>
              </a:ext>
            </a:extLst>
          </p:cNvPr>
          <p:cNvSpPr txBox="1"/>
          <p:nvPr/>
        </p:nvSpPr>
        <p:spPr>
          <a:xfrm>
            <a:off x="1154242" y="738900"/>
            <a:ext cx="6715593" cy="3046988"/>
          </a:xfrm>
          <a:prstGeom prst="rect">
            <a:avLst/>
          </a:prstGeom>
          <a:noFill/>
        </p:spPr>
        <p:txBody>
          <a:bodyPr wrap="square" rtlCol="0">
            <a:spAutoFit/>
          </a:bodyPr>
          <a:lstStyle/>
          <a:p>
            <a:r>
              <a:rPr lang="es-MX" sz="1600" b="1" i="1" dirty="0">
                <a:latin typeface="Comic Sans MS" panose="030F0702030302020204" pitchFamily="66" charset="0"/>
              </a:rPr>
              <a:t>Objetivos:</a:t>
            </a:r>
          </a:p>
          <a:p>
            <a:pPr marL="285750" indent="-285750">
              <a:buFont typeface="Arial" panose="020B0604020202020204" pitchFamily="34" charset="0"/>
              <a:buChar char="•"/>
            </a:pPr>
            <a:r>
              <a:rPr lang="es-MX" sz="1600" dirty="0">
                <a:latin typeface="Comic Sans MS" panose="030F0702030302020204" pitchFamily="66" charset="0"/>
              </a:rPr>
              <a:t>Aprender a comprender situaciones y a personas de nuestro entorno.</a:t>
            </a:r>
          </a:p>
          <a:p>
            <a:pPr marL="285750" indent="-285750">
              <a:buFont typeface="Arial" panose="020B0604020202020204" pitchFamily="34" charset="0"/>
              <a:buChar char="•"/>
            </a:pPr>
            <a:r>
              <a:rPr lang="es-MX" sz="1600" dirty="0">
                <a:latin typeface="Comic Sans MS" panose="030F0702030302020204" pitchFamily="66" charset="0"/>
              </a:rPr>
              <a:t>Entender lo que sienten los demás.</a:t>
            </a:r>
          </a:p>
          <a:p>
            <a:pPr marL="285750" indent="-285750">
              <a:buFont typeface="Arial" panose="020B0604020202020204" pitchFamily="34" charset="0"/>
              <a:buChar char="•"/>
            </a:pPr>
            <a:r>
              <a:rPr lang="es-MX" sz="1600" dirty="0">
                <a:latin typeface="Comic Sans MS" panose="030F0702030302020204" pitchFamily="66" charset="0"/>
              </a:rPr>
              <a:t>Aprender que la diferencia es un valor.</a:t>
            </a:r>
          </a:p>
          <a:p>
            <a:pPr marL="285750" indent="-285750">
              <a:buFont typeface="Arial" panose="020B0604020202020204" pitchFamily="34" charset="0"/>
              <a:buChar char="•"/>
            </a:pPr>
            <a:r>
              <a:rPr lang="es-MX" sz="1600" dirty="0">
                <a:latin typeface="Comic Sans MS" panose="030F0702030302020204" pitchFamily="66" charset="0"/>
              </a:rPr>
              <a:t>Adquirir la capacidad para ponerse en el lugar del otro.</a:t>
            </a:r>
          </a:p>
          <a:p>
            <a:r>
              <a:rPr lang="es-MX" sz="1600" b="1" i="1" dirty="0">
                <a:latin typeface="Comic Sans MS" panose="030F0702030302020204" pitchFamily="66" charset="0"/>
              </a:rPr>
              <a:t>Descripción de la actividad:</a:t>
            </a:r>
          </a:p>
          <a:p>
            <a:r>
              <a:rPr lang="es-MX" sz="1600" dirty="0">
                <a:latin typeface="Comic Sans MS" panose="030F0702030302020204" pitchFamily="66" charset="0"/>
              </a:rPr>
              <a:t>Un alumno de la clase adquiere la personalidad de otro compañero y se tiene que presentar como si fuera el compañero sin decir su nombre y expresar cualidades físicas, emociones, manera de ser, gustos, aficiones. El resto, con preguntas tiene que adivinar quien es. Quien lo acierte presenta a otro compañero y así sucesivamente.</a:t>
            </a:r>
          </a:p>
        </p:txBody>
      </p:sp>
      <p:pic>
        <p:nvPicPr>
          <p:cNvPr id="4098" name="Picture 2" descr="Juego de Roles... Hagamos como Si - Aprender Juntos">
            <a:extLst>
              <a:ext uri="{FF2B5EF4-FFF2-40B4-BE49-F238E27FC236}">
                <a16:creationId xmlns:a16="http://schemas.microsoft.com/office/drawing/2014/main" id="{8AB66A30-9774-4955-AA6B-AFB371490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481"/>
          <a:stretch/>
        </p:blipFill>
        <p:spPr bwMode="auto">
          <a:xfrm rot="845764">
            <a:off x="7540391" y="717349"/>
            <a:ext cx="1488704" cy="11276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uego de Roles... Hagamos como Si - Aprender Juntos">
            <a:extLst>
              <a:ext uri="{FF2B5EF4-FFF2-40B4-BE49-F238E27FC236}">
                <a16:creationId xmlns:a16="http://schemas.microsoft.com/office/drawing/2014/main" id="{9D918638-2F86-42D2-B319-DA27169EA0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rot="681707">
            <a:off x="7525256" y="3752657"/>
            <a:ext cx="1673467" cy="11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1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2"/>
          <p:cNvSpPr txBox="1">
            <a:spLocks noGrp="1"/>
          </p:cNvSpPr>
          <p:nvPr>
            <p:ph type="title"/>
          </p:nvPr>
        </p:nvSpPr>
        <p:spPr>
          <a:xfrm>
            <a:off x="972900" y="0"/>
            <a:ext cx="7198200" cy="7389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70C0"/>
                </a:solidFill>
                <a:effectLst>
                  <a:outerShdw blurRad="38100" dist="38100" dir="2700000" algn="tl">
                    <a:srgbClr val="000000">
                      <a:alpha val="43137"/>
                    </a:srgbClr>
                  </a:outerShdw>
                </a:effectLst>
                <a:latin typeface="Cooper Black" panose="0208090404030B020404" pitchFamily="18" charset="0"/>
              </a:rPr>
              <a:t>“El cerdito y la cigueña”</a:t>
            </a:r>
            <a:endParaRPr sz="4400" dirty="0">
              <a:solidFill>
                <a:srgbClr val="0070C0"/>
              </a:solidFill>
              <a:effectLst>
                <a:outerShdw blurRad="38100" dist="38100" dir="2700000" algn="tl">
                  <a:srgbClr val="000000">
                    <a:alpha val="43137"/>
                  </a:srgbClr>
                </a:outerShdw>
              </a:effectLst>
              <a:latin typeface="Cooper Black" panose="0208090404030B020404" pitchFamily="18" charset="0"/>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1367;p42">
            <a:extLst>
              <a:ext uri="{FF2B5EF4-FFF2-40B4-BE49-F238E27FC236}">
                <a16:creationId xmlns:a16="http://schemas.microsoft.com/office/drawing/2014/main" id="{D7358DE2-B3A0-4422-B6D9-3033D5E6B354}"/>
              </a:ext>
            </a:extLst>
          </p:cNvPr>
          <p:cNvSpPr txBox="1">
            <a:spLocks/>
          </p:cNvSpPr>
          <p:nvPr/>
        </p:nvSpPr>
        <p:spPr>
          <a:xfrm>
            <a:off x="1053980" y="-20443"/>
            <a:ext cx="7198200" cy="738900"/>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4400" dirty="0">
                <a:solidFill>
                  <a:schemeClr val="accent5"/>
                </a:solidFill>
                <a:effectLst>
                  <a:outerShdw blurRad="38100" dist="38100" dir="2700000" algn="tl">
                    <a:srgbClr val="000000">
                      <a:alpha val="43137"/>
                    </a:srgbClr>
                  </a:outerShdw>
                </a:effectLst>
                <a:latin typeface="Cooper Black" panose="0208090404030B020404" pitchFamily="18" charset="0"/>
              </a:rPr>
              <a:t>“El cerdito y la cigüeña”</a:t>
            </a:r>
          </a:p>
        </p:txBody>
      </p:sp>
      <p:sp>
        <p:nvSpPr>
          <p:cNvPr id="28" name="Google Shape;1367;p42">
            <a:extLst>
              <a:ext uri="{FF2B5EF4-FFF2-40B4-BE49-F238E27FC236}">
                <a16:creationId xmlns:a16="http://schemas.microsoft.com/office/drawing/2014/main" id="{15F90CCA-4622-40AB-A95C-89686C33964C}"/>
              </a:ext>
            </a:extLst>
          </p:cNvPr>
          <p:cNvSpPr txBox="1">
            <a:spLocks/>
          </p:cNvSpPr>
          <p:nvPr/>
        </p:nvSpPr>
        <p:spPr>
          <a:xfrm>
            <a:off x="972900" y="1048091"/>
            <a:ext cx="7198200" cy="106373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ES" sz="1600" dirty="0">
                <a:solidFill>
                  <a:schemeClr val="accent6">
                    <a:lumMod val="10000"/>
                  </a:schemeClr>
                </a:solidFill>
                <a:latin typeface="Comic Sans MS" panose="030F0702030302020204" pitchFamily="66" charset="0"/>
              </a:rPr>
              <a:t>Se comprenden puntos de vista distintos al de uno mismo, se lee el cuento del cerdito y la cigüeña y se reflexiona oralmente sobre las situaciones que se dan en él y para finalizar, será importante reflexionar sobre la importancia de ponerse en el lugar de los demás.</a:t>
            </a:r>
          </a:p>
          <a:p>
            <a:endParaRPr lang="es-ES" sz="1600" dirty="0">
              <a:solidFill>
                <a:schemeClr val="accent6">
                  <a:lumMod val="10000"/>
                </a:schemeClr>
              </a:solidFill>
              <a:latin typeface="Comic Sans MS" panose="030F0702030302020204" pitchFamily="66" charset="0"/>
            </a:endParaRPr>
          </a:p>
        </p:txBody>
      </p:sp>
      <p:sp>
        <p:nvSpPr>
          <p:cNvPr id="30" name="CuadroTexto 29">
            <a:extLst>
              <a:ext uri="{FF2B5EF4-FFF2-40B4-BE49-F238E27FC236}">
                <a16:creationId xmlns:a16="http://schemas.microsoft.com/office/drawing/2014/main" id="{6048C536-8FB7-4949-A11C-32D5A9B73C55}"/>
              </a:ext>
            </a:extLst>
          </p:cNvPr>
          <p:cNvSpPr txBox="1"/>
          <p:nvPr/>
        </p:nvSpPr>
        <p:spPr>
          <a:xfrm>
            <a:off x="1415466" y="2125173"/>
            <a:ext cx="6475228" cy="1877437"/>
          </a:xfrm>
          <a:prstGeom prst="rect">
            <a:avLst/>
          </a:prstGeom>
          <a:noFill/>
        </p:spPr>
        <p:txBody>
          <a:bodyPr wrap="square">
            <a:spAutoFit/>
          </a:bodyPr>
          <a:lstStyle/>
          <a:p>
            <a:pPr algn="ctr"/>
            <a:r>
              <a:rPr lang="es-ES" sz="2000" b="1" dirty="0">
                <a:solidFill>
                  <a:schemeClr val="accent6">
                    <a:lumMod val="10000"/>
                  </a:schemeClr>
                </a:solidFill>
                <a:latin typeface="Comic Sans MS" panose="030F0702030302020204" pitchFamily="66" charset="0"/>
              </a:rPr>
              <a:t>Se explica: </a:t>
            </a:r>
            <a:endParaRPr lang="es-ES" sz="1600" dirty="0">
              <a:solidFill>
                <a:schemeClr val="accent6">
                  <a:lumMod val="10000"/>
                </a:schemeClr>
              </a:solidFill>
              <a:latin typeface="Comic Sans MS" panose="030F0702030302020204" pitchFamily="66" charset="0"/>
            </a:endParaRPr>
          </a:p>
          <a:p>
            <a:pPr marL="285750" indent="-28575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Que dibujaran en una cartulina una escena y describirán oralmente lo que ocurre.</a:t>
            </a:r>
          </a:p>
          <a:p>
            <a:pPr marL="285750" indent="-285750">
              <a:buFont typeface="Wingdings" panose="05000000000000000000" pitchFamily="2" charset="2"/>
              <a:buChar char="v"/>
            </a:pPr>
            <a:endParaRPr lang="es-ES" sz="1600" dirty="0">
              <a:solidFill>
                <a:schemeClr val="accent6">
                  <a:lumMod val="10000"/>
                </a:schemeClr>
              </a:solidFill>
              <a:latin typeface="Comic Sans MS" panose="030F0702030302020204" pitchFamily="66" charset="0"/>
            </a:endParaRPr>
          </a:p>
          <a:p>
            <a:pPr marL="285750" indent="-28575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También podrían imitar la parte del cuento en que cada animal tiene una necesidad distinta a la hora de comer y como son capaces de resolverlo.</a:t>
            </a:r>
            <a:endParaRPr lang="es-ES" sz="1400" dirty="0">
              <a:solidFill>
                <a:schemeClr val="accent6">
                  <a:lumMod val="10000"/>
                </a:schemeClr>
              </a:solidFill>
              <a:latin typeface="Comic Sans MS" panose="030F0702030302020204" pitchFamily="66" charset="0"/>
            </a:endParaRPr>
          </a:p>
        </p:txBody>
      </p:sp>
      <p:sp>
        <p:nvSpPr>
          <p:cNvPr id="33" name="CuadroTexto 32">
            <a:extLst>
              <a:ext uri="{FF2B5EF4-FFF2-40B4-BE49-F238E27FC236}">
                <a16:creationId xmlns:a16="http://schemas.microsoft.com/office/drawing/2014/main" id="{A9CCA64D-74E9-4ABE-A5C1-8F55A62A9D12}"/>
              </a:ext>
            </a:extLst>
          </p:cNvPr>
          <p:cNvSpPr txBox="1"/>
          <p:nvPr/>
        </p:nvSpPr>
        <p:spPr>
          <a:xfrm>
            <a:off x="1439677" y="4196952"/>
            <a:ext cx="6426806" cy="369332"/>
          </a:xfrm>
          <a:prstGeom prst="rect">
            <a:avLst/>
          </a:prstGeom>
          <a:noFill/>
        </p:spPr>
        <p:txBody>
          <a:bodyPr wrap="square">
            <a:spAutoFit/>
          </a:bodyPr>
          <a:lstStyle/>
          <a:p>
            <a:pPr algn="ctr"/>
            <a:r>
              <a:rPr lang="es-ES" sz="1800" dirty="0">
                <a:solidFill>
                  <a:schemeClr val="accent6">
                    <a:lumMod val="10000"/>
                  </a:schemeClr>
                </a:solidFill>
                <a:latin typeface="Comic Sans MS" panose="030F0702030302020204" pitchFamily="66" charset="0"/>
              </a:rPr>
              <a:t>Reflexionar sobre las escenas del cuento  </a:t>
            </a:r>
            <a:endParaRPr lang="es-ES" sz="1600" dirty="0">
              <a:solidFill>
                <a:schemeClr val="accent6">
                  <a:lumMod val="10000"/>
                </a:schemeClr>
              </a:solidFill>
              <a:latin typeface="Comic Sans MS" panose="030F0702030302020204" pitchFamily="66" charset="0"/>
            </a:endParaRPr>
          </a:p>
        </p:txBody>
      </p:sp>
    </p:spTree>
    <p:extLst>
      <p:ext uri="{BB962C8B-B14F-4D97-AF65-F5344CB8AC3E}">
        <p14:creationId xmlns:p14="http://schemas.microsoft.com/office/powerpoint/2010/main" val="216378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118" y="266393"/>
            <a:ext cx="7198200" cy="738900"/>
          </a:xfrm>
        </p:spPr>
        <p:txBody>
          <a:bodyPr/>
          <a:lstStyle/>
          <a:p>
            <a:r>
              <a:rPr lang="es-MX" dirty="0">
                <a:solidFill>
                  <a:srgbClr val="33CCCC"/>
                </a:solidFill>
                <a:effectLst>
                  <a:outerShdw blurRad="38100" dist="38100" dir="2700000" algn="tl">
                    <a:srgbClr val="000000">
                      <a:alpha val="43137"/>
                    </a:srgbClr>
                  </a:outerShdw>
                </a:effectLst>
                <a:latin typeface="Cooper Black" panose="0208090404030B020404" pitchFamily="18" charset="0"/>
              </a:rPr>
              <a:t>“Los Zapatos de mi Vecino”</a:t>
            </a:r>
          </a:p>
        </p:txBody>
      </p:sp>
      <p:sp>
        <p:nvSpPr>
          <p:cNvPr id="3" name="CuadroTexto 2"/>
          <p:cNvSpPr txBox="1"/>
          <p:nvPr/>
        </p:nvSpPr>
        <p:spPr>
          <a:xfrm>
            <a:off x="1704111" y="1163782"/>
            <a:ext cx="5455226" cy="2031325"/>
          </a:xfrm>
          <a:prstGeom prst="rect">
            <a:avLst/>
          </a:prstGeom>
          <a:noFill/>
        </p:spPr>
        <p:txBody>
          <a:bodyPr wrap="square" rtlCol="0">
            <a:spAutoFit/>
          </a:bodyPr>
          <a:lstStyle/>
          <a:p>
            <a:pPr algn="ctr"/>
            <a:r>
              <a:rPr lang="es-MX" dirty="0">
                <a:latin typeface="Comic Sans MS" panose="030F0702030302020204" pitchFamily="66" charset="0"/>
              </a:rPr>
              <a:t>En parejas al momento de sonar la canción deberán de intercambiar los zapatos con su compañero y bailaran juntos, se deberá interpretar al compañero como si fuera el dueño de los zapatos y lo intercambiaran varias veces.</a:t>
            </a:r>
          </a:p>
          <a:p>
            <a:pPr algn="ctr"/>
            <a:r>
              <a:rPr lang="es-MX" dirty="0">
                <a:latin typeface="Comic Sans MS" panose="030F0702030302020204" pitchFamily="66" charset="0"/>
              </a:rPr>
              <a:t>Al terminar se hablara acerca de lo fácil o lo difícil que es ser la otra persona y comentaran los beneficios sobre estar en los zapatos de los demás.</a:t>
            </a:r>
          </a:p>
          <a:p>
            <a:pPr algn="ctr"/>
            <a:r>
              <a:rPr lang="es-MX" dirty="0">
                <a:latin typeface="Comic Sans MS" panose="030F0702030302020204" pitchFamily="66" charset="0"/>
              </a:rPr>
              <a:t>Y finaliza con haciendo una escultura de un zapato de algún compañero con plastilina.</a:t>
            </a:r>
          </a:p>
        </p:txBody>
      </p:sp>
      <p:sp>
        <p:nvSpPr>
          <p:cNvPr id="4" name="CuadroTexto 3"/>
          <p:cNvSpPr txBox="1"/>
          <p:nvPr/>
        </p:nvSpPr>
        <p:spPr>
          <a:xfrm>
            <a:off x="2452255" y="3447114"/>
            <a:ext cx="4052454" cy="1169551"/>
          </a:xfrm>
          <a:prstGeom prst="rect">
            <a:avLst/>
          </a:prstGeom>
          <a:noFill/>
        </p:spPr>
        <p:txBody>
          <a:bodyPr wrap="square" rtlCol="0">
            <a:spAutoFit/>
          </a:bodyPr>
          <a:lstStyle/>
          <a:p>
            <a:pPr algn="ctr"/>
            <a:r>
              <a:rPr lang="es-MX" b="1" i="1" u="sng" dirty="0">
                <a:latin typeface="Comic Sans MS" panose="030F0702030302020204" pitchFamily="66" charset="0"/>
              </a:rPr>
              <a:t>Objetivo:</a:t>
            </a:r>
          </a:p>
          <a:p>
            <a:pPr algn="ctr"/>
            <a:r>
              <a:rPr lang="es-MX" dirty="0">
                <a:latin typeface="Comic Sans MS" panose="030F0702030302020204" pitchFamily="66" charset="0"/>
              </a:rPr>
              <a:t>+ Mejorar la capacidad de comprender a los otros, su perspectiva y sus sentimientos.</a:t>
            </a:r>
          </a:p>
          <a:p>
            <a:endParaRPr lang="es-MX" dirty="0"/>
          </a:p>
          <a:p>
            <a:endParaRPr lang="es-MX" dirty="0"/>
          </a:p>
        </p:txBody>
      </p:sp>
      <p:pic>
        <p:nvPicPr>
          <p:cNvPr id="5" name="Imagen 4"/>
          <p:cNvPicPr>
            <a:picLocks noChangeAspect="1"/>
          </p:cNvPicPr>
          <p:nvPr/>
        </p:nvPicPr>
        <p:blipFill>
          <a:blip r:embed="rId2"/>
          <a:stretch>
            <a:fillRect/>
          </a:stretch>
        </p:blipFill>
        <p:spPr>
          <a:xfrm rot="20918339">
            <a:off x="423430" y="3264115"/>
            <a:ext cx="2028825" cy="1352550"/>
          </a:xfrm>
          <a:prstGeom prst="rect">
            <a:avLst/>
          </a:prstGeom>
        </p:spPr>
      </p:pic>
    </p:spTree>
    <p:extLst>
      <p:ext uri="{BB962C8B-B14F-4D97-AF65-F5344CB8AC3E}">
        <p14:creationId xmlns:p14="http://schemas.microsoft.com/office/powerpoint/2010/main" val="83491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277" y="162484"/>
            <a:ext cx="7198200" cy="738900"/>
          </a:xfrm>
        </p:spPr>
        <p:txBody>
          <a:bodyPr/>
          <a:lstStyle/>
          <a:p>
            <a:r>
              <a:rPr lang="es-MX" dirty="0">
                <a:solidFill>
                  <a:schemeClr val="accent1">
                    <a:lumMod val="75000"/>
                  </a:schemeClr>
                </a:solidFill>
                <a:latin typeface="Cooper Black" panose="0208090404030B020404" pitchFamily="18" charset="0"/>
              </a:rPr>
              <a:t>“Ya te Entiendo”</a:t>
            </a:r>
          </a:p>
        </p:txBody>
      </p:sp>
      <p:sp>
        <p:nvSpPr>
          <p:cNvPr id="3" name="CuadroTexto 2"/>
          <p:cNvSpPr txBox="1"/>
          <p:nvPr/>
        </p:nvSpPr>
        <p:spPr>
          <a:xfrm>
            <a:off x="1175655" y="984511"/>
            <a:ext cx="6995443" cy="2246769"/>
          </a:xfrm>
          <a:prstGeom prst="rect">
            <a:avLst/>
          </a:prstGeom>
          <a:noFill/>
        </p:spPr>
        <p:txBody>
          <a:bodyPr wrap="square" rtlCol="0">
            <a:spAutoFit/>
          </a:bodyPr>
          <a:lstStyle/>
          <a:p>
            <a:r>
              <a:rPr lang="es-MX" dirty="0">
                <a:latin typeface="Comic Sans MS" panose="030F0702030302020204" pitchFamily="66" charset="0"/>
              </a:rPr>
              <a:t>En equipos de 4 se llegaran a interpretar diferentes situaciones donde los alumnos se sientan mal pueden hacer ellos o pueden ser proporcionadas.</a:t>
            </a:r>
          </a:p>
          <a:p>
            <a:r>
              <a:rPr lang="es-MX" dirty="0">
                <a:latin typeface="Comic Sans MS" panose="030F0702030302020204" pitchFamily="66" charset="0"/>
              </a:rPr>
              <a:t>Por ejemplo cuando sienta molestia por algún compañero deberá utilizar estas frases:</a:t>
            </a:r>
          </a:p>
          <a:p>
            <a:r>
              <a:rPr lang="es-MX" dirty="0">
                <a:latin typeface="Comic Sans MS" panose="030F0702030302020204" pitchFamily="66" charset="0"/>
              </a:rPr>
              <a:t>Yo me he sentido (se dirá la emoción)</a:t>
            </a:r>
          </a:p>
          <a:p>
            <a:r>
              <a:rPr lang="es-MX" dirty="0">
                <a:latin typeface="Comic Sans MS" panose="030F0702030302020204" pitchFamily="66" charset="0"/>
              </a:rPr>
              <a:t>Cuando tu (se dirá la acción)</a:t>
            </a:r>
          </a:p>
          <a:p>
            <a:r>
              <a:rPr lang="es-MX" dirty="0">
                <a:latin typeface="Comic Sans MS" panose="030F0702030302020204" pitchFamily="66" charset="0"/>
              </a:rPr>
              <a:t>Porque (se dirá la razón)</a:t>
            </a:r>
          </a:p>
          <a:p>
            <a:r>
              <a:rPr lang="es-MX" dirty="0">
                <a:latin typeface="Comic Sans MS" panose="030F0702030302020204" pitchFamily="66" charset="0"/>
              </a:rPr>
              <a:t>Y para finalizar se hará un circulo en donde se hablara acerca de otras situaciones que tengan en ella una emoción y su causa.</a:t>
            </a:r>
          </a:p>
          <a:p>
            <a:endParaRPr lang="es-MX" dirty="0"/>
          </a:p>
        </p:txBody>
      </p:sp>
      <p:sp>
        <p:nvSpPr>
          <p:cNvPr id="4" name="CuadroTexto 3"/>
          <p:cNvSpPr txBox="1"/>
          <p:nvPr/>
        </p:nvSpPr>
        <p:spPr>
          <a:xfrm>
            <a:off x="2299479" y="3103803"/>
            <a:ext cx="4911812" cy="1815882"/>
          </a:xfrm>
          <a:prstGeom prst="rect">
            <a:avLst/>
          </a:prstGeom>
          <a:noFill/>
        </p:spPr>
        <p:txBody>
          <a:bodyPr wrap="square" rtlCol="0">
            <a:spAutoFit/>
          </a:bodyPr>
          <a:lstStyle/>
          <a:p>
            <a:pPr algn="ctr"/>
            <a:r>
              <a:rPr lang="es-MX" b="1" i="1" u="sng" dirty="0">
                <a:latin typeface="Comic Sans MS" panose="030F0702030302020204" pitchFamily="66" charset="0"/>
              </a:rPr>
              <a:t>Objetivos:</a:t>
            </a:r>
          </a:p>
          <a:p>
            <a:r>
              <a:rPr lang="es-MX" dirty="0">
                <a:latin typeface="Comic Sans MS" panose="030F0702030302020204" pitchFamily="66" charset="0"/>
              </a:rPr>
              <a:t>+ Aprender a utilizar una estrategia comunicativa que nos ayude a expresar lo que sentimos.</a:t>
            </a:r>
          </a:p>
          <a:p>
            <a:r>
              <a:rPr lang="es-MX" dirty="0">
                <a:latin typeface="Comic Sans MS" panose="030F0702030302020204" pitchFamily="66" charset="0"/>
              </a:rPr>
              <a:t>+ Comprender las emociones en nosotros y en los demás.</a:t>
            </a:r>
          </a:p>
          <a:p>
            <a:r>
              <a:rPr lang="es-MX" dirty="0">
                <a:latin typeface="Comic Sans MS" panose="030F0702030302020204" pitchFamily="66" charset="0"/>
              </a:rPr>
              <a:t>+ Argumentar y expresar emociones reconociendo causas.</a:t>
            </a:r>
          </a:p>
          <a:p>
            <a:r>
              <a:rPr lang="es-MX" dirty="0">
                <a:latin typeface="Comic Sans MS" panose="030F0702030302020204" pitchFamily="66" charset="0"/>
              </a:rPr>
              <a:t>+ Desarrollar el interés por el bienestar de los otros, su perspectiva y sus sentimientos.</a:t>
            </a:r>
          </a:p>
        </p:txBody>
      </p:sp>
    </p:spTree>
    <p:extLst>
      <p:ext uri="{BB962C8B-B14F-4D97-AF65-F5344CB8AC3E}">
        <p14:creationId xmlns:p14="http://schemas.microsoft.com/office/powerpoint/2010/main" val="81395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2900" y="162484"/>
            <a:ext cx="7198200" cy="738900"/>
          </a:xfrm>
        </p:spPr>
        <p:txBody>
          <a:bodyPr/>
          <a:lstStyle/>
          <a:p>
            <a:r>
              <a:rPr lang="es-MX" dirty="0">
                <a:solidFill>
                  <a:schemeClr val="bg2">
                    <a:lumMod val="75000"/>
                  </a:schemeClr>
                </a:solidFill>
                <a:latin typeface="Cooper Black" panose="0208090404030B020404" pitchFamily="18" charset="0"/>
              </a:rPr>
              <a:t>“Otra Cosa”</a:t>
            </a:r>
          </a:p>
        </p:txBody>
      </p:sp>
      <p:sp>
        <p:nvSpPr>
          <p:cNvPr id="3" name="CuadroTexto 2"/>
          <p:cNvSpPr txBox="1"/>
          <p:nvPr/>
        </p:nvSpPr>
        <p:spPr>
          <a:xfrm>
            <a:off x="872836" y="901384"/>
            <a:ext cx="7637318" cy="2893100"/>
          </a:xfrm>
          <a:prstGeom prst="rect">
            <a:avLst/>
          </a:prstGeom>
          <a:noFill/>
        </p:spPr>
        <p:txBody>
          <a:bodyPr wrap="square" rtlCol="0">
            <a:spAutoFit/>
          </a:bodyPr>
          <a:lstStyle/>
          <a:p>
            <a:r>
              <a:rPr lang="es-MX" dirty="0">
                <a:latin typeface="Comic Sans MS" panose="030F0702030302020204" pitchFamily="66" charset="0"/>
              </a:rPr>
              <a:t>Se leerá el cuento “Otra Cosa” y reflexionaremos acerca del cuento y se comenta si alguna vez se han llegado a sentir igual que al del cuento.</a:t>
            </a:r>
          </a:p>
          <a:p>
            <a:endParaRPr lang="es-MX" dirty="0">
              <a:latin typeface="Comic Sans MS" panose="030F0702030302020204" pitchFamily="66" charset="0"/>
            </a:endParaRPr>
          </a:p>
          <a:p>
            <a:r>
              <a:rPr lang="es-MX" dirty="0">
                <a:latin typeface="Comic Sans MS" panose="030F0702030302020204" pitchFamily="66" charset="0"/>
              </a:rPr>
              <a:t>Después se contestaran algunas preguntas mediante lo visto en el cuento y al finalizar se harán unas caretas en las cuales una parte de la cara contiene una cara de niño normal y del otro lado deberán de dibujarse a ellos mismos con las cuales jugaran algo parecido a las atrapadas en las que todos los niños tiene la careta del lado del niño normal excepto uno que este tendrá la mascara hacia el dibujo que hizo y deberá de atrapar a todos para que cambien su careta de lado y el juego terminara cuando todos los niños tengan la careta del lado del dibujo que ellos realizaron. </a:t>
            </a:r>
          </a:p>
          <a:p>
            <a:endParaRPr lang="es-MX" dirty="0">
              <a:latin typeface="Comic Sans MS" panose="030F0702030302020204" pitchFamily="66" charset="0"/>
            </a:endParaRPr>
          </a:p>
          <a:p>
            <a:r>
              <a:rPr lang="es-MX" dirty="0">
                <a:latin typeface="Comic Sans MS" panose="030F0702030302020204" pitchFamily="66" charset="0"/>
              </a:rPr>
              <a:t>Y termina la actividad haciendo una reflexión sobre como seria el mundo si todos fuéramos iguales y que pasaría si rechazamos al que es diferente a nosotros.</a:t>
            </a:r>
          </a:p>
        </p:txBody>
      </p:sp>
      <p:sp>
        <p:nvSpPr>
          <p:cNvPr id="4" name="CuadroTexto 3"/>
          <p:cNvSpPr txBox="1"/>
          <p:nvPr/>
        </p:nvSpPr>
        <p:spPr>
          <a:xfrm>
            <a:off x="1789328" y="3927764"/>
            <a:ext cx="5163593" cy="954107"/>
          </a:xfrm>
          <a:prstGeom prst="rect">
            <a:avLst/>
          </a:prstGeom>
          <a:noFill/>
        </p:spPr>
        <p:txBody>
          <a:bodyPr wrap="none" rtlCol="0">
            <a:spAutoFit/>
          </a:bodyPr>
          <a:lstStyle/>
          <a:p>
            <a:pPr algn="ctr"/>
            <a:r>
              <a:rPr lang="es-MX" b="1" i="1" u="sng" dirty="0">
                <a:latin typeface="Comic Sans MS" panose="030F0702030302020204" pitchFamily="66" charset="0"/>
              </a:rPr>
              <a:t>Objetivos:</a:t>
            </a:r>
          </a:p>
          <a:p>
            <a:r>
              <a:rPr lang="es-MX" dirty="0">
                <a:latin typeface="Comic Sans MS" panose="030F0702030302020204" pitchFamily="66" charset="0"/>
              </a:rPr>
              <a:t>+ Aprender de las diferencias nos enriquecen.</a:t>
            </a:r>
          </a:p>
          <a:p>
            <a:r>
              <a:rPr lang="es-MX" dirty="0">
                <a:latin typeface="Comic Sans MS" panose="030F0702030302020204" pitchFamily="66" charset="0"/>
              </a:rPr>
              <a:t>+ Entender lo que sienten los demás cuando son rechazados. </a:t>
            </a:r>
          </a:p>
          <a:p>
            <a:r>
              <a:rPr lang="es-MX" dirty="0">
                <a:latin typeface="Comic Sans MS" panose="030F0702030302020204" pitchFamily="66" charset="0"/>
              </a:rPr>
              <a:t>+ Desarrollar valores de respeto y tolerancia.</a:t>
            </a:r>
          </a:p>
        </p:txBody>
      </p:sp>
      <p:pic>
        <p:nvPicPr>
          <p:cNvPr id="5" name="Imagen 4"/>
          <p:cNvPicPr>
            <a:picLocks noChangeAspect="1"/>
          </p:cNvPicPr>
          <p:nvPr/>
        </p:nvPicPr>
        <p:blipFill>
          <a:blip r:embed="rId2"/>
          <a:stretch>
            <a:fillRect/>
          </a:stretch>
        </p:blipFill>
        <p:spPr>
          <a:xfrm>
            <a:off x="8000955" y="3283527"/>
            <a:ext cx="1244623" cy="1736392"/>
          </a:xfrm>
          <a:prstGeom prst="rect">
            <a:avLst/>
          </a:prstGeom>
        </p:spPr>
      </p:pic>
    </p:spTree>
    <p:extLst>
      <p:ext uri="{BB962C8B-B14F-4D97-AF65-F5344CB8AC3E}">
        <p14:creationId xmlns:p14="http://schemas.microsoft.com/office/powerpoint/2010/main" val="204927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39"/>
          <p:cNvSpPr txBox="1">
            <a:spLocks noGrp="1"/>
          </p:cNvSpPr>
          <p:nvPr>
            <p:ph type="body" idx="1"/>
          </p:nvPr>
        </p:nvSpPr>
        <p:spPr>
          <a:xfrm>
            <a:off x="206148" y="1195950"/>
            <a:ext cx="4365852" cy="27516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bg2"/>
              </a:buClr>
              <a:buSzPct val="15000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Es la </a:t>
            </a:r>
            <a:r>
              <a:rPr lang="es-ES" sz="1600" b="1" dirty="0">
                <a:solidFill>
                  <a:schemeClr val="accent6">
                    <a:lumMod val="10000"/>
                  </a:schemeClr>
                </a:solidFill>
                <a:latin typeface="Comic Sans MS" panose="030F0702030302020204" pitchFamily="66" charset="0"/>
              </a:rPr>
              <a:t>capacidad</a:t>
            </a:r>
            <a:r>
              <a:rPr lang="es-ES" sz="1600" dirty="0">
                <a:solidFill>
                  <a:schemeClr val="accent6">
                    <a:lumMod val="10000"/>
                  </a:schemeClr>
                </a:solidFill>
                <a:latin typeface="Comic Sans MS" panose="030F0702030302020204" pitchFamily="66" charset="0"/>
              </a:rPr>
              <a:t> de ponerse en el lugar del otro.</a:t>
            </a:r>
          </a:p>
          <a:p>
            <a:pPr marL="285750" lvl="0" indent="-285750" algn="l" rtl="0">
              <a:spcBef>
                <a:spcPts val="0"/>
              </a:spcBef>
              <a:spcAft>
                <a:spcPts val="0"/>
              </a:spcAft>
              <a:buClr>
                <a:schemeClr val="bg2"/>
              </a:buClr>
              <a:buSzPct val="150000"/>
              <a:buFont typeface="Wingdings" panose="05000000000000000000" pitchFamily="2" charset="2"/>
              <a:buChar char="v"/>
            </a:pPr>
            <a:endParaRPr lang="es-ES" sz="1600"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endParaRPr lang="es-ES" sz="1600"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La </a:t>
            </a:r>
            <a:r>
              <a:rPr lang="es-ES" sz="1600" b="1" dirty="0">
                <a:solidFill>
                  <a:schemeClr val="accent6">
                    <a:lumMod val="10000"/>
                  </a:schemeClr>
                </a:solidFill>
                <a:latin typeface="Comic Sans MS" panose="030F0702030302020204" pitchFamily="66" charset="0"/>
              </a:rPr>
              <a:t>persona carente </a:t>
            </a:r>
            <a:r>
              <a:rPr lang="es-ES" sz="1600" dirty="0">
                <a:solidFill>
                  <a:schemeClr val="accent6">
                    <a:lumMod val="10000"/>
                  </a:schemeClr>
                </a:solidFill>
                <a:latin typeface="Comic Sans MS" panose="030F0702030302020204" pitchFamily="66" charset="0"/>
              </a:rPr>
              <a:t>de empatía puede herir a las demás personas sin sentir remordimiento.</a:t>
            </a:r>
          </a:p>
          <a:p>
            <a:pPr marL="285750" lvl="0" indent="-285750" algn="l" rtl="0">
              <a:spcBef>
                <a:spcPts val="0"/>
              </a:spcBef>
              <a:spcAft>
                <a:spcPts val="0"/>
              </a:spcAft>
              <a:buClr>
                <a:schemeClr val="bg2"/>
              </a:buClr>
              <a:buSzPct val="150000"/>
              <a:buFont typeface="Wingdings" panose="05000000000000000000" pitchFamily="2" charset="2"/>
              <a:buChar char="v"/>
            </a:pPr>
            <a:endParaRPr lang="es-ES" sz="1600"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endParaRPr lang="es-ES" sz="1600" dirty="0">
              <a:solidFill>
                <a:schemeClr val="accent6">
                  <a:lumMod val="10000"/>
                </a:schemeClr>
              </a:solidFill>
              <a:latin typeface="Comic Sans MS" panose="030F0702030302020204" pitchFamily="66" charset="0"/>
            </a:endParaRPr>
          </a:p>
          <a:p>
            <a:pPr marL="285750" lvl="0" indent="-285750" algn="l" rtl="0">
              <a:spcBef>
                <a:spcPts val="0"/>
              </a:spcBef>
              <a:spcAft>
                <a:spcPts val="0"/>
              </a:spcAft>
              <a:buClr>
                <a:schemeClr val="bg2"/>
              </a:buClr>
              <a:buSzPct val="150000"/>
              <a:buFont typeface="Wingdings" panose="05000000000000000000" pitchFamily="2" charset="2"/>
              <a:buChar char="v"/>
            </a:pPr>
            <a:r>
              <a:rPr lang="es-ES" sz="1600" dirty="0">
                <a:solidFill>
                  <a:schemeClr val="accent6">
                    <a:lumMod val="10000"/>
                  </a:schemeClr>
                </a:solidFill>
                <a:latin typeface="Comic Sans MS" panose="030F0702030302020204" pitchFamily="66" charset="0"/>
              </a:rPr>
              <a:t>Es el </a:t>
            </a:r>
            <a:r>
              <a:rPr lang="es-ES" sz="1600" b="1" dirty="0">
                <a:solidFill>
                  <a:schemeClr val="accent6">
                    <a:lumMod val="10000"/>
                  </a:schemeClr>
                </a:solidFill>
                <a:latin typeface="Comic Sans MS" panose="030F0702030302020204" pitchFamily="66" charset="0"/>
              </a:rPr>
              <a:t>valor</a:t>
            </a:r>
            <a:r>
              <a:rPr lang="es-ES" sz="1600" dirty="0">
                <a:solidFill>
                  <a:schemeClr val="accent6">
                    <a:lumMod val="10000"/>
                  </a:schemeClr>
                </a:solidFill>
                <a:latin typeface="Comic Sans MS" panose="030F0702030302020204" pitchFamily="66" charset="0"/>
              </a:rPr>
              <a:t> que impulsa a relacionarnos de manera positiva.</a:t>
            </a:r>
          </a:p>
          <a:p>
            <a:pPr marL="0" lvl="0" indent="0" algn="l" rtl="0">
              <a:spcBef>
                <a:spcPts val="0"/>
              </a:spcBef>
              <a:spcAft>
                <a:spcPts val="0"/>
              </a:spcAft>
              <a:buNone/>
            </a:pPr>
            <a:endParaRPr dirty="0">
              <a:solidFill>
                <a:schemeClr val="accent6">
                  <a:lumMod val="10000"/>
                </a:schemeClr>
              </a:solidFill>
            </a:endParaRPr>
          </a:p>
        </p:txBody>
      </p:sp>
      <p:sp>
        <p:nvSpPr>
          <p:cNvPr id="1316" name="Google Shape;1316;p39"/>
          <p:cNvSpPr txBox="1">
            <a:spLocks noGrp="1"/>
          </p:cNvSpPr>
          <p:nvPr>
            <p:ph type="title"/>
          </p:nvPr>
        </p:nvSpPr>
        <p:spPr>
          <a:xfrm>
            <a:off x="615775" y="287175"/>
            <a:ext cx="7198200" cy="7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solidFill>
                  <a:schemeClr val="tx2">
                    <a:lumMod val="50000"/>
                  </a:schemeClr>
                </a:solidFill>
                <a:effectLst>
                  <a:outerShdw blurRad="38100" dist="38100" dir="2700000" algn="tl">
                    <a:srgbClr val="000000">
                      <a:alpha val="43137"/>
                    </a:srgbClr>
                  </a:outerShdw>
                </a:effectLst>
                <a:latin typeface="Cooper Black" panose="0208090404030B020404" pitchFamily="18" charset="0"/>
              </a:rPr>
              <a:t>Empatía</a:t>
            </a:r>
            <a:endParaRPr sz="5400" dirty="0">
              <a:solidFill>
                <a:schemeClr val="tx2">
                  <a:lumMod val="50000"/>
                </a:schemeClr>
              </a:solidFill>
              <a:effectLst>
                <a:outerShdw blurRad="38100" dist="38100" dir="2700000" algn="tl">
                  <a:srgbClr val="000000">
                    <a:alpha val="43137"/>
                  </a:srgbClr>
                </a:outerShdw>
              </a:effectLst>
              <a:latin typeface="Cooper Black" panose="0208090404030B020404" pitchFamily="18" charset="0"/>
            </a:endParaRPr>
          </a:p>
        </p:txBody>
      </p:sp>
      <p:pic>
        <p:nvPicPr>
          <p:cNvPr id="1317" name="Google Shape;1317;p39"/>
          <p:cNvPicPr preferRelativeResize="0"/>
          <p:nvPr/>
        </p:nvPicPr>
        <p:blipFill rotWithShape="1">
          <a:blip r:embed="rId3"/>
          <a:srcRect l="17492" r="17492"/>
          <a:stretch/>
        </p:blipFill>
        <p:spPr>
          <a:xfrm>
            <a:off x="5570644" y="-140100"/>
            <a:ext cx="5477700" cy="5423700"/>
          </a:xfrm>
          <a:prstGeom prst="ellipse">
            <a:avLst/>
          </a:prstGeom>
          <a:noFill/>
          <a:ln>
            <a:noFill/>
          </a:ln>
        </p:spPr>
      </p:pic>
      <p:sp>
        <p:nvSpPr>
          <p:cNvPr id="5" name="Google Shape;1316;p39">
            <a:extLst>
              <a:ext uri="{FF2B5EF4-FFF2-40B4-BE49-F238E27FC236}">
                <a16:creationId xmlns:a16="http://schemas.microsoft.com/office/drawing/2014/main" id="{8ECD5EC0-CEF2-4D90-9108-2412263FF6B1}"/>
              </a:ext>
            </a:extLst>
          </p:cNvPr>
          <p:cNvSpPr txBox="1">
            <a:spLocks/>
          </p:cNvSpPr>
          <p:nvPr/>
        </p:nvSpPr>
        <p:spPr>
          <a:xfrm>
            <a:off x="685650" y="287175"/>
            <a:ext cx="7198200" cy="738900"/>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Gochi Hand"/>
              <a:buNone/>
              <a:defRPr sz="36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2pPr>
            <a:lvl3pPr marR="0" lvl="2"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3pPr>
            <a:lvl4pPr marR="0" lvl="3"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4pPr>
            <a:lvl5pPr marR="0" lvl="4"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5pPr>
            <a:lvl6pPr marR="0" lvl="5"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6pPr>
            <a:lvl7pPr marR="0" lvl="6"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7pPr>
            <a:lvl8pPr marR="0" lvl="7"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8pPr>
            <a:lvl9pPr marR="0" lvl="8" algn="l"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Gochi Hand"/>
                <a:ea typeface="Gochi Hand"/>
                <a:cs typeface="Gochi Hand"/>
                <a:sym typeface="Gochi Hand"/>
              </a:defRPr>
            </a:lvl9pPr>
          </a:lstStyle>
          <a:p>
            <a:r>
              <a:rPr lang="es-MX" sz="5400" dirty="0">
                <a:solidFill>
                  <a:schemeClr val="tx2">
                    <a:lumMod val="60000"/>
                    <a:lumOff val="40000"/>
                  </a:schemeClr>
                </a:solidFill>
                <a:effectLst>
                  <a:outerShdw blurRad="38100" dist="38100" dir="2700000" algn="tl">
                    <a:srgbClr val="000000">
                      <a:alpha val="43137"/>
                    </a:srgbClr>
                  </a:outerShdw>
                </a:effectLst>
                <a:latin typeface="Cooper Black" panose="0208090404030B020404" pitchFamily="18" charset="0"/>
              </a:rPr>
              <a:t>Empatía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74940-D121-401C-98D6-3397283D0E52}"/>
              </a:ext>
            </a:extLst>
          </p:cNvPr>
          <p:cNvSpPr>
            <a:spLocks noGrp="1"/>
          </p:cNvSpPr>
          <p:nvPr>
            <p:ph type="title"/>
          </p:nvPr>
        </p:nvSpPr>
        <p:spPr>
          <a:xfrm>
            <a:off x="366134" y="0"/>
            <a:ext cx="8652363" cy="842211"/>
          </a:xfrm>
        </p:spPr>
        <p:txBody>
          <a:bodyPr/>
          <a:lstStyle/>
          <a:p>
            <a:r>
              <a:rPr lang="es-MX" dirty="0">
                <a:solidFill>
                  <a:srgbClr val="33CCCC"/>
                </a:solidFill>
                <a:effectLst>
                  <a:outerShdw blurRad="38100" dist="38100" dir="2700000" algn="tl">
                    <a:srgbClr val="000000">
                      <a:alpha val="43137"/>
                    </a:srgbClr>
                  </a:outerShdw>
                </a:effectLst>
                <a:latin typeface="Cooper Black" panose="0208090404030B020404" pitchFamily="18" charset="0"/>
              </a:rPr>
              <a:t>LA FORMACIÓN DE LA EMPATIA.</a:t>
            </a:r>
          </a:p>
        </p:txBody>
      </p:sp>
      <p:sp>
        <p:nvSpPr>
          <p:cNvPr id="3" name="CuadroTexto 2">
            <a:extLst>
              <a:ext uri="{FF2B5EF4-FFF2-40B4-BE49-F238E27FC236}">
                <a16:creationId xmlns:a16="http://schemas.microsoft.com/office/drawing/2014/main" id="{0C4D759D-7EDF-4DAD-B291-74ED1A7C4DF2}"/>
              </a:ext>
            </a:extLst>
          </p:cNvPr>
          <p:cNvSpPr txBox="1"/>
          <p:nvPr/>
        </p:nvSpPr>
        <p:spPr>
          <a:xfrm>
            <a:off x="940919" y="1231084"/>
            <a:ext cx="5995702" cy="3539430"/>
          </a:xfrm>
          <a:prstGeom prst="rect">
            <a:avLst/>
          </a:prstGeom>
          <a:noFill/>
        </p:spPr>
        <p:txBody>
          <a:bodyPr wrap="square" rtlCol="0">
            <a:spAutoFit/>
          </a:bodyPr>
          <a:lstStyle/>
          <a:p>
            <a:r>
              <a:rPr lang="es-MX" sz="1600" dirty="0">
                <a:latin typeface="Comic Sans MS" panose="030F0702030302020204" pitchFamily="66" charset="0"/>
              </a:rPr>
              <a:t>La manifestación de la empatía en los niños se presenta desde temprana edad.</a:t>
            </a:r>
          </a:p>
          <a:p>
            <a:endParaRPr lang="es-MX" sz="1600" dirty="0">
              <a:latin typeface="Comic Sans MS" panose="030F0702030302020204" pitchFamily="66" charset="0"/>
            </a:endParaRPr>
          </a:p>
          <a:p>
            <a:endParaRPr lang="es-MX" sz="1600" dirty="0">
              <a:latin typeface="Comic Sans MS" panose="030F0702030302020204" pitchFamily="66" charset="0"/>
            </a:endParaRPr>
          </a:p>
          <a:p>
            <a:r>
              <a:rPr lang="es-MX" sz="1600" dirty="0">
                <a:latin typeface="Comic Sans MS" panose="030F0702030302020204" pitchFamily="66" charset="0"/>
              </a:rPr>
              <a:t>Para llegar a ser empáticos es necesario haber </a:t>
            </a:r>
            <a:r>
              <a:rPr lang="es-MX" sz="1600" b="1" u="sng" dirty="0">
                <a:latin typeface="Comic Sans MS" panose="030F0702030302020204" pitchFamily="66" charset="0"/>
              </a:rPr>
              <a:t>madurado cognitivamente</a:t>
            </a:r>
            <a:r>
              <a:rPr lang="es-MX" sz="1600" dirty="0">
                <a:latin typeface="Comic Sans MS" panose="030F0702030302020204" pitchFamily="66" charset="0"/>
              </a:rPr>
              <a:t>, es decir que tenga la capacidad de pensar y razonar las cosas. </a:t>
            </a:r>
          </a:p>
          <a:p>
            <a:endParaRPr lang="es-MX" sz="1600" dirty="0">
              <a:latin typeface="Comic Sans MS" panose="030F0702030302020204" pitchFamily="66" charset="0"/>
            </a:endParaRPr>
          </a:p>
          <a:p>
            <a:endParaRPr lang="es-MX" sz="1600" dirty="0">
              <a:latin typeface="Comic Sans MS" panose="030F0702030302020204" pitchFamily="66" charset="0"/>
            </a:endParaRPr>
          </a:p>
          <a:p>
            <a:r>
              <a:rPr lang="es-MX" sz="1600" dirty="0">
                <a:latin typeface="Comic Sans MS" panose="030F0702030302020204" pitchFamily="66" charset="0"/>
              </a:rPr>
              <a:t>Es necesario contar con un </a:t>
            </a:r>
            <a:r>
              <a:rPr lang="es-MX" sz="1600" b="1" u="sng" dirty="0">
                <a:latin typeface="Comic Sans MS" panose="030F0702030302020204" pitchFamily="66" charset="0"/>
              </a:rPr>
              <a:t>madurez emocional</a:t>
            </a:r>
            <a:r>
              <a:rPr lang="es-MX" sz="1600" dirty="0">
                <a:latin typeface="Comic Sans MS" panose="030F0702030302020204" pitchFamily="66" charset="0"/>
              </a:rPr>
              <a:t>, es decir cuando el niño es capaz de expresar y reconocer sus emociones y pensamientos reaccionar  para encontrar soluciones, gustos y disgustos.</a:t>
            </a:r>
          </a:p>
          <a:p>
            <a:endParaRPr lang="es-MX" sz="1600" dirty="0">
              <a:latin typeface="Comic Sans MS" panose="030F0702030302020204" pitchFamily="66" charset="0"/>
            </a:endParaRPr>
          </a:p>
        </p:txBody>
      </p:sp>
      <p:pic>
        <p:nvPicPr>
          <p:cNvPr id="2050" name="Picture 2">
            <a:extLst>
              <a:ext uri="{FF2B5EF4-FFF2-40B4-BE49-F238E27FC236}">
                <a16:creationId xmlns:a16="http://schemas.microsoft.com/office/drawing/2014/main" id="{820D0F8F-FAE3-4632-86D6-EBE5E7037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40" r="11760"/>
          <a:stretch/>
        </p:blipFill>
        <p:spPr bwMode="auto">
          <a:xfrm rot="374605">
            <a:off x="7030398" y="1272301"/>
            <a:ext cx="1981275" cy="1378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durez emocional en el desarrollo infantil – Look Magazine">
            <a:extLst>
              <a:ext uri="{FF2B5EF4-FFF2-40B4-BE49-F238E27FC236}">
                <a16:creationId xmlns:a16="http://schemas.microsoft.com/office/drawing/2014/main" id="{A870D2EF-3F03-4078-A618-EEEF9A002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0314">
            <a:off x="6993940" y="2834877"/>
            <a:ext cx="2315390" cy="137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E333B9-6EAD-4DE3-B436-0CFD01CF5EA0}"/>
              </a:ext>
            </a:extLst>
          </p:cNvPr>
          <p:cNvSpPr txBox="1"/>
          <p:nvPr/>
        </p:nvSpPr>
        <p:spPr>
          <a:xfrm>
            <a:off x="950259" y="358587"/>
            <a:ext cx="4719021" cy="2800767"/>
          </a:xfrm>
          <a:prstGeom prst="rect">
            <a:avLst/>
          </a:prstGeom>
          <a:noFill/>
        </p:spPr>
        <p:txBody>
          <a:bodyPr wrap="square" rtlCol="0">
            <a:spAutoFit/>
          </a:bodyPr>
          <a:lstStyle/>
          <a:p>
            <a:r>
              <a:rPr lang="es-MX" sz="1600" dirty="0">
                <a:latin typeface="Comic Sans MS" panose="030F0702030302020204" pitchFamily="66" charset="0"/>
              </a:rPr>
              <a:t>Tener un </a:t>
            </a:r>
            <a:r>
              <a:rPr lang="es-MX" sz="1600" b="1" u="sng" dirty="0">
                <a:latin typeface="Comic Sans MS" panose="030F0702030302020204" pitchFamily="66" charset="0"/>
              </a:rPr>
              <a:t>lenguaje desarrollado</a:t>
            </a:r>
          </a:p>
          <a:p>
            <a:endParaRPr lang="es-MX" sz="1600" b="1" u="sng" dirty="0">
              <a:latin typeface="Comic Sans MS" panose="030F0702030302020204" pitchFamily="66" charset="0"/>
            </a:endParaRPr>
          </a:p>
          <a:p>
            <a:r>
              <a:rPr lang="es-MX" sz="1600" dirty="0">
                <a:latin typeface="Comic Sans MS" panose="030F0702030302020204" pitchFamily="66" charset="0"/>
              </a:rPr>
              <a:t>Poder desarrollar </a:t>
            </a:r>
            <a:r>
              <a:rPr lang="es-MX" sz="1600" b="1" u="sng" dirty="0">
                <a:latin typeface="Comic Sans MS" panose="030F0702030302020204" pitchFamily="66" charset="0"/>
              </a:rPr>
              <a:t>un pensamiento simbólico </a:t>
            </a:r>
            <a:r>
              <a:rPr lang="es-MX" sz="1600" dirty="0">
                <a:latin typeface="Comic Sans MS" panose="030F0702030302020204" pitchFamily="66" charset="0"/>
              </a:rPr>
              <a:t>con el cual seamos capaces de crear imágenes mentales que van mas allá de la experiencia </a:t>
            </a:r>
          </a:p>
          <a:p>
            <a:endParaRPr lang="es-MX" sz="1600" dirty="0">
              <a:latin typeface="Comic Sans MS" panose="030F0702030302020204" pitchFamily="66" charset="0"/>
            </a:endParaRPr>
          </a:p>
          <a:p>
            <a:endParaRPr lang="es-MX" sz="1600" dirty="0">
              <a:latin typeface="Comic Sans MS" panose="030F0702030302020204" pitchFamily="66" charset="0"/>
            </a:endParaRPr>
          </a:p>
          <a:p>
            <a:r>
              <a:rPr lang="es-MX" sz="1600" dirty="0">
                <a:latin typeface="Comic Sans MS" panose="030F0702030302020204" pitchFamily="66" charset="0"/>
              </a:rPr>
              <a:t>También adquirir </a:t>
            </a:r>
            <a:r>
              <a:rPr lang="es-MX" sz="1600" b="1" u="sng" dirty="0">
                <a:latin typeface="Comic Sans MS" panose="030F0702030302020204" pitchFamily="66" charset="0"/>
              </a:rPr>
              <a:t>un pensamiento en perspectiva</a:t>
            </a:r>
            <a:r>
              <a:rPr lang="es-MX" sz="1600" dirty="0">
                <a:latin typeface="Comic Sans MS" panose="030F0702030302020204" pitchFamily="66" charset="0"/>
              </a:rPr>
              <a:t>, es decir que podamos ver las situaciones o problemas desde el punto de vista de la otra persona.</a:t>
            </a:r>
          </a:p>
        </p:txBody>
      </p:sp>
      <p:pic>
        <p:nvPicPr>
          <p:cNvPr id="1026" name="Picture 2" descr="Conflictos en nuestra relaciones 1ª Parte “El malo de la película” –  Valorarte">
            <a:extLst>
              <a:ext uri="{FF2B5EF4-FFF2-40B4-BE49-F238E27FC236}">
                <a16:creationId xmlns:a16="http://schemas.microsoft.com/office/drawing/2014/main" id="{742163C0-044E-480A-9C94-F5ABDE48AD74}"/>
              </a:ext>
            </a:extLst>
          </p:cNvPr>
          <p:cNvPicPr>
            <a:picLocks noChangeAspect="1" noChangeArrowheads="1"/>
          </p:cNvPicPr>
          <p:nvPr/>
        </p:nvPicPr>
        <p:blipFill>
          <a:blip r:embed="rId2">
            <a:clrChange>
              <a:clrFrom>
                <a:srgbClr val="F9F9F8"/>
              </a:clrFrom>
              <a:clrTo>
                <a:srgbClr val="F9F9F8">
                  <a:alpha val="0"/>
                </a:srgbClr>
              </a:clrTo>
            </a:clrChange>
            <a:extLst>
              <a:ext uri="{28A0092B-C50C-407E-A947-70E740481C1C}">
                <a14:useLocalDpi xmlns:a14="http://schemas.microsoft.com/office/drawing/2010/main" val="0"/>
              </a:ext>
            </a:extLst>
          </a:blip>
          <a:srcRect/>
          <a:stretch>
            <a:fillRect/>
          </a:stretch>
        </p:blipFill>
        <p:spPr bwMode="auto">
          <a:xfrm>
            <a:off x="6283756" y="3429570"/>
            <a:ext cx="2101040" cy="1622158"/>
          </a:xfrm>
          <a:prstGeom prst="rect">
            <a:avLst/>
          </a:prstGeom>
          <a:noFill/>
          <a:ln w="57150">
            <a:noFill/>
            <a:extLst>
              <a:ext uri="{C807C97D-BFC1-408E-A445-0C87EB9F89A2}">
                <ask:lineSketchStyleProps xmlns:ask="http://schemas.microsoft.com/office/drawing/2018/sketchyshapes" sd="2953387316">
                  <a:custGeom>
                    <a:avLst/>
                    <a:gdLst>
                      <a:gd name="connsiteX0" fmla="*/ 0 w 2497349"/>
                      <a:gd name="connsiteY0" fmla="*/ 0 h 1928138"/>
                      <a:gd name="connsiteX1" fmla="*/ 674284 w 2497349"/>
                      <a:gd name="connsiteY1" fmla="*/ 0 h 1928138"/>
                      <a:gd name="connsiteX2" fmla="*/ 1323595 w 2497349"/>
                      <a:gd name="connsiteY2" fmla="*/ 0 h 1928138"/>
                      <a:gd name="connsiteX3" fmla="*/ 1897985 w 2497349"/>
                      <a:gd name="connsiteY3" fmla="*/ 0 h 1928138"/>
                      <a:gd name="connsiteX4" fmla="*/ 2497349 w 2497349"/>
                      <a:gd name="connsiteY4" fmla="*/ 0 h 1928138"/>
                      <a:gd name="connsiteX5" fmla="*/ 2497349 w 2497349"/>
                      <a:gd name="connsiteY5" fmla="*/ 584869 h 1928138"/>
                      <a:gd name="connsiteX6" fmla="*/ 2497349 w 2497349"/>
                      <a:gd name="connsiteY6" fmla="*/ 1227581 h 1928138"/>
                      <a:gd name="connsiteX7" fmla="*/ 2497349 w 2497349"/>
                      <a:gd name="connsiteY7" fmla="*/ 1928138 h 1928138"/>
                      <a:gd name="connsiteX8" fmla="*/ 1922959 w 2497349"/>
                      <a:gd name="connsiteY8" fmla="*/ 1928138 h 1928138"/>
                      <a:gd name="connsiteX9" fmla="*/ 1273648 w 2497349"/>
                      <a:gd name="connsiteY9" fmla="*/ 1928138 h 1928138"/>
                      <a:gd name="connsiteX10" fmla="*/ 699258 w 2497349"/>
                      <a:gd name="connsiteY10" fmla="*/ 1928138 h 1928138"/>
                      <a:gd name="connsiteX11" fmla="*/ 0 w 2497349"/>
                      <a:gd name="connsiteY11" fmla="*/ 1928138 h 1928138"/>
                      <a:gd name="connsiteX12" fmla="*/ 0 w 2497349"/>
                      <a:gd name="connsiteY12" fmla="*/ 1285425 h 1928138"/>
                      <a:gd name="connsiteX13" fmla="*/ 0 w 2497349"/>
                      <a:gd name="connsiteY13" fmla="*/ 661994 h 1928138"/>
                      <a:gd name="connsiteX14" fmla="*/ 0 w 2497349"/>
                      <a:gd name="connsiteY14" fmla="*/ 0 h 192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7349" h="1928138" extrusionOk="0">
                        <a:moveTo>
                          <a:pt x="0" y="0"/>
                        </a:moveTo>
                        <a:cubicBezTo>
                          <a:pt x="145556" y="19419"/>
                          <a:pt x="493718" y="18647"/>
                          <a:pt x="674284" y="0"/>
                        </a:cubicBezTo>
                        <a:cubicBezTo>
                          <a:pt x="854850" y="-18647"/>
                          <a:pt x="1183625" y="-21158"/>
                          <a:pt x="1323595" y="0"/>
                        </a:cubicBezTo>
                        <a:cubicBezTo>
                          <a:pt x="1463565" y="21158"/>
                          <a:pt x="1706585" y="-4260"/>
                          <a:pt x="1897985" y="0"/>
                        </a:cubicBezTo>
                        <a:cubicBezTo>
                          <a:pt x="2089385" y="4260"/>
                          <a:pt x="2334736" y="25851"/>
                          <a:pt x="2497349" y="0"/>
                        </a:cubicBezTo>
                        <a:cubicBezTo>
                          <a:pt x="2486831" y="185847"/>
                          <a:pt x="2512751" y="360420"/>
                          <a:pt x="2497349" y="584869"/>
                        </a:cubicBezTo>
                        <a:cubicBezTo>
                          <a:pt x="2481947" y="809318"/>
                          <a:pt x="2511879" y="943089"/>
                          <a:pt x="2497349" y="1227581"/>
                        </a:cubicBezTo>
                        <a:cubicBezTo>
                          <a:pt x="2482819" y="1512073"/>
                          <a:pt x="2463980" y="1778987"/>
                          <a:pt x="2497349" y="1928138"/>
                        </a:cubicBezTo>
                        <a:cubicBezTo>
                          <a:pt x="2318778" y="1928500"/>
                          <a:pt x="2097044" y="1901415"/>
                          <a:pt x="1922959" y="1928138"/>
                        </a:cubicBezTo>
                        <a:cubicBezTo>
                          <a:pt x="1748874" y="1954862"/>
                          <a:pt x="1534127" y="1921349"/>
                          <a:pt x="1273648" y="1928138"/>
                        </a:cubicBezTo>
                        <a:cubicBezTo>
                          <a:pt x="1013169" y="1934927"/>
                          <a:pt x="860767" y="1944891"/>
                          <a:pt x="699258" y="1928138"/>
                        </a:cubicBezTo>
                        <a:cubicBezTo>
                          <a:pt x="537749" y="1911386"/>
                          <a:pt x="227917" y="1924073"/>
                          <a:pt x="0" y="1928138"/>
                        </a:cubicBezTo>
                        <a:cubicBezTo>
                          <a:pt x="-8016" y="1645997"/>
                          <a:pt x="28584" y="1603024"/>
                          <a:pt x="0" y="1285425"/>
                        </a:cubicBezTo>
                        <a:cubicBezTo>
                          <a:pt x="-28584" y="967826"/>
                          <a:pt x="1157" y="789911"/>
                          <a:pt x="0" y="661994"/>
                        </a:cubicBezTo>
                        <a:cubicBezTo>
                          <a:pt x="-1157" y="534077"/>
                          <a:pt x="23694" y="20045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1030" name="Picture 6" descr="Qué es el pensamiento simbólico? - La Mente es Maravillosa">
            <a:extLst>
              <a:ext uri="{FF2B5EF4-FFF2-40B4-BE49-F238E27FC236}">
                <a16:creationId xmlns:a16="http://schemas.microsoft.com/office/drawing/2014/main" id="{BFD36652-BFB1-4B43-901D-D1C0301EF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107">
            <a:off x="6184742" y="1727586"/>
            <a:ext cx="2532492" cy="1688328"/>
          </a:xfrm>
          <a:prstGeom prst="rect">
            <a:avLst/>
          </a:prstGeom>
          <a:noFill/>
          <a:ln w="57150">
            <a:noFill/>
            <a:extLst>
              <a:ext uri="{C807C97D-BFC1-408E-A445-0C87EB9F89A2}">
                <ask:lineSketchStyleProps xmlns:ask="http://schemas.microsoft.com/office/drawing/2018/sketchyshapes" sd="4204378607">
                  <a:custGeom>
                    <a:avLst/>
                    <a:gdLst>
                      <a:gd name="connsiteX0" fmla="*/ 0 w 2532492"/>
                      <a:gd name="connsiteY0" fmla="*/ 0 h 1688328"/>
                      <a:gd name="connsiteX1" fmla="*/ 557148 w 2532492"/>
                      <a:gd name="connsiteY1" fmla="*/ 0 h 1688328"/>
                      <a:gd name="connsiteX2" fmla="*/ 1240921 w 2532492"/>
                      <a:gd name="connsiteY2" fmla="*/ 0 h 1688328"/>
                      <a:gd name="connsiteX3" fmla="*/ 1848719 w 2532492"/>
                      <a:gd name="connsiteY3" fmla="*/ 0 h 1688328"/>
                      <a:gd name="connsiteX4" fmla="*/ 2532492 w 2532492"/>
                      <a:gd name="connsiteY4" fmla="*/ 0 h 1688328"/>
                      <a:gd name="connsiteX5" fmla="*/ 2532492 w 2532492"/>
                      <a:gd name="connsiteY5" fmla="*/ 545893 h 1688328"/>
                      <a:gd name="connsiteX6" fmla="*/ 2532492 w 2532492"/>
                      <a:gd name="connsiteY6" fmla="*/ 1142435 h 1688328"/>
                      <a:gd name="connsiteX7" fmla="*/ 2532492 w 2532492"/>
                      <a:gd name="connsiteY7" fmla="*/ 1688328 h 1688328"/>
                      <a:gd name="connsiteX8" fmla="*/ 1848719 w 2532492"/>
                      <a:gd name="connsiteY8" fmla="*/ 1688328 h 1688328"/>
                      <a:gd name="connsiteX9" fmla="*/ 1266246 w 2532492"/>
                      <a:gd name="connsiteY9" fmla="*/ 1688328 h 1688328"/>
                      <a:gd name="connsiteX10" fmla="*/ 658448 w 2532492"/>
                      <a:gd name="connsiteY10" fmla="*/ 1688328 h 1688328"/>
                      <a:gd name="connsiteX11" fmla="*/ 0 w 2532492"/>
                      <a:gd name="connsiteY11" fmla="*/ 1688328 h 1688328"/>
                      <a:gd name="connsiteX12" fmla="*/ 0 w 2532492"/>
                      <a:gd name="connsiteY12" fmla="*/ 1159319 h 1688328"/>
                      <a:gd name="connsiteX13" fmla="*/ 0 w 2532492"/>
                      <a:gd name="connsiteY13" fmla="*/ 613426 h 1688328"/>
                      <a:gd name="connsiteX14" fmla="*/ 0 w 2532492"/>
                      <a:gd name="connsiteY14" fmla="*/ 0 h 16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2492" h="1688328" extrusionOk="0">
                        <a:moveTo>
                          <a:pt x="0" y="0"/>
                        </a:moveTo>
                        <a:cubicBezTo>
                          <a:pt x="195142" y="-2160"/>
                          <a:pt x="338208" y="13231"/>
                          <a:pt x="557148" y="0"/>
                        </a:cubicBezTo>
                        <a:cubicBezTo>
                          <a:pt x="776088" y="-13231"/>
                          <a:pt x="930046" y="-25762"/>
                          <a:pt x="1240921" y="0"/>
                        </a:cubicBezTo>
                        <a:cubicBezTo>
                          <a:pt x="1551796" y="25762"/>
                          <a:pt x="1633282" y="-22519"/>
                          <a:pt x="1848719" y="0"/>
                        </a:cubicBezTo>
                        <a:cubicBezTo>
                          <a:pt x="2064156" y="22519"/>
                          <a:pt x="2274160" y="-5076"/>
                          <a:pt x="2532492" y="0"/>
                        </a:cubicBezTo>
                        <a:cubicBezTo>
                          <a:pt x="2552406" y="132509"/>
                          <a:pt x="2534648" y="361859"/>
                          <a:pt x="2532492" y="545893"/>
                        </a:cubicBezTo>
                        <a:cubicBezTo>
                          <a:pt x="2530336" y="729927"/>
                          <a:pt x="2537773" y="866964"/>
                          <a:pt x="2532492" y="1142435"/>
                        </a:cubicBezTo>
                        <a:cubicBezTo>
                          <a:pt x="2527211" y="1417906"/>
                          <a:pt x="2522153" y="1490806"/>
                          <a:pt x="2532492" y="1688328"/>
                        </a:cubicBezTo>
                        <a:cubicBezTo>
                          <a:pt x="2222284" y="1668451"/>
                          <a:pt x="2125263" y="1721539"/>
                          <a:pt x="1848719" y="1688328"/>
                        </a:cubicBezTo>
                        <a:cubicBezTo>
                          <a:pt x="1572175" y="1655117"/>
                          <a:pt x="1411473" y="1693337"/>
                          <a:pt x="1266246" y="1688328"/>
                        </a:cubicBezTo>
                        <a:cubicBezTo>
                          <a:pt x="1121019" y="1683319"/>
                          <a:pt x="814844" y="1692189"/>
                          <a:pt x="658448" y="1688328"/>
                        </a:cubicBezTo>
                        <a:cubicBezTo>
                          <a:pt x="502052" y="1684467"/>
                          <a:pt x="305791" y="1684892"/>
                          <a:pt x="0" y="1688328"/>
                        </a:cubicBezTo>
                        <a:cubicBezTo>
                          <a:pt x="-66" y="1543345"/>
                          <a:pt x="6349" y="1304074"/>
                          <a:pt x="0" y="1159319"/>
                        </a:cubicBezTo>
                        <a:cubicBezTo>
                          <a:pt x="-6349" y="1014564"/>
                          <a:pt x="-23644" y="731128"/>
                          <a:pt x="0" y="613426"/>
                        </a:cubicBezTo>
                        <a:cubicBezTo>
                          <a:pt x="23644" y="495724"/>
                          <a:pt x="22343" y="195398"/>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1032" name="Picture 8" descr="Trastornos del Habla, del Lenguaje y de la Comunicación">
            <a:extLst>
              <a:ext uri="{FF2B5EF4-FFF2-40B4-BE49-F238E27FC236}">
                <a16:creationId xmlns:a16="http://schemas.microsoft.com/office/drawing/2014/main" id="{E47C1D43-784D-481A-BA6E-793962149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690" y="248452"/>
            <a:ext cx="3312806" cy="146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0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8D137-640B-4594-912C-BB4E1F756A50}"/>
              </a:ext>
            </a:extLst>
          </p:cNvPr>
          <p:cNvSpPr>
            <a:spLocks noGrp="1"/>
          </p:cNvSpPr>
          <p:nvPr>
            <p:ph type="title"/>
          </p:nvPr>
        </p:nvSpPr>
        <p:spPr>
          <a:xfrm>
            <a:off x="854242" y="1"/>
            <a:ext cx="7942500" cy="745957"/>
          </a:xfrm>
        </p:spPr>
        <p:txBody>
          <a:bodyPr/>
          <a:lstStyle/>
          <a:p>
            <a:r>
              <a:rPr lang="es-MX" sz="2400" dirty="0">
                <a:solidFill>
                  <a:srgbClr val="33CC33"/>
                </a:solidFill>
                <a:effectLst>
                  <a:outerShdw blurRad="38100" dist="38100" dir="2700000" algn="tl">
                    <a:srgbClr val="000000">
                      <a:alpha val="43137"/>
                    </a:srgbClr>
                  </a:outerShdw>
                </a:effectLst>
                <a:latin typeface="Cooper Black" panose="0208090404030B020404" pitchFamily="18" charset="0"/>
              </a:rPr>
              <a:t>Como cambia la capacidad empática con el desarrollo del niño</a:t>
            </a:r>
            <a:r>
              <a:rPr lang="en-US" sz="2400" dirty="0">
                <a:solidFill>
                  <a:srgbClr val="33CC33"/>
                </a:solidFill>
                <a:effectLst>
                  <a:outerShdw blurRad="38100" dist="38100" dir="2700000" algn="tl">
                    <a:srgbClr val="000000">
                      <a:alpha val="43137"/>
                    </a:srgbClr>
                  </a:outerShdw>
                </a:effectLst>
                <a:latin typeface="Cooper Black" panose="0208090404030B020404" pitchFamily="18" charset="0"/>
              </a:rPr>
              <a:t>.</a:t>
            </a:r>
            <a:endParaRPr lang="es-MX" sz="2400" dirty="0">
              <a:solidFill>
                <a:srgbClr val="33CC33"/>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id="{62A4A521-6892-4BE7-84E7-645ABCF3632B}"/>
              </a:ext>
            </a:extLst>
          </p:cNvPr>
          <p:cNvSpPr txBox="1"/>
          <p:nvPr/>
        </p:nvSpPr>
        <p:spPr>
          <a:xfrm>
            <a:off x="903749" y="996434"/>
            <a:ext cx="7336501" cy="3785652"/>
          </a:xfrm>
          <a:prstGeom prst="rect">
            <a:avLst/>
          </a:prstGeom>
          <a:noFill/>
        </p:spPr>
        <p:txBody>
          <a:bodyPr wrap="square" rtlCol="0">
            <a:spAutoFit/>
          </a:bodyPr>
          <a:lstStyle/>
          <a:p>
            <a:r>
              <a:rPr lang="es-MX" sz="1600" dirty="0">
                <a:latin typeface="Comic Sans MS" panose="030F0702030302020204" pitchFamily="66" charset="0"/>
              </a:rPr>
              <a:t>Los niños comienzan la vida siendo egocéntricos, pero irán tomando conciencia mas allá de si mismos.</a:t>
            </a:r>
          </a:p>
          <a:p>
            <a:endParaRPr lang="es-MX" sz="1600" dirty="0">
              <a:latin typeface="Comic Sans MS" panose="030F0702030302020204" pitchFamily="66" charset="0"/>
            </a:endParaRPr>
          </a:p>
          <a:p>
            <a:r>
              <a:rPr lang="es-MX" sz="1600" b="1" i="1" u="sng" dirty="0">
                <a:latin typeface="Comic Sans MS" panose="030F0702030302020204" pitchFamily="66" charset="0"/>
              </a:rPr>
              <a:t>De los 2 a los 3 años:</a:t>
            </a:r>
          </a:p>
          <a:p>
            <a:r>
              <a:rPr lang="es-MX" sz="1600" dirty="0">
                <a:latin typeface="Comic Sans MS" panose="030F0702030302020204" pitchFamily="66" charset="0"/>
              </a:rPr>
              <a:t>Gracias al lenguaje y el juego simbólico, se va a ir construyendo progresivamente la comprensión de las emociones de los demás, desarrollara habilidades sociales  de interacción.</a:t>
            </a:r>
          </a:p>
          <a:p>
            <a:r>
              <a:rPr lang="es-MX" sz="1600" dirty="0">
                <a:latin typeface="Comic Sans MS" panose="030F0702030302020204" pitchFamily="66" charset="0"/>
              </a:rPr>
              <a:t>La mas significativa es el juego simbólico, en ellos los niños adoptaran papeles emocionales ficticios diferentes a las que viven diariamente y los comparten con sus compañeros.</a:t>
            </a:r>
          </a:p>
          <a:p>
            <a:endParaRPr lang="es-MX" sz="1600" dirty="0">
              <a:latin typeface="Comic Sans MS" panose="030F0702030302020204" pitchFamily="66" charset="0"/>
            </a:endParaRPr>
          </a:p>
          <a:p>
            <a:r>
              <a:rPr lang="es-MX" sz="1600" b="1" i="1" u="sng" dirty="0">
                <a:latin typeface="Comic Sans MS" panose="030F0702030302020204" pitchFamily="66" charset="0"/>
              </a:rPr>
              <a:t>De los 4 a los 5 años:</a:t>
            </a:r>
          </a:p>
          <a:p>
            <a:r>
              <a:rPr lang="es-MX" sz="1600" dirty="0">
                <a:latin typeface="Comic Sans MS" panose="030F0702030302020204" pitchFamily="66" charset="0"/>
              </a:rPr>
              <a:t>Los niños comienzan a darse cuenta que los demás también piensan de manera diferente a ellos e incluso empiezan a ser capaces de imaginarse en el lugar del otro.</a:t>
            </a:r>
          </a:p>
        </p:txBody>
      </p:sp>
    </p:spTree>
    <p:extLst>
      <p:ext uri="{BB962C8B-B14F-4D97-AF65-F5344CB8AC3E}">
        <p14:creationId xmlns:p14="http://schemas.microsoft.com/office/powerpoint/2010/main" val="339836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590" y="193658"/>
            <a:ext cx="7204746" cy="658397"/>
          </a:xfrm>
        </p:spPr>
        <p:txBody>
          <a:bodyPr/>
          <a:lstStyle/>
          <a:p>
            <a:r>
              <a:rPr lang="es-MX" sz="2800" dirty="0">
                <a:solidFill>
                  <a:srgbClr val="33CC33"/>
                </a:solidFill>
                <a:effectLst>
                  <a:outerShdw blurRad="38100" dist="38100" dir="2700000" algn="tl">
                    <a:srgbClr val="000000">
                      <a:alpha val="43137"/>
                    </a:srgbClr>
                  </a:outerShdw>
                </a:effectLst>
                <a:latin typeface="Cooper Black" panose="0208090404030B020404" pitchFamily="18" charset="0"/>
              </a:rPr>
              <a:t>Como cambia la capacidad empática con el desarrollo del niño.</a:t>
            </a:r>
          </a:p>
        </p:txBody>
      </p:sp>
      <p:sp>
        <p:nvSpPr>
          <p:cNvPr id="4" name="CuadroTexto 3"/>
          <p:cNvSpPr txBox="1"/>
          <p:nvPr/>
        </p:nvSpPr>
        <p:spPr>
          <a:xfrm>
            <a:off x="862446" y="1472202"/>
            <a:ext cx="7439890" cy="2800767"/>
          </a:xfrm>
          <a:prstGeom prst="rect">
            <a:avLst/>
          </a:prstGeom>
          <a:noFill/>
        </p:spPr>
        <p:txBody>
          <a:bodyPr wrap="square" rtlCol="0">
            <a:spAutoFit/>
          </a:bodyPr>
          <a:lstStyle/>
          <a:p>
            <a:r>
              <a:rPr lang="es-MX" sz="1600" b="1" i="1" u="sng" dirty="0">
                <a:latin typeface="Comic Sans MS" panose="030F0702030302020204" pitchFamily="66" charset="0"/>
              </a:rPr>
              <a:t>Edad 7 y 8 años:</a:t>
            </a:r>
          </a:p>
          <a:p>
            <a:r>
              <a:rPr lang="es-MX" sz="1600" dirty="0">
                <a:latin typeface="Comic Sans MS" panose="030F0702030302020204" pitchFamily="66" charset="0"/>
              </a:rPr>
              <a:t>Deberán ser conscientes tanto de la existencia de pensamientos propios y diferentes en otras personas, como los posibles contenidos de su pensamiento.</a:t>
            </a:r>
          </a:p>
          <a:p>
            <a:r>
              <a:rPr lang="es-MX" sz="1600" b="1" i="1" u="sng" dirty="0">
                <a:latin typeface="Comic Sans MS" panose="030F0702030302020204" pitchFamily="66" charset="0"/>
              </a:rPr>
              <a:t>Edad 9 años:</a:t>
            </a:r>
          </a:p>
          <a:p>
            <a:r>
              <a:rPr lang="es-MX" sz="1600" dirty="0">
                <a:latin typeface="Comic Sans MS" panose="030F0702030302020204" pitchFamily="66" charset="0"/>
              </a:rPr>
              <a:t>Proyectan su empatía mas allá de aquellos que le son próximos, pueden entender la diversidad y desean ayudar a los que piensan de un modo diferente y a los que no conocen.</a:t>
            </a:r>
          </a:p>
          <a:p>
            <a:endParaRPr lang="es-MX" sz="1600" dirty="0">
              <a:latin typeface="Comic Sans MS" panose="030F0702030302020204" pitchFamily="66" charset="0"/>
            </a:endParaRPr>
          </a:p>
          <a:p>
            <a:r>
              <a:rPr lang="es-MX" sz="1600" dirty="0">
                <a:latin typeface="Comic Sans MS" panose="030F0702030302020204" pitchFamily="66" charset="0"/>
              </a:rPr>
              <a:t>Al finalizar primaria serán capaces de pensar en los otros, describirlos física y psicológicamente haciendo referencia también a aspectos emocionales.</a:t>
            </a:r>
          </a:p>
        </p:txBody>
      </p:sp>
    </p:spTree>
    <p:extLst>
      <p:ext uri="{BB962C8B-B14F-4D97-AF65-F5344CB8AC3E}">
        <p14:creationId xmlns:p14="http://schemas.microsoft.com/office/powerpoint/2010/main" val="177232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934" y="193869"/>
            <a:ext cx="7499295" cy="1131078"/>
          </a:xfrm>
        </p:spPr>
        <p:txBody>
          <a:bodyPr/>
          <a:lstStyle/>
          <a:p>
            <a:r>
              <a:rPr lang="es-MX" sz="2400" dirty="0">
                <a:solidFill>
                  <a:srgbClr val="33CC33"/>
                </a:solidFill>
                <a:latin typeface="Cooper Black" panose="0208090404030B020404" pitchFamily="18" charset="0"/>
              </a:rPr>
              <a:t>¿Cómo favorecer que los niños consigan salir de la visión egocéntrica y comprendan que los demás tienen sentimientos como ellos?</a:t>
            </a:r>
          </a:p>
        </p:txBody>
      </p:sp>
      <p:sp>
        <p:nvSpPr>
          <p:cNvPr id="3" name="CuadroTexto 2"/>
          <p:cNvSpPr txBox="1"/>
          <p:nvPr/>
        </p:nvSpPr>
        <p:spPr>
          <a:xfrm>
            <a:off x="1186261" y="1823074"/>
            <a:ext cx="6606072" cy="2308324"/>
          </a:xfrm>
          <a:prstGeom prst="rect">
            <a:avLst/>
          </a:prstGeom>
          <a:noFill/>
        </p:spPr>
        <p:txBody>
          <a:bodyPr wrap="square" rtlCol="0">
            <a:spAutoFit/>
          </a:bodyPr>
          <a:lstStyle/>
          <a:p>
            <a:r>
              <a:rPr lang="es-MX" sz="1600" dirty="0">
                <a:latin typeface="Comic Sans MS" panose="030F0702030302020204" pitchFamily="66" charset="0"/>
              </a:rPr>
              <a:t>Se debe de ofrecer un entorno que, además de garantizar las propias necesidades emocionales, anime a identificar y expresar aquello que sienten y proporcione muchas oportunidades para interactuar con los iguales.</a:t>
            </a:r>
          </a:p>
          <a:p>
            <a:endParaRPr lang="es-MX" sz="1600" dirty="0">
              <a:latin typeface="Comic Sans MS" panose="030F0702030302020204" pitchFamily="66" charset="0"/>
            </a:endParaRPr>
          </a:p>
          <a:p>
            <a:r>
              <a:rPr lang="es-MX" sz="1600" dirty="0">
                <a:latin typeface="Comic Sans MS" panose="030F0702030302020204" pitchFamily="66" charset="0"/>
              </a:rPr>
              <a:t>Si se lleva a cabo un trabajo sistemático de la empatía del alumnado, conseguiremos desarrollar su competencia emocional al mejorar su comprensión social, sus habilidades comunicativas y el aumento de la compasión hacia el otro.</a:t>
            </a:r>
          </a:p>
        </p:txBody>
      </p:sp>
    </p:spTree>
    <p:extLst>
      <p:ext uri="{BB962C8B-B14F-4D97-AF65-F5344CB8AC3E}">
        <p14:creationId xmlns:p14="http://schemas.microsoft.com/office/powerpoint/2010/main" val="179594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dirty="0">
                <a:solidFill>
                  <a:srgbClr val="33CC33"/>
                </a:solidFill>
                <a:latin typeface="Cooper Black" panose="0208090404030B020404" pitchFamily="18" charset="0"/>
              </a:rPr>
              <a:t>Etapas del Desarrollo Moral según Kohlberg</a:t>
            </a:r>
          </a:p>
        </p:txBody>
      </p:sp>
      <p:sp>
        <p:nvSpPr>
          <p:cNvPr id="3" name="CuadroTexto 2"/>
          <p:cNvSpPr txBox="1"/>
          <p:nvPr/>
        </p:nvSpPr>
        <p:spPr>
          <a:xfrm>
            <a:off x="1383687" y="1567967"/>
            <a:ext cx="6568751" cy="2308324"/>
          </a:xfrm>
          <a:prstGeom prst="rect">
            <a:avLst/>
          </a:prstGeom>
          <a:noFill/>
        </p:spPr>
        <p:txBody>
          <a:bodyPr wrap="square" rtlCol="0">
            <a:spAutoFit/>
          </a:bodyPr>
          <a:lstStyle/>
          <a:p>
            <a:r>
              <a:rPr lang="es-MX" sz="1600" dirty="0">
                <a:latin typeface="Comic Sans MS" panose="030F0702030302020204" pitchFamily="66" charset="0"/>
              </a:rPr>
              <a:t>Las teorías cognitivo-evolutivas representadas por Kohlberg consideran que todo el mundo pasa por unas fases naturales y universales en el desarrollo del pensamiento moral; estas fases se suceden a través de seis estadios progresivos y consecutivos y de secuencia invariable.</a:t>
            </a:r>
          </a:p>
          <a:p>
            <a:endParaRPr lang="es-MX" sz="1600" dirty="0">
              <a:latin typeface="Comic Sans MS" panose="030F0702030302020204" pitchFamily="66" charset="0"/>
            </a:endParaRPr>
          </a:p>
          <a:p>
            <a:r>
              <a:rPr lang="es-MX" sz="1600" dirty="0">
                <a:latin typeface="Comic Sans MS" panose="030F0702030302020204" pitchFamily="66" charset="0"/>
              </a:rPr>
              <a:t>Kohlberg considera que el desarrollo moral de una persona pasa por tres grandes niveles: el pre-convencional, la convencional y el post-convencional y cada uno cuenta con dos estadios o etapas</a:t>
            </a:r>
          </a:p>
        </p:txBody>
      </p:sp>
    </p:spTree>
    <p:extLst>
      <p:ext uri="{BB962C8B-B14F-4D97-AF65-F5344CB8AC3E}">
        <p14:creationId xmlns:p14="http://schemas.microsoft.com/office/powerpoint/2010/main" val="2190039927"/>
      </p:ext>
    </p:extLst>
  </p:cSld>
  <p:clrMapOvr>
    <a:masterClrMapping/>
  </p:clrMapOvr>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2394</Words>
  <Application>Microsoft Office PowerPoint</Application>
  <PresentationFormat>Presentación en pantalla (16:9)</PresentationFormat>
  <Paragraphs>160</Paragraphs>
  <Slides>24</Slides>
  <Notes>7</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Find a Rainbow Day by Slidesgo</vt:lpstr>
      <vt:lpstr>Escuela Normal de Educación Preescolar</vt:lpstr>
      <vt:lpstr>Empatía</vt:lpstr>
      <vt:lpstr>Empatía</vt:lpstr>
      <vt:lpstr>LA FORMACIÓN DE LA EMPATIA.</vt:lpstr>
      <vt:lpstr>Presentación de PowerPoint</vt:lpstr>
      <vt:lpstr>Como cambia la capacidad empática con el desarrollo del niño.</vt:lpstr>
      <vt:lpstr>Como cambia la capacidad empática con el desarrollo del niño.</vt:lpstr>
      <vt:lpstr>¿Cómo favorecer que los niños consigan salir de la visión egocéntrica y comprendan que los demás tienen sentimientos como ellos?</vt:lpstr>
      <vt:lpstr>Etapas del Desarrollo Moral según Kohlberg</vt:lpstr>
      <vt:lpstr>Nivel Pre-convencional: Egocentrismo</vt:lpstr>
      <vt:lpstr>Deseo de aceptación</vt:lpstr>
      <vt:lpstr>Nivel Post-convencional: Grandes Principios Morales</vt:lpstr>
      <vt:lpstr>LA GALLINA ANTONIETA.</vt:lpstr>
      <vt:lpstr>Presentación de PowerPoint</vt:lpstr>
      <vt:lpstr>¿Y YO CON QUIEN VOY?</vt:lpstr>
      <vt:lpstr>Presentación de PowerPoint</vt:lpstr>
      <vt:lpstr>“Se como te sientes”</vt:lpstr>
      <vt:lpstr>Presentación de PowerPoint</vt:lpstr>
      <vt:lpstr>Presentación de PowerPoint</vt:lpstr>
      <vt:lpstr>SOY OTRA PERSONA.</vt:lpstr>
      <vt:lpstr>“El cerdito y la cigueña”</vt:lpstr>
      <vt:lpstr>“Los Zapatos de mi Vecino”</vt:lpstr>
      <vt:lpstr>“Ya te Entiendo”</vt:lpstr>
      <vt:lpstr>“Otra Cosa”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dc:creator>ENEP</dc:creator>
  <cp:lastModifiedBy>Andrea Sanguino</cp:lastModifiedBy>
  <cp:revision>26</cp:revision>
  <dcterms:modified xsi:type="dcterms:W3CDTF">2022-04-26T12:46:00Z</dcterms:modified>
</cp:coreProperties>
</file>