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9" r:id="rId4"/>
    <p:sldId id="258"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7FF"/>
    <a:srgbClr val="F3D68D"/>
    <a:srgbClr val="D1A375"/>
    <a:srgbClr val="F19820"/>
    <a:srgbClr val="FF7D7D"/>
    <a:srgbClr val="5271FF"/>
    <a:srgbClr val="008037"/>
    <a:srgbClr val="FF8205"/>
    <a:srgbClr val="FAB406"/>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617B-3E17-4500-AE05-6EC81C001B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C41E1C4-BE20-46AD-8374-830276012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4BBC4F5-8E6C-4FEC-B355-3B8875FD626B}"/>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1D6D53F5-7B24-4C3D-82DA-B0B0DD1F1D9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334173-3942-4B05-813F-ADE849D8A1B6}"/>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196438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6EABB-E15C-4A25-9976-CD4318EE061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83F5B10-25F2-45AE-8B9B-766A3A6BF17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8603F47-803A-446A-9F69-77DA06360622}"/>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EDBFAB9A-08E9-4D4B-9C41-C95CC39DB3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DE7F77E-93E3-46E7-B848-262ACF2374B0}"/>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406017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05AE6E-58C3-4B3D-BE0F-C8F41CE57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8172DD7-5320-4F3B-9BCF-7DF82C520EB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820318-AD4D-41AF-8AA3-62DED71C6F54}"/>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0F52A550-3929-47CA-A36A-9D8DAE15F0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B993A01-D3D5-444C-B1BD-FDBC022E36C8}"/>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38549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50D78-5A62-42C7-8C06-A99AECB6B6F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3A5C922-A16D-4A36-BD8F-9FB77AD266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D72BBA6-80B5-4A12-890D-CB8689484D5B}"/>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3A50B2FC-5F98-4B4C-8452-B332420D7DD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75311C0-E8ED-46EA-B3A9-2CE5F7F968C3}"/>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402452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1F226-A6CF-46D8-9FC4-E64888A1BE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4D0916C-79D6-4CBF-98D0-9C019B8845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1B1455-E0DD-4E8B-A607-379DC1F674C4}"/>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5E2F2FCE-5C4B-405C-BEB0-161404BF8DB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B8803C-4EF4-4E4B-9D50-336B807484FC}"/>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158927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66A2D-21D3-4CDD-9665-9C3A3396B5B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400EB85-3EA2-4E75-B8D8-CB2E5EC9D49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BD99B11-57B7-40A6-B8C9-2C914F3859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B84D921-1583-4D0B-B855-E6C499B3B2F3}"/>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6" name="Marcador de pie de página 5">
            <a:extLst>
              <a:ext uri="{FF2B5EF4-FFF2-40B4-BE49-F238E27FC236}">
                <a16:creationId xmlns:a16="http://schemas.microsoft.com/office/drawing/2014/main" id="{E47AD24B-5364-41BB-9959-D8F6576AAAD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242D4B-778D-47D6-95FB-557DF2289863}"/>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21753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5AF2F-E2BF-4D1A-B3DD-F59D94654AB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D03E995-994B-4C23-860B-0887CEF35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1C8C4A-30A0-495E-A924-AD82D6F453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FEE90CD-B0E7-4380-B6BD-DEE085D23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5CCC49-5FA9-487A-B6A4-2BCF02A0C67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3F7E23D-8BF6-400E-80A0-A8DDC8438A50}"/>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8" name="Marcador de pie de página 7">
            <a:extLst>
              <a:ext uri="{FF2B5EF4-FFF2-40B4-BE49-F238E27FC236}">
                <a16:creationId xmlns:a16="http://schemas.microsoft.com/office/drawing/2014/main" id="{30A33A91-300C-4C3F-926E-ED88A700AE5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5050050-D4C6-478C-9B2F-9397E1B7BCAE}"/>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2173362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DC92B-A730-4A24-9C51-5767A9A58F6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D342A01-27A4-486A-8EA6-694F86EDD45F}"/>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4" name="Marcador de pie de página 3">
            <a:extLst>
              <a:ext uri="{FF2B5EF4-FFF2-40B4-BE49-F238E27FC236}">
                <a16:creationId xmlns:a16="http://schemas.microsoft.com/office/drawing/2014/main" id="{F48282E1-6A12-4CC0-87DE-3B77E9A5911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0882E78-4080-4474-AEF4-394610E2CD57}"/>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340474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794925-4DAF-41A4-B166-6FBBE717100D}"/>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3" name="Marcador de pie de página 2">
            <a:extLst>
              <a:ext uri="{FF2B5EF4-FFF2-40B4-BE49-F238E27FC236}">
                <a16:creationId xmlns:a16="http://schemas.microsoft.com/office/drawing/2014/main" id="{1D6874C4-665E-4DF7-9268-4A2A4F7D95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4CBA08B-1E2E-4E28-B3C0-E650169569F6}"/>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206768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4C48-F519-4B20-8F59-761B394041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771E061-C757-4AEB-A1CC-BB12A16A83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4109FFC-2481-4E2D-B5DF-1767605B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535643-935C-469D-A75C-F4F8B79B8B91}"/>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6" name="Marcador de pie de página 5">
            <a:extLst>
              <a:ext uri="{FF2B5EF4-FFF2-40B4-BE49-F238E27FC236}">
                <a16:creationId xmlns:a16="http://schemas.microsoft.com/office/drawing/2014/main" id="{018EABA4-0360-4370-B087-015F4BCA92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81A4D7C-F2D0-4AAE-A3EE-495C8BF18D38}"/>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392604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E2D89-AF52-4AF3-A8B1-36F68AAA93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68A57E6-1C5D-4E5C-985C-4973E1C51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AB7DE99-9234-43CE-8C2C-220915CB4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3928A0-4A95-43DD-8865-DB8D8BB339EC}"/>
              </a:ext>
            </a:extLst>
          </p:cNvPr>
          <p:cNvSpPr>
            <a:spLocks noGrp="1"/>
          </p:cNvSpPr>
          <p:nvPr>
            <p:ph type="dt" sz="half" idx="10"/>
          </p:nvPr>
        </p:nvSpPr>
        <p:spPr/>
        <p:txBody>
          <a:bodyPr/>
          <a:lstStyle/>
          <a:p>
            <a:fld id="{FFBDA2A4-4CC5-40D3-B7E9-6D51BD61DD43}" type="datetimeFigureOut">
              <a:rPr lang="es-MX" smtClean="0"/>
              <a:t>04/05/2022</a:t>
            </a:fld>
            <a:endParaRPr lang="es-MX"/>
          </a:p>
        </p:txBody>
      </p:sp>
      <p:sp>
        <p:nvSpPr>
          <p:cNvPr id="6" name="Marcador de pie de página 5">
            <a:extLst>
              <a:ext uri="{FF2B5EF4-FFF2-40B4-BE49-F238E27FC236}">
                <a16:creationId xmlns:a16="http://schemas.microsoft.com/office/drawing/2014/main" id="{0BC89F4D-A8C1-4137-AADA-892C3D56CEB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F289189-D7B7-4951-BBD4-5861764C8FE7}"/>
              </a:ext>
            </a:extLst>
          </p:cNvPr>
          <p:cNvSpPr>
            <a:spLocks noGrp="1"/>
          </p:cNvSpPr>
          <p:nvPr>
            <p:ph type="sldNum" sz="quarter" idx="12"/>
          </p:nvPr>
        </p:nvSpPr>
        <p:spPr/>
        <p:txBody>
          <a:bodyPr/>
          <a:lstStyle/>
          <a:p>
            <a:fld id="{63035920-F9C3-4AFF-84D6-F16BA1CA51E3}" type="slidenum">
              <a:rPr lang="es-MX" smtClean="0"/>
              <a:t>‹Nº›</a:t>
            </a:fld>
            <a:endParaRPr lang="es-MX"/>
          </a:p>
        </p:txBody>
      </p:sp>
    </p:spTree>
    <p:extLst>
      <p:ext uri="{BB962C8B-B14F-4D97-AF65-F5344CB8AC3E}">
        <p14:creationId xmlns:p14="http://schemas.microsoft.com/office/powerpoint/2010/main" val="121521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0B6998-12E2-4B7E-88B8-6189706CF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1218C3C-4775-4720-9FC0-128723C26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23DEE4-B8BB-40BE-B30D-5A88694EF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DA2A4-4CC5-40D3-B7E9-6D51BD61DD43}" type="datetimeFigureOut">
              <a:rPr lang="es-MX" smtClean="0"/>
              <a:t>04/05/2022</a:t>
            </a:fld>
            <a:endParaRPr lang="es-MX"/>
          </a:p>
        </p:txBody>
      </p:sp>
      <p:sp>
        <p:nvSpPr>
          <p:cNvPr id="5" name="Marcador de pie de página 4">
            <a:extLst>
              <a:ext uri="{FF2B5EF4-FFF2-40B4-BE49-F238E27FC236}">
                <a16:creationId xmlns:a16="http://schemas.microsoft.com/office/drawing/2014/main" id="{00E5B93E-0E44-463A-81BA-9A047312F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DF27C86-DFC9-4BA3-BF1F-700A7ABC4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35920-F9C3-4AFF-84D6-F16BA1CA51E3}" type="slidenum">
              <a:rPr lang="es-MX" smtClean="0"/>
              <a:t>‹Nº›</a:t>
            </a:fld>
            <a:endParaRPr lang="es-MX"/>
          </a:p>
        </p:txBody>
      </p:sp>
    </p:spTree>
    <p:extLst>
      <p:ext uri="{BB962C8B-B14F-4D97-AF65-F5344CB8AC3E}">
        <p14:creationId xmlns:p14="http://schemas.microsoft.com/office/powerpoint/2010/main" val="333810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efinicion.de/cuento/" TargetMode="External"/><Relationship Id="rId2" Type="http://schemas.openxmlformats.org/officeDocument/2006/relationships/hyperlink" Target="http://sincronia.cucsh.udg.mx/montoya02.htm#:%7E:text=Existen%20varias%20teor%C3%ADas%20acerca%20del,hace%20m%C3%A1s%20de%204.000%20a%C3%B1os" TargetMode="External"/><Relationship Id="rId1" Type="http://schemas.openxmlformats.org/officeDocument/2006/relationships/slideLayout" Target="../slideLayouts/slideLayout7.xml"/><Relationship Id="rId5" Type="http://schemas.openxmlformats.org/officeDocument/2006/relationships/hyperlink" Target="https://concepto.de/cuento/" TargetMode="External"/><Relationship Id="rId4" Type="http://schemas.openxmlformats.org/officeDocument/2006/relationships/hyperlink" Target="https://blogs.cervantes.es/estambul/del-cuento-popular-al-cuento-literario-resumen-de-la-conferencia-de-jose-maria-merino/#:%7E:text=El%20cuento%20literario%20es%2C%20por,estar%C3%ADa%20traicionando%20a%20su%20auto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svg"/><Relationship Id="rId19"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svg"/><Relationship Id="rId19"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A1AD44-2599-4E44-9425-B4F553E3E6FF}"/>
              </a:ext>
            </a:extLst>
          </p:cNvPr>
          <p:cNvSpPr/>
          <p:nvPr/>
        </p:nvSpPr>
        <p:spPr>
          <a:xfrm>
            <a:off x="1" y="1"/>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p>
        </p:txBody>
      </p:sp>
      <p:pic>
        <p:nvPicPr>
          <p:cNvPr id="6" name="Imagen 1" descr="http://187.160.244.18/sistema/Data/tareas/enep-00039/_Logos/escudo.jpg">
            <a:extLst>
              <a:ext uri="{FF2B5EF4-FFF2-40B4-BE49-F238E27FC236}">
                <a16:creationId xmlns:a16="http://schemas.microsoft.com/office/drawing/2014/main" id="{37787334-EF54-44F0-B987-7FA5E6535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28" r="15228"/>
          <a:stretch>
            <a:fillRect/>
          </a:stretch>
        </p:blipFill>
        <p:spPr bwMode="auto">
          <a:xfrm>
            <a:off x="154744" y="196948"/>
            <a:ext cx="1676269" cy="200087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16DD40C-8AA0-4935-89CD-9383327A8F45}"/>
              </a:ext>
            </a:extLst>
          </p:cNvPr>
          <p:cNvSpPr/>
          <p:nvPr/>
        </p:nvSpPr>
        <p:spPr>
          <a:xfrm>
            <a:off x="31133" y="1"/>
            <a:ext cx="12129735" cy="6945235"/>
          </a:xfrm>
          <a:prstGeom prst="rect">
            <a:avLst/>
          </a:prstGeom>
        </p:spPr>
        <p:txBody>
          <a:bodyPr wrap="square">
            <a:spAutoFit/>
          </a:bodyPr>
          <a:lstStyle/>
          <a:p>
            <a:pPr algn="ctr" eaLnBrk="0" fontAlgn="base" hangingPunct="0">
              <a:spcBef>
                <a:spcPct val="0"/>
              </a:spcBef>
              <a:spcAft>
                <a:spcPct val="0"/>
              </a:spcAft>
              <a:tabLst>
                <a:tab pos="819726" algn="l"/>
              </a:tabLst>
            </a:pPr>
            <a:r>
              <a:rPr lang="es-MX" altLang="es-MX" sz="4800" b="1" dirty="0">
                <a:latin typeface="Calibri Light" panose="020F0302020204030204" pitchFamily="34" charset="0"/>
                <a:ea typeface="Times New Roman" panose="02020603050405020304" pitchFamily="18" charset="0"/>
                <a:cs typeface="Times New Roman" panose="02020603050405020304" pitchFamily="18" charset="0"/>
              </a:rPr>
              <a:t>Escuela Normal de Educación </a:t>
            </a:r>
          </a:p>
          <a:p>
            <a:pPr algn="ctr" eaLnBrk="0" fontAlgn="base" hangingPunct="0">
              <a:spcBef>
                <a:spcPct val="0"/>
              </a:spcBef>
              <a:spcAft>
                <a:spcPct val="0"/>
              </a:spcAft>
              <a:tabLst>
                <a:tab pos="819726" algn="l"/>
              </a:tabLst>
            </a:pPr>
            <a:r>
              <a:rPr lang="es-MX" altLang="es-MX" sz="4800" b="1" dirty="0">
                <a:latin typeface="Calibri Light" panose="020F0302020204030204" pitchFamily="34" charset="0"/>
                <a:ea typeface="Times New Roman" panose="02020603050405020304" pitchFamily="18" charset="0"/>
                <a:cs typeface="Times New Roman" panose="02020603050405020304" pitchFamily="18" charset="0"/>
              </a:rPr>
              <a:t>Preescolar</a:t>
            </a:r>
            <a:endParaRPr lang="es-MX" altLang="es-MX" sz="1600" b="1" i="1" dirty="0">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819726" algn="l"/>
              </a:tabLst>
            </a:pPr>
            <a:r>
              <a:rPr lang="es-MX" altLang="es-MX" sz="2400" b="1" i="1" dirty="0">
                <a:latin typeface="Calibri" panose="020F0502020204030204" pitchFamily="34" charset="0"/>
                <a:ea typeface="Times New Roman" panose="02020603050405020304" pitchFamily="18" charset="0"/>
                <a:cs typeface="Times New Roman" panose="02020603050405020304" pitchFamily="18" charset="0"/>
              </a:rPr>
              <a:t>Licenciatura en educación preescolar</a:t>
            </a:r>
          </a:p>
          <a:p>
            <a:pPr algn="ctr" eaLnBrk="0" fontAlgn="base" hangingPunct="0">
              <a:spcBef>
                <a:spcPct val="0"/>
              </a:spcBef>
              <a:spcAft>
                <a:spcPct val="0"/>
              </a:spcAft>
              <a:tabLst>
                <a:tab pos="819726" algn="l"/>
              </a:tabLst>
            </a:pPr>
            <a:endParaRPr lang="es-MX" altLang="es-MX" sz="133" b="1" i="1" dirty="0">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819726" algn="l"/>
              </a:tabLst>
            </a:pPr>
            <a:r>
              <a:rPr lang="es-MX" altLang="es-MX" sz="3200" b="1" i="1" dirty="0">
                <a:latin typeface="Calibri" panose="020F0502020204030204" pitchFamily="34" charset="0"/>
                <a:ea typeface="Times New Roman" panose="02020603050405020304" pitchFamily="18" charset="0"/>
                <a:cs typeface="Times New Roman" panose="02020603050405020304" pitchFamily="18" charset="0"/>
              </a:rPr>
              <a:t>Sexto semestre</a:t>
            </a:r>
          </a:p>
          <a:p>
            <a:pPr algn="ctr" eaLnBrk="0" fontAlgn="base" hangingPunct="0">
              <a:spcBef>
                <a:spcPct val="0"/>
              </a:spcBef>
              <a:spcAft>
                <a:spcPct val="0"/>
              </a:spcAft>
              <a:tabLst>
                <a:tab pos="819726" algn="l"/>
              </a:tabLst>
            </a:pPr>
            <a:endParaRPr lang="es-MX" altLang="es-MX" sz="133" b="1" i="1" dirty="0">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819726" algn="l"/>
              </a:tabLst>
            </a:pPr>
            <a:r>
              <a:rPr lang="es-MX" altLang="es-MX" sz="3200" b="1" i="1" dirty="0">
                <a:latin typeface="Calibri" panose="020F0502020204030204" pitchFamily="34" charset="0"/>
                <a:ea typeface="Times New Roman" panose="02020603050405020304" pitchFamily="18" charset="0"/>
                <a:cs typeface="Times New Roman" panose="02020603050405020304" pitchFamily="18" charset="0"/>
              </a:rPr>
              <a:t>3°B</a:t>
            </a:r>
            <a:endParaRPr lang="es-MX" altLang="es-MX" sz="2800" b="1" i="1" dirty="0">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819726" algn="l"/>
              </a:tabLst>
            </a:pPr>
            <a:r>
              <a:rPr lang="es-MX" altLang="es-MX" sz="3200" b="1" i="1" u="sng" dirty="0">
                <a:latin typeface="Calibri" panose="020F0502020204030204" pitchFamily="34" charset="0"/>
                <a:ea typeface="Times New Roman" panose="02020603050405020304" pitchFamily="18" charset="0"/>
                <a:cs typeface="Times New Roman" panose="02020603050405020304" pitchFamily="18" charset="0"/>
              </a:rPr>
              <a:t>Evidencia segunda unidad. Antología de texto multimodal</a:t>
            </a:r>
          </a:p>
          <a:p>
            <a:pPr algn="ctr" eaLnBrk="0" fontAlgn="base" hangingPunct="0">
              <a:spcBef>
                <a:spcPct val="0"/>
              </a:spcBef>
              <a:spcAft>
                <a:spcPct val="0"/>
              </a:spcAft>
              <a:tabLst>
                <a:tab pos="819726" algn="l"/>
              </a:tabLst>
            </a:pPr>
            <a:endParaRPr lang="es-MX" altLang="es-MX" sz="133" b="1" i="1" u="sng" dirty="0">
              <a:latin typeface="Calibri" panose="020F0502020204030204" pitchFamily="34"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819726" algn="l"/>
              </a:tabLst>
            </a:pPr>
            <a:endParaRPr lang="es-MX" altLang="es-MX" sz="1400" b="1" i="1"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tabLst>
                <a:tab pos="819726" algn="l"/>
              </a:tabLst>
            </a:pPr>
            <a:r>
              <a:rPr lang="es-MX" altLang="es-MX" sz="2133" b="1" i="1" dirty="0">
                <a:latin typeface="Arial" panose="020B0604020202020204" pitchFamily="34" charset="0"/>
                <a:ea typeface="Times New Roman" panose="02020603050405020304" pitchFamily="18" charset="0"/>
                <a:cs typeface="Arial" panose="020B0604020202020204" pitchFamily="34" charset="0"/>
              </a:rPr>
              <a:t>Materia: </a:t>
            </a:r>
            <a:r>
              <a:rPr lang="es-MX" altLang="es-MX" sz="2400" dirty="0">
                <a:latin typeface="Arial" panose="020B0604020202020204" pitchFamily="34" charset="0"/>
                <a:ea typeface="Times New Roman" panose="02020603050405020304" pitchFamily="18" charset="0"/>
                <a:cs typeface="Arial" panose="020B0604020202020204" pitchFamily="34" charset="0"/>
              </a:rPr>
              <a:t>Creación literaria.</a:t>
            </a:r>
          </a:p>
          <a:p>
            <a:pPr eaLnBrk="0" fontAlgn="base" hangingPunct="0">
              <a:spcBef>
                <a:spcPct val="0"/>
              </a:spcBef>
              <a:spcAft>
                <a:spcPct val="0"/>
              </a:spcAft>
              <a:tabLst>
                <a:tab pos="819726" algn="l"/>
              </a:tabLst>
            </a:pPr>
            <a:r>
              <a:rPr lang="es-MX" altLang="es-MX" sz="2133" b="1" i="1" dirty="0">
                <a:latin typeface="Arial" panose="020B0604020202020204" pitchFamily="34" charset="0"/>
                <a:ea typeface="Times New Roman" panose="02020603050405020304" pitchFamily="18" charset="0"/>
                <a:cs typeface="Arial" panose="020B0604020202020204" pitchFamily="34" charset="0"/>
              </a:rPr>
              <a:t>Maestro: </a:t>
            </a:r>
            <a:r>
              <a:rPr lang="es-MX" sz="2400" dirty="0">
                <a:effectLst/>
                <a:latin typeface="Arial" panose="020B0604020202020204" pitchFamily="34" charset="0"/>
                <a:ea typeface="Calibri" panose="020F0502020204030204" pitchFamily="34" charset="0"/>
                <a:cs typeface="Arial" panose="020B0604020202020204" pitchFamily="34" charset="0"/>
              </a:rPr>
              <a:t>Silvia Banda Servín</a:t>
            </a:r>
            <a:r>
              <a:rPr lang="es-MX" altLang="es-MX" sz="2400" i="1" dirty="0">
                <a:latin typeface="Arial" panose="020B0604020202020204" pitchFamily="34" charset="0"/>
                <a:ea typeface="Times New Roman" panose="02020603050405020304" pitchFamily="18" charset="0"/>
                <a:cs typeface="Arial" panose="020B0604020202020204" pitchFamily="34" charset="0"/>
              </a:rPr>
              <a:t>.</a:t>
            </a:r>
          </a:p>
          <a:p>
            <a:pPr eaLnBrk="0" fontAlgn="base" hangingPunct="0">
              <a:spcBef>
                <a:spcPct val="0"/>
              </a:spcBef>
              <a:spcAft>
                <a:spcPct val="0"/>
              </a:spcAft>
              <a:tabLst>
                <a:tab pos="819726" algn="l"/>
              </a:tabLst>
            </a:pPr>
            <a:r>
              <a:rPr lang="es-MX" altLang="es-MX" sz="2133" b="1" i="1" dirty="0">
                <a:latin typeface="Arial" panose="020B0604020202020204" pitchFamily="34" charset="0"/>
                <a:ea typeface="Times New Roman" panose="02020603050405020304" pitchFamily="18" charset="0"/>
                <a:cs typeface="Arial" panose="020B0604020202020204" pitchFamily="34" charset="0"/>
              </a:rPr>
              <a:t>Alumna: </a:t>
            </a:r>
            <a:r>
              <a:rPr lang="es-MX" altLang="es-MX" sz="2400" dirty="0">
                <a:latin typeface="Arial" panose="020B0604020202020204" pitchFamily="34" charset="0"/>
                <a:ea typeface="Times New Roman" panose="02020603050405020304" pitchFamily="18" charset="0"/>
                <a:cs typeface="Arial" panose="020B0604020202020204" pitchFamily="34" charset="0"/>
              </a:rPr>
              <a:t>Jazmín Azucena De la cruz Sánchez #9 y Salma Rubí Jiménez Uribe #16</a:t>
            </a:r>
          </a:p>
          <a:p>
            <a:pPr eaLnBrk="0" fontAlgn="base" hangingPunct="0">
              <a:spcBef>
                <a:spcPct val="0"/>
              </a:spcBef>
              <a:spcAft>
                <a:spcPct val="0"/>
              </a:spcAft>
              <a:tabLst>
                <a:tab pos="819726" algn="l"/>
              </a:tabLst>
            </a:pPr>
            <a:r>
              <a:rPr lang="es-MX" altLang="es-MX" sz="2133" b="1" i="1" dirty="0">
                <a:latin typeface="Arial" panose="020B0604020202020204" pitchFamily="34" charset="0"/>
                <a:ea typeface="Times New Roman" panose="02020603050405020304" pitchFamily="18" charset="0"/>
                <a:cs typeface="Arial" panose="020B0604020202020204" pitchFamily="34" charset="0"/>
              </a:rPr>
              <a:t>COMPETENCIAS UNIDAD II:</a:t>
            </a:r>
          </a:p>
          <a:p>
            <a:pPr marL="285750" indent="-285750" eaLnBrk="0" fontAlgn="base" hangingPunct="0">
              <a:spcBef>
                <a:spcPct val="0"/>
              </a:spcBef>
              <a:spcAft>
                <a:spcPct val="0"/>
              </a:spcAft>
              <a:buFont typeface="Arial" panose="020B0604020202020204" pitchFamily="34" charset="0"/>
              <a:buChar char="•"/>
              <a:tabLst>
                <a:tab pos="819726" algn="l"/>
              </a:tabLst>
            </a:pPr>
            <a:r>
              <a:rPr lang="es-MX" b="0" i="0" dirty="0">
                <a:solidFill>
                  <a:srgbClr val="000000"/>
                </a:solidFill>
                <a:effectLst/>
                <a:latin typeface="Verdana" panose="020B0604030504040204" pitchFamily="34" charset="0"/>
              </a:rPr>
              <a:t>Detecta los procesos de aprendizaje de sus alumnos para favorecer su desarrollo cognitivo y socioemocional.</a:t>
            </a:r>
            <a:endParaRPr lang="es-MX" dirty="0">
              <a:solidFill>
                <a:srgbClr val="000000"/>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tabLst>
                <a:tab pos="819726" algn="l"/>
              </a:tabLst>
            </a:pPr>
            <a:r>
              <a:rPr lang="es-MX" b="0" i="0" dirty="0">
                <a:solidFill>
                  <a:srgbClr val="000000"/>
                </a:solidFill>
                <a:effectLst/>
                <a:latin typeface="Verdana" panose="020B0604030504040204" pitchFamily="34" charset="0"/>
              </a:rPr>
              <a:t>Integra recursos de la investigación educativa para enriquecer su práctica profesional, expresando su interés por el conocimiento, la ciencia y la mejora de la educación.</a:t>
            </a:r>
          </a:p>
          <a:p>
            <a:pPr marL="285750" indent="-285750" eaLnBrk="0" fontAlgn="base" hangingPunct="0">
              <a:spcBef>
                <a:spcPct val="0"/>
              </a:spcBef>
              <a:spcAft>
                <a:spcPct val="0"/>
              </a:spcAft>
              <a:buFont typeface="Arial" panose="020B0604020202020204" pitchFamily="34" charset="0"/>
              <a:buChar char="•"/>
              <a:tabLst>
                <a:tab pos="819726" algn="l"/>
              </a:tabLst>
            </a:pPr>
            <a:r>
              <a:rPr lang="es-MX" b="0" i="0" dirty="0">
                <a:solidFill>
                  <a:srgbClr val="000000"/>
                </a:solidFill>
                <a:effectLst/>
                <a:latin typeface="Verdana" panose="020B0604030504040204" pitchFamily="34" charset="0"/>
              </a:rPr>
              <a:t>Actúa de manera ética ante la diversidad de situaciones que se presentan en la práctica profesional.</a:t>
            </a:r>
            <a:endParaRPr lang="es-MX" sz="1400" dirty="0">
              <a:solidFill>
                <a:srgbClr val="000000"/>
              </a:solidFill>
              <a:latin typeface="Verdana" panose="020B0604030504040204" pitchFamily="34" charset="0"/>
            </a:endParaRPr>
          </a:p>
          <a:p>
            <a:pPr marL="285750" indent="-285750" eaLnBrk="0" fontAlgn="base" hangingPunct="0">
              <a:spcBef>
                <a:spcPct val="0"/>
              </a:spcBef>
              <a:spcAft>
                <a:spcPct val="0"/>
              </a:spcAft>
              <a:buFont typeface="Arial" panose="020B0604020202020204" pitchFamily="34" charset="0"/>
              <a:buChar char="•"/>
              <a:tabLst>
                <a:tab pos="819726" algn="l"/>
              </a:tabLst>
            </a:pPr>
            <a:endParaRPr lang="es-MX" altLang="es-MX" sz="1400" b="1" i="1" dirty="0">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tabLst>
                <a:tab pos="819726" algn="l"/>
              </a:tabLst>
            </a:pPr>
            <a:r>
              <a:rPr lang="es-MX" altLang="es-MX" sz="1400" b="1" i="1" dirty="0">
                <a:latin typeface="Arial" panose="020B0604020202020204" pitchFamily="34" charset="0"/>
                <a:ea typeface="Times New Roman" panose="02020603050405020304" pitchFamily="18" charset="0"/>
                <a:cs typeface="Arial" panose="020B0604020202020204" pitchFamily="34" charset="0"/>
              </a:rPr>
              <a:t>Saltillo, Coahuila de Zaragoza                                                                                                                                            04 de mayo del 2022</a:t>
            </a:r>
            <a:endParaRPr lang="es-MX" altLang="es-MX" sz="2400" b="1"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837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ndos de pantalla aesthetic PC - FondosMil">
            <a:extLst>
              <a:ext uri="{FF2B5EF4-FFF2-40B4-BE49-F238E27FC236}">
                <a16:creationId xmlns:a16="http://schemas.microsoft.com/office/drawing/2014/main" id="{2BFFF874-2381-4CDE-8F4E-F8CAB70AC56C}"/>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EE174C1-1F65-492F-A350-69B65D87A1D9}"/>
              </a:ext>
            </a:extLst>
          </p:cNvPr>
          <p:cNvSpPr txBox="1"/>
          <p:nvPr/>
        </p:nvSpPr>
        <p:spPr>
          <a:xfrm>
            <a:off x="5915026" y="329963"/>
            <a:ext cx="4325815" cy="523220"/>
          </a:xfrm>
          <a:prstGeom prst="rect">
            <a:avLst/>
          </a:prstGeom>
          <a:noFill/>
        </p:spPr>
        <p:txBody>
          <a:bodyPr wrap="square" rtlCol="0">
            <a:spAutoFit/>
          </a:bodyPr>
          <a:lstStyle/>
          <a:p>
            <a:pPr algn="ctr"/>
            <a:r>
              <a:rPr lang="es-MX" sz="2800" b="1" dirty="0">
                <a:solidFill>
                  <a:srgbClr val="92D050"/>
                </a:solidFill>
              </a:rPr>
              <a:t>La princesa y el guisante</a:t>
            </a:r>
          </a:p>
        </p:txBody>
      </p:sp>
      <p:sp>
        <p:nvSpPr>
          <p:cNvPr id="5" name="CuadroTexto 4">
            <a:extLst>
              <a:ext uri="{FF2B5EF4-FFF2-40B4-BE49-F238E27FC236}">
                <a16:creationId xmlns:a16="http://schemas.microsoft.com/office/drawing/2014/main" id="{6775EBD7-7BDE-4A08-85C4-5B5AC1FFBEAA}"/>
              </a:ext>
            </a:extLst>
          </p:cNvPr>
          <p:cNvSpPr txBox="1"/>
          <p:nvPr/>
        </p:nvSpPr>
        <p:spPr>
          <a:xfrm>
            <a:off x="0" y="221792"/>
            <a:ext cx="5915026" cy="6494085"/>
          </a:xfrm>
          <a:prstGeom prst="rect">
            <a:avLst/>
          </a:prstGeom>
          <a:noFill/>
        </p:spPr>
        <p:txBody>
          <a:bodyPr wrap="square">
            <a:spAutoFit/>
          </a:bodyPr>
          <a:lstStyle/>
          <a:p>
            <a:r>
              <a:rPr lang="es-MX" sz="1300" b="0" i="0" dirty="0">
                <a:effectLst/>
                <a:latin typeface="Arial" panose="020B0604020202020204" pitchFamily="34" charset="0"/>
                <a:cs typeface="Arial" panose="020B0604020202020204" pitchFamily="34" charset="0"/>
              </a:rPr>
              <a:t>Érase una vez un apuesto príncipe que tenía el sueño de casarse con una princesa. En su reino había muchas mujeres hermosas e inteligentes, pero él quería que su futura mujer tuviera sangre azul, es decir, que fuera una princesa de verdad, hija de reyes y heredera de su propio reino. Hasta el momento no había tenido suerte, pero no perdía la esperanza de encontrarla algún día.</a:t>
            </a:r>
            <a:br>
              <a:rPr lang="es-MX" sz="1300" b="0" i="0" dirty="0">
                <a:effectLst/>
                <a:latin typeface="Arial" panose="020B0604020202020204" pitchFamily="34" charset="0"/>
                <a:cs typeface="Arial" panose="020B0604020202020204" pitchFamily="34" charset="0"/>
              </a:rPr>
            </a:br>
            <a:r>
              <a:rPr lang="es-MX" sz="1300" b="0" i="0" dirty="0">
                <a:effectLst/>
                <a:latin typeface="Arial" panose="020B0604020202020204" pitchFamily="34" charset="0"/>
                <a:cs typeface="Arial" panose="020B0604020202020204" pitchFamily="34" charset="0"/>
              </a:rPr>
              <a:t>El príncipe cumplía con todas sus obligaciones diarias y era un buen hijo. Una de las cosas que más le gustaba hacer después de cenar era quedarse un rato conversando con sus padres, los reyes, junto a la chimenea del gran salón del castillo. Al calorcito del fuego, los tres charlaban animadamente hasta altas horas de la madrugada.</a:t>
            </a:r>
          </a:p>
          <a:p>
            <a:r>
              <a:rPr lang="es-MX" sz="1300" b="0" i="0" dirty="0">
                <a:effectLst/>
                <a:latin typeface="Arial" panose="020B0604020202020204" pitchFamily="34" charset="0"/>
                <a:cs typeface="Arial" panose="020B0604020202020204" pitchFamily="34" charset="0"/>
              </a:rPr>
              <a:t>Una noche de tormenta, mientras estaban en plena charla, alguien llamó a la puerta. A todos les extrañó, pues la noche no era la más adecuada para estar a la intemperie.</a:t>
            </a:r>
          </a:p>
          <a:p>
            <a:r>
              <a:rPr lang="es-MX" sz="1300" b="0" i="0" dirty="0">
                <a:effectLst/>
                <a:latin typeface="Arial" panose="020B0604020202020204" pitchFamily="34" charset="0"/>
                <a:cs typeface="Arial" panose="020B0604020202020204" pitchFamily="34" charset="0"/>
              </a:rPr>
              <a:t>– ¿Quién será a estas horas? – dijo el príncipe, levantando las cejas y mirando a su madre con extrañeza–. No esperamos visitas en una noche de truenos y relámpagos.</a:t>
            </a:r>
          </a:p>
          <a:p>
            <a:r>
              <a:rPr lang="es-MX" sz="1300" b="0" i="0" dirty="0">
                <a:effectLst/>
                <a:latin typeface="Arial" panose="020B0604020202020204" pitchFamily="34" charset="0"/>
                <a:cs typeface="Arial" panose="020B0604020202020204" pitchFamily="34" charset="0"/>
              </a:rPr>
              <a:t>El rey se dirigió ágilmente hacia la entrada. A pesar de ser casi un anciano, su estado físico y su salud eran realmente envidiables.</a:t>
            </a:r>
          </a:p>
          <a:p>
            <a:pPr algn="just"/>
            <a:r>
              <a:rPr lang="es-MX" sz="1300" b="0" i="0" dirty="0">
                <a:effectLst/>
                <a:latin typeface="Arial" panose="020B0604020202020204" pitchFamily="34" charset="0"/>
                <a:cs typeface="Arial" panose="020B0604020202020204" pitchFamily="34" charset="0"/>
              </a:rPr>
              <a:t>Cuando abrió la puerta, su mandíbula se desencajó por la sorpresa. Ante sus ojos estaba una joven bajo la lluvia. Su elegante vestido estaba totalmente empapado y de su pelo caían chorros de agua. La pobre tiritaba de frío y casi no podía hablar.</a:t>
            </a:r>
          </a:p>
          <a:p>
            <a:pPr algn="just"/>
            <a:r>
              <a:rPr lang="es-MX" sz="1300" b="0" i="0" dirty="0">
                <a:effectLst/>
                <a:latin typeface="Arial" panose="020B0604020202020204" pitchFamily="34" charset="0"/>
                <a:cs typeface="Arial" panose="020B0604020202020204" pitchFamily="34" charset="0"/>
              </a:rPr>
              <a:t>– Buenas noches, alteza. Me ha sorprendido una fuerte tormenta y me preguntaba si me darían cobijo en su castillo esta noche – dijo la bella joven.</a:t>
            </a:r>
          </a:p>
          <a:p>
            <a:pPr algn="just"/>
            <a:r>
              <a:rPr lang="es-MX" sz="1300" b="0" i="0" dirty="0">
                <a:effectLst/>
                <a:latin typeface="Arial" panose="020B0604020202020204" pitchFamily="34" charset="0"/>
                <a:cs typeface="Arial" panose="020B0604020202020204" pitchFamily="34" charset="0"/>
              </a:rPr>
              <a:t>– ¿Quién es usted, señorita? – preguntó el rey.</a:t>
            </a:r>
          </a:p>
          <a:p>
            <a:pPr algn="just"/>
            <a:r>
              <a:rPr lang="es-MX" sz="1300" b="0" i="0" dirty="0">
                <a:effectLst/>
                <a:latin typeface="Arial" panose="020B0604020202020204" pitchFamily="34" charset="0"/>
                <a:cs typeface="Arial" panose="020B0604020202020204" pitchFamily="34" charset="0"/>
              </a:rPr>
              <a:t>– Soy una princesa de uno de los reinos vecinos, señor – afirmó la muchacha.</a:t>
            </a:r>
          </a:p>
          <a:p>
            <a:pPr algn="just"/>
            <a:r>
              <a:rPr lang="es-MX" sz="1300" b="0" i="0" dirty="0">
                <a:effectLst/>
                <a:latin typeface="Arial" panose="020B0604020202020204" pitchFamily="34" charset="0"/>
                <a:cs typeface="Arial" panose="020B0604020202020204" pitchFamily="34" charset="0"/>
              </a:rPr>
              <a:t>– Pase, no se quede ahí. En nuestro hogar encontrará calor y alimento.</a:t>
            </a:r>
          </a:p>
          <a:p>
            <a:pPr algn="just"/>
            <a:r>
              <a:rPr lang="es-MX" sz="1300" b="0" i="0" dirty="0">
                <a:effectLst/>
                <a:latin typeface="Arial" panose="020B0604020202020204" pitchFamily="34" charset="0"/>
                <a:cs typeface="Arial" panose="020B0604020202020204" pitchFamily="34" charset="0"/>
              </a:rPr>
              <a:t>Enseguida la reina se acercó y le dio toallas para secarse y ropa limpia que ponerse. El príncipe se percató de lo hermosa que era en cuanto la vio, pero… ¿se trataría de una verdadera princesa?</a:t>
            </a:r>
          </a:p>
        </p:txBody>
      </p:sp>
      <p:sp>
        <p:nvSpPr>
          <p:cNvPr id="7" name="CuadroTexto 6">
            <a:extLst>
              <a:ext uri="{FF2B5EF4-FFF2-40B4-BE49-F238E27FC236}">
                <a16:creationId xmlns:a16="http://schemas.microsoft.com/office/drawing/2014/main" id="{02B16949-0864-44B5-A359-D9C6BD8C7FB8}"/>
              </a:ext>
            </a:extLst>
          </p:cNvPr>
          <p:cNvSpPr txBox="1"/>
          <p:nvPr/>
        </p:nvSpPr>
        <p:spPr>
          <a:xfrm>
            <a:off x="5915026" y="964079"/>
            <a:ext cx="6276974" cy="5893921"/>
          </a:xfrm>
          <a:prstGeom prst="rect">
            <a:avLst/>
          </a:prstGeom>
          <a:noFill/>
        </p:spPr>
        <p:txBody>
          <a:bodyPr wrap="square">
            <a:spAutoFit/>
          </a:bodyPr>
          <a:lstStyle/>
          <a:p>
            <a:pPr algn="just"/>
            <a:r>
              <a:rPr lang="es-MX" sz="1300" b="0" i="0" dirty="0">
                <a:effectLst/>
                <a:latin typeface="Arial" panose="020B0604020202020204" pitchFamily="34" charset="0"/>
                <a:cs typeface="Arial" panose="020B0604020202020204" pitchFamily="34" charset="0"/>
              </a:rPr>
              <a:t>La reina, viendo cómo el príncipe la miraba embelesado, le dijo:</a:t>
            </a:r>
          </a:p>
          <a:p>
            <a:pPr algn="just"/>
            <a:r>
              <a:rPr lang="es-MX" sz="1300" b="0" i="0" dirty="0">
                <a:effectLst/>
                <a:latin typeface="Arial" panose="020B0604020202020204" pitchFamily="34" charset="0"/>
                <a:cs typeface="Arial" panose="020B0604020202020204" pitchFamily="34" charset="0"/>
              </a:rPr>
              <a:t>– Hijo mío, veo que esta chica es de tu agrado. Ciertamente es muy hermosa y parece culta y educada. Comprobaremos si es una princesa de verdad.</a:t>
            </a:r>
          </a:p>
          <a:p>
            <a:pPr algn="just"/>
            <a:r>
              <a:rPr lang="es-MX" sz="1300" b="0" i="0" dirty="0">
                <a:effectLst/>
                <a:latin typeface="Arial" panose="020B0604020202020204" pitchFamily="34" charset="0"/>
                <a:cs typeface="Arial" panose="020B0604020202020204" pitchFamily="34" charset="0"/>
              </a:rPr>
              <a:t>– ¿Cómo lo haremos, madre? No se me ocurre de qué manera podemos asegurarnos – dijo el príncipe con perplejidad.</a:t>
            </a:r>
          </a:p>
          <a:p>
            <a:pPr algn="just"/>
            <a:r>
              <a:rPr lang="es-MX" sz="1300" b="0" i="0" dirty="0">
                <a:effectLst/>
                <a:latin typeface="Arial" panose="020B0604020202020204" pitchFamily="34" charset="0"/>
                <a:cs typeface="Arial" panose="020B0604020202020204" pitchFamily="34" charset="0"/>
              </a:rPr>
              <a:t>– Muy fácil, querido hijo. Esta noche, debajo de su cama, pondremos un pequeño guisante. Si nota su presencia es que dice la verdad, ya que sólo las verdaderas princesas tienen una sensibilidad tan grande.</a:t>
            </a:r>
          </a:p>
          <a:p>
            <a:pPr algn="just"/>
            <a:r>
              <a:rPr lang="es-MX" sz="1300" b="0" i="0" dirty="0">
                <a:effectLst/>
                <a:latin typeface="Arial" panose="020B0604020202020204" pitchFamily="34" charset="0"/>
                <a:cs typeface="Arial" panose="020B0604020202020204" pitchFamily="34" charset="0"/>
              </a:rPr>
              <a:t>Tal como habían previsto, la joven se quedó a dormir en el castillo. A la mañana siguiente, se reunió de nuevo con la familia real en el salón principal.</a:t>
            </a:r>
          </a:p>
          <a:p>
            <a:pPr algn="just"/>
            <a:r>
              <a:rPr lang="es-MX" sz="1300" b="0" i="0" dirty="0">
                <a:effectLst/>
                <a:latin typeface="Arial" panose="020B0604020202020204" pitchFamily="34" charset="0"/>
                <a:cs typeface="Arial" panose="020B0604020202020204" pitchFamily="34" charset="0"/>
              </a:rPr>
              <a:t>– Buenos días, altezas – dijo la bella joven saludando con una pequeña reverencia.</a:t>
            </a:r>
          </a:p>
          <a:p>
            <a:pPr algn="just"/>
            <a:r>
              <a:rPr lang="es-MX" sz="1300" b="0" i="0" dirty="0">
                <a:effectLst/>
                <a:latin typeface="Arial" panose="020B0604020202020204" pitchFamily="34" charset="0"/>
                <a:cs typeface="Arial" panose="020B0604020202020204" pitchFamily="34" charset="0"/>
              </a:rPr>
              <a:t>– Buenos días – contestaron todos a la vez.</a:t>
            </a:r>
          </a:p>
          <a:p>
            <a:pPr algn="just"/>
            <a:r>
              <a:rPr lang="es-MX" sz="1300" b="0" i="0" dirty="0">
                <a:effectLst/>
                <a:latin typeface="Arial" panose="020B0604020202020204" pitchFamily="34" charset="0"/>
                <a:cs typeface="Arial" panose="020B0604020202020204" pitchFamily="34" charset="0"/>
              </a:rPr>
              <a:t>La reina invitó a la chica a sentarse con ellos a desayunar.</a:t>
            </a:r>
          </a:p>
          <a:p>
            <a:pPr algn="just"/>
            <a:r>
              <a:rPr lang="es-MX" sz="1300" b="0" i="0" dirty="0">
                <a:effectLst/>
                <a:latin typeface="Arial" panose="020B0604020202020204" pitchFamily="34" charset="0"/>
                <a:cs typeface="Arial" panose="020B0604020202020204" pitchFamily="34" charset="0"/>
              </a:rPr>
              <a:t>– ¿Qué tal has dormido? ¿Te ha resultado cómoda la cama y todo ha sido de tu gusto? – le preguntó.</a:t>
            </a:r>
          </a:p>
          <a:p>
            <a:pPr algn="just"/>
            <a:r>
              <a:rPr lang="es-MX" sz="1300" b="0" i="0" dirty="0">
                <a:effectLst/>
                <a:latin typeface="Arial" panose="020B0604020202020204" pitchFamily="34" charset="0"/>
                <a:cs typeface="Arial" panose="020B0604020202020204" pitchFamily="34" charset="0"/>
              </a:rPr>
              <a:t>– Pues si le digo la verdad, señora, he dormido fatal – se quejó -. Me he pasado la noche dando vueltas en la cama. Sentía algo duro que no me dejaba dormir y no pude descansar en toda la noche. Fíjese, señora, que hasta tengo moratones en la espalda y los brazos. ¡No entiendo qué ha podido suceder!</a:t>
            </a:r>
          </a:p>
          <a:p>
            <a:pPr algn="just"/>
            <a:r>
              <a:rPr lang="es-MX" sz="1300" b="0" i="0" dirty="0">
                <a:effectLst/>
                <a:latin typeface="Arial" panose="020B0604020202020204" pitchFamily="34" charset="0"/>
                <a:cs typeface="Arial" panose="020B0604020202020204" pitchFamily="34" charset="0"/>
              </a:rPr>
              <a:t>La reina, sonriendo satisfecha, le contó la verdad.</a:t>
            </a:r>
          </a:p>
          <a:p>
            <a:pPr algn="just"/>
            <a:r>
              <a:rPr lang="es-MX" sz="1300" b="0" i="0" dirty="0">
                <a:effectLst/>
                <a:latin typeface="Arial" panose="020B0604020202020204" pitchFamily="34" charset="0"/>
                <a:cs typeface="Arial" panose="020B0604020202020204" pitchFamily="34" charset="0"/>
              </a:rPr>
              <a:t>– Sucede que debajo de tu colchón puse un guisante para comprobar si eras realmente sensible. Sólo una auténtica princesa con delicada piel es capaz de notar la dureza de un pequeño guisante debajo de un colchón. Ciertamente tú lo eres y estaríamos encantados de que fueras la esposa de nuestro amado hijo.</a:t>
            </a:r>
          </a:p>
          <a:p>
            <a:pPr algn="just"/>
            <a:r>
              <a:rPr lang="es-MX" sz="1300" b="0" i="0" dirty="0">
                <a:effectLst/>
                <a:latin typeface="Arial" panose="020B0604020202020204" pitchFamily="34" charset="0"/>
                <a:cs typeface="Arial" panose="020B0604020202020204" pitchFamily="34" charset="0"/>
              </a:rPr>
              <a:t>La princesa se sonrojó. También se había quedado prendada del apuesto heredero, así que no dudó ni un momento y dijo que sí. El príncipe, que había recorrido medio mundo buscando a su princesa, al final la encontró en su propia casa.</a:t>
            </a:r>
          </a:p>
        </p:txBody>
      </p:sp>
    </p:spTree>
    <p:extLst>
      <p:ext uri="{BB962C8B-B14F-4D97-AF65-F5344CB8AC3E}">
        <p14:creationId xmlns:p14="http://schemas.microsoft.com/office/powerpoint/2010/main" val="247934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ndos de pantalla negro con estrellas - FondosMil">
            <a:extLst>
              <a:ext uri="{FF2B5EF4-FFF2-40B4-BE49-F238E27FC236}">
                <a16:creationId xmlns:a16="http://schemas.microsoft.com/office/drawing/2014/main" id="{525F0897-0768-4103-9E36-AA85557119D5}"/>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69364B2-B2B4-4CE4-BF78-475719A14F44}"/>
              </a:ext>
            </a:extLst>
          </p:cNvPr>
          <p:cNvSpPr txBox="1"/>
          <p:nvPr/>
        </p:nvSpPr>
        <p:spPr>
          <a:xfrm>
            <a:off x="4659922" y="-33295"/>
            <a:ext cx="3288323" cy="523220"/>
          </a:xfrm>
          <a:prstGeom prst="rect">
            <a:avLst/>
          </a:prstGeom>
          <a:noFill/>
        </p:spPr>
        <p:txBody>
          <a:bodyPr wrap="square" rtlCol="0">
            <a:spAutoFit/>
          </a:bodyPr>
          <a:lstStyle/>
          <a:p>
            <a:r>
              <a:rPr lang="es-MX" sz="2800" b="1" dirty="0">
                <a:solidFill>
                  <a:schemeClr val="accent1">
                    <a:lumMod val="60000"/>
                    <a:lumOff val="40000"/>
                  </a:schemeClr>
                </a:solidFill>
              </a:rPr>
              <a:t>El enano saltarín</a:t>
            </a:r>
          </a:p>
        </p:txBody>
      </p:sp>
      <p:sp>
        <p:nvSpPr>
          <p:cNvPr id="5" name="CuadroTexto 4">
            <a:extLst>
              <a:ext uri="{FF2B5EF4-FFF2-40B4-BE49-F238E27FC236}">
                <a16:creationId xmlns:a16="http://schemas.microsoft.com/office/drawing/2014/main" id="{E6E053CF-0E6D-4278-B069-1AB976D5A17C}"/>
              </a:ext>
            </a:extLst>
          </p:cNvPr>
          <p:cNvSpPr txBox="1"/>
          <p:nvPr/>
        </p:nvSpPr>
        <p:spPr>
          <a:xfrm>
            <a:off x="0" y="455041"/>
            <a:ext cx="12029342" cy="6494085"/>
          </a:xfrm>
          <a:prstGeom prst="rect">
            <a:avLst/>
          </a:prstGeom>
          <a:noFill/>
        </p:spPr>
        <p:txBody>
          <a:bodyPr wrap="square">
            <a:spAutoFit/>
          </a:bodyPr>
          <a:lstStyle/>
          <a:p>
            <a:pPr algn="l"/>
            <a:r>
              <a:rPr lang="es-MX" sz="1300" b="0" i="0" dirty="0">
                <a:solidFill>
                  <a:schemeClr val="bg1"/>
                </a:solidFill>
                <a:effectLst/>
                <a:latin typeface="Arial" panose="020B0604020202020204" pitchFamily="34" charset="0"/>
                <a:cs typeface="Arial" panose="020B0604020202020204" pitchFamily="34" charset="0"/>
              </a:rPr>
              <a:t>Había una vez un viejo carpintero que quería impresionar al rey. Al no poseer una fortuna, le dijo al rey que su hija hilaba tan bien que podía convertir paja en oro. Después de escuchar esto, el rey convocó a la joven al palacio y la encerró en una habitación llena de paja.</a:t>
            </a:r>
          </a:p>
          <a:p>
            <a:pPr algn="l"/>
            <a:r>
              <a:rPr lang="es-MX" sz="1300" b="0" i="0" dirty="0">
                <a:solidFill>
                  <a:schemeClr val="bg1"/>
                </a:solidFill>
                <a:effectLst/>
                <a:latin typeface="Arial" panose="020B0604020202020204" pitchFamily="34" charset="0"/>
                <a:cs typeface="Arial" panose="020B0604020202020204" pitchFamily="34" charset="0"/>
              </a:rPr>
              <a:t>—Aquí tienes una rueca y un carrete. Convierte esta paja en oro o te quedarás en esta habitación para siempre —dijo.</a:t>
            </a:r>
          </a:p>
          <a:p>
            <a:pPr algn="l"/>
            <a:r>
              <a:rPr lang="es-MX" sz="1300" b="0" i="0" dirty="0">
                <a:solidFill>
                  <a:schemeClr val="bg1"/>
                </a:solidFill>
                <a:effectLst/>
                <a:latin typeface="Arial" panose="020B0604020202020204" pitchFamily="34" charset="0"/>
                <a:cs typeface="Arial" panose="020B0604020202020204" pitchFamily="34" charset="0"/>
              </a:rPr>
              <a:t>La hija del carpintero no sabía qué hacer. Convertir paja en oro no era una de sus habilidades.</a:t>
            </a:r>
          </a:p>
          <a:p>
            <a:pPr algn="l"/>
            <a:r>
              <a:rPr lang="es-MX" sz="1300" b="0" i="0" dirty="0">
                <a:solidFill>
                  <a:schemeClr val="bg1"/>
                </a:solidFill>
                <a:effectLst/>
                <a:latin typeface="Arial" panose="020B0604020202020204" pitchFamily="34" charset="0"/>
                <a:cs typeface="Arial" panose="020B0604020202020204" pitchFamily="34" charset="0"/>
              </a:rPr>
              <a:t>Mientras lloraba, apareció un enano estrafalario y le preguntó qué sucedía.</a:t>
            </a:r>
          </a:p>
          <a:p>
            <a:pPr algn="l"/>
            <a:r>
              <a:rPr lang="es-MX" sz="1300" b="0" i="0" dirty="0">
                <a:solidFill>
                  <a:schemeClr val="bg1"/>
                </a:solidFill>
                <a:effectLst/>
                <a:latin typeface="Arial" panose="020B0604020202020204" pitchFamily="34" charset="0"/>
                <a:cs typeface="Arial" panose="020B0604020202020204" pitchFamily="34" charset="0"/>
              </a:rPr>
              <a:t>—Si no convierto esta paja en oro, estaré encerrada aquí para siempre —respondió la joven entre lágrimas.</a:t>
            </a:r>
          </a:p>
          <a:p>
            <a:pPr algn="l"/>
            <a:r>
              <a:rPr lang="es-MX" sz="1300" b="0" i="0" dirty="0">
                <a:solidFill>
                  <a:schemeClr val="bg1"/>
                </a:solidFill>
                <a:effectLst/>
                <a:latin typeface="Arial" panose="020B0604020202020204" pitchFamily="34" charset="0"/>
                <a:cs typeface="Arial" panose="020B0604020202020204" pitchFamily="34" charset="0"/>
              </a:rPr>
              <a:t>El enano le ofreció convertir la paja en oro a cambio de su collar. La joven le entregó el collar y la criatura convirtió la paja en hilos de oro.</a:t>
            </a:r>
          </a:p>
          <a:p>
            <a:pPr algn="l"/>
            <a:r>
              <a:rPr lang="es-MX" sz="1300" b="0" i="0" dirty="0">
                <a:solidFill>
                  <a:schemeClr val="bg1"/>
                </a:solidFill>
                <a:effectLst/>
                <a:latin typeface="Arial" panose="020B0604020202020204" pitchFamily="34" charset="0"/>
                <a:cs typeface="Arial" panose="020B0604020202020204" pitchFamily="34" charset="0"/>
              </a:rPr>
              <a:t>Al día siguiente, el rey se alegró al encontrar la habitación llena de oro. Entonces, llevó a la hija del carpintero a una habitación más grande y llena de más paja.</a:t>
            </a:r>
          </a:p>
          <a:p>
            <a:pPr algn="l"/>
            <a:r>
              <a:rPr lang="es-MX" sz="1300" b="0" i="0" dirty="0">
                <a:solidFill>
                  <a:schemeClr val="bg1"/>
                </a:solidFill>
                <a:effectLst/>
                <a:latin typeface="Arial" panose="020B0604020202020204" pitchFamily="34" charset="0"/>
                <a:cs typeface="Arial" panose="020B0604020202020204" pitchFamily="34" charset="0"/>
              </a:rPr>
              <a:t>—Convierte toda esta paja en oro o te encerraré aquí para siempre —ordenó el rey.</a:t>
            </a:r>
          </a:p>
          <a:p>
            <a:pPr algn="l"/>
            <a:r>
              <a:rPr lang="es-MX" sz="1300" b="0" i="0" dirty="0">
                <a:solidFill>
                  <a:schemeClr val="bg1"/>
                </a:solidFill>
                <a:effectLst/>
                <a:latin typeface="Arial" panose="020B0604020202020204" pitchFamily="34" charset="0"/>
                <a:cs typeface="Arial" panose="020B0604020202020204" pitchFamily="34" charset="0"/>
              </a:rPr>
              <a:t>Justo cuando la joven estaba perdiendo la esperanza, el enano saltarín apareció de nuevo.</a:t>
            </a:r>
          </a:p>
          <a:p>
            <a:pPr algn="l"/>
            <a:r>
              <a:rPr lang="es-MX" sz="1300" b="0" i="0" dirty="0">
                <a:solidFill>
                  <a:schemeClr val="bg1"/>
                </a:solidFill>
                <a:effectLst/>
                <a:latin typeface="Arial" panose="020B0604020202020204" pitchFamily="34" charset="0"/>
                <a:cs typeface="Arial" panose="020B0604020202020204" pitchFamily="34" charset="0"/>
              </a:rPr>
              <a:t>—¿Qué me das si convierto la paja en oro? —preguntó al hacerse visible.</a:t>
            </a:r>
          </a:p>
          <a:p>
            <a:pPr algn="l"/>
            <a:r>
              <a:rPr lang="es-MX" sz="1300" b="0" i="0" dirty="0">
                <a:solidFill>
                  <a:schemeClr val="bg1"/>
                </a:solidFill>
                <a:effectLst/>
                <a:latin typeface="Arial" panose="020B0604020202020204" pitchFamily="34" charset="0"/>
                <a:cs typeface="Arial" panose="020B0604020202020204" pitchFamily="34" charset="0"/>
              </a:rPr>
              <a:t>—Sólo tengo este anillo —dijo la joven tendiéndole el anillo.</a:t>
            </a:r>
          </a:p>
          <a:p>
            <a:pPr algn="l"/>
            <a:r>
              <a:rPr lang="es-MX" sz="1300" b="0" i="0" dirty="0">
                <a:solidFill>
                  <a:schemeClr val="bg1"/>
                </a:solidFill>
                <a:effectLst/>
                <a:latin typeface="Arial" panose="020B0604020202020204" pitchFamily="34" charset="0"/>
                <a:cs typeface="Arial" panose="020B0604020202020204" pitchFamily="34" charset="0"/>
              </a:rPr>
              <a:t>—Empecemos pues —respondió el enano.</a:t>
            </a:r>
          </a:p>
          <a:p>
            <a:pPr algn="l"/>
            <a:r>
              <a:rPr lang="es-MX" sz="1300" b="0" i="0" dirty="0">
                <a:solidFill>
                  <a:schemeClr val="bg1"/>
                </a:solidFill>
                <a:effectLst/>
                <a:latin typeface="Arial" panose="020B0604020202020204" pitchFamily="34" charset="0"/>
                <a:cs typeface="Arial" panose="020B0604020202020204" pitchFamily="34" charset="0"/>
              </a:rPr>
              <a:t>Pero la codicia del rey no tenía fin, y cuando comprobó que se habían cumplido sus órdenes, llevó a la joven a una habitación aún más grande. Sin embargo, le prometió a la hija del carpintero que se casaría con ella si lograba convertir la paja en oro una última vez.</a:t>
            </a:r>
          </a:p>
          <a:p>
            <a:pPr algn="l"/>
            <a:r>
              <a:rPr lang="es-MX" sz="1300" b="0" i="0" dirty="0">
                <a:solidFill>
                  <a:schemeClr val="bg1"/>
                </a:solidFill>
                <a:effectLst/>
                <a:latin typeface="Arial" panose="020B0604020202020204" pitchFamily="34" charset="0"/>
                <a:cs typeface="Arial" panose="020B0604020202020204" pitchFamily="34" charset="0"/>
              </a:rPr>
              <a:t>El enano apareció de nuevo para ofrecer su ayuda. Sin más joyas que llevarse, le dijo a la joven que debía entregarle su primer hijo. Ella aceptó a regañadientes, y una vez más el extraño enano convirtió la paja en oro. El rey pronto se casó con la hija del carpintero, y tuvieron un hermoso bebé.</a:t>
            </a:r>
          </a:p>
          <a:p>
            <a:pPr algn="l"/>
            <a:r>
              <a:rPr lang="es-MX" sz="1300" b="0" i="0" dirty="0">
                <a:solidFill>
                  <a:schemeClr val="bg1"/>
                </a:solidFill>
                <a:effectLst/>
                <a:latin typeface="Arial" panose="020B0604020202020204" pitchFamily="34" charset="0"/>
                <a:cs typeface="Arial" panose="020B0604020202020204" pitchFamily="34" charset="0"/>
              </a:rPr>
              <a:t>La ahora reina había olvidado el incidente con la paja, el oro y el enano. Grande fue su sorpresa cuando una noche apareció el enano saltarín reclamando su recompensa.</a:t>
            </a:r>
          </a:p>
          <a:p>
            <a:pPr algn="l"/>
            <a:r>
              <a:rPr lang="es-MX" sz="1300" b="0" i="0" dirty="0">
                <a:solidFill>
                  <a:schemeClr val="bg1"/>
                </a:solidFill>
                <a:effectLst/>
                <a:latin typeface="Arial" panose="020B0604020202020204" pitchFamily="34" charset="0"/>
                <a:cs typeface="Arial" panose="020B0604020202020204" pitchFamily="34" charset="0"/>
              </a:rPr>
              <a:t>—Llévate lo que quieras, pero por favor, ¡no a mi hijo! — exclamó desesperada.</a:t>
            </a:r>
          </a:p>
          <a:p>
            <a:pPr algn="l"/>
            <a:r>
              <a:rPr lang="es-MX" sz="1300" b="0" i="0" dirty="0">
                <a:solidFill>
                  <a:schemeClr val="bg1"/>
                </a:solidFill>
                <a:effectLst/>
                <a:latin typeface="Arial" panose="020B0604020202020204" pitchFamily="34" charset="0"/>
                <a:cs typeface="Arial" panose="020B0604020202020204" pitchFamily="34" charset="0"/>
              </a:rPr>
              <a:t>La criatura lo pensó.</a:t>
            </a:r>
          </a:p>
          <a:p>
            <a:pPr algn="l"/>
            <a:r>
              <a:rPr lang="es-MX" sz="1300" b="0" i="0" dirty="0">
                <a:solidFill>
                  <a:schemeClr val="bg1"/>
                </a:solidFill>
                <a:effectLst/>
                <a:latin typeface="Arial" panose="020B0604020202020204" pitchFamily="34" charset="0"/>
                <a:cs typeface="Arial" panose="020B0604020202020204" pitchFamily="34" charset="0"/>
              </a:rPr>
              <a:t>—Si puedes adivinar mi nombre, desapareceré para siempre. ¡Te daré una semana! —dijo el enano.</a:t>
            </a:r>
          </a:p>
          <a:p>
            <a:pPr algn="l"/>
            <a:r>
              <a:rPr lang="es-MX" sz="1300" b="0" i="0" dirty="0">
                <a:solidFill>
                  <a:schemeClr val="bg1"/>
                </a:solidFill>
                <a:effectLst/>
                <a:latin typeface="Arial" panose="020B0604020202020204" pitchFamily="34" charset="0"/>
                <a:cs typeface="Arial" panose="020B0604020202020204" pitchFamily="34" charset="0"/>
              </a:rPr>
              <a:t>Pero la joven ideó un plan y envió a varios mensajeros a buscar nombres diferentes por todos los confines del mundo. De vuelta, uno de ellos contó la anécdota de un enano al que había visto saltar frente a la puerta de una pequeña cabaña cantando:</a:t>
            </a:r>
          </a:p>
          <a:p>
            <a:pPr algn="l"/>
            <a:r>
              <a:rPr lang="es-MX" sz="1300" b="0" i="0" dirty="0">
                <a:solidFill>
                  <a:schemeClr val="bg1"/>
                </a:solidFill>
                <a:effectLst/>
                <a:latin typeface="Arial" panose="020B0604020202020204" pitchFamily="34" charset="0"/>
                <a:cs typeface="Arial" panose="020B0604020202020204" pitchFamily="34" charset="0"/>
              </a:rPr>
              <a:t>En la tarde amaso el pan, en la noche lo hornearé.</a:t>
            </a:r>
          </a:p>
          <a:p>
            <a:pPr algn="l"/>
            <a:r>
              <a:rPr lang="es-MX" sz="1300" b="0" i="0" dirty="0">
                <a:solidFill>
                  <a:schemeClr val="bg1"/>
                </a:solidFill>
                <a:effectLst/>
                <a:latin typeface="Arial" panose="020B0604020202020204" pitchFamily="34" charset="0"/>
                <a:cs typeface="Arial" panose="020B0604020202020204" pitchFamily="34" charset="0"/>
              </a:rPr>
              <a:t>Mañana, con el hijo de la reina me quedaré.</a:t>
            </a:r>
          </a:p>
          <a:p>
            <a:pPr algn="l"/>
            <a:r>
              <a:rPr lang="es-MX" sz="1300" b="0" i="0" dirty="0">
                <a:solidFill>
                  <a:schemeClr val="bg1"/>
                </a:solidFill>
                <a:effectLst/>
                <a:latin typeface="Arial" panose="020B0604020202020204" pitchFamily="34" charset="0"/>
                <a:cs typeface="Arial" panose="020B0604020202020204" pitchFamily="34" charset="0"/>
              </a:rPr>
              <a:t>El pequeño igual que yo se llamará,</a:t>
            </a:r>
          </a:p>
          <a:p>
            <a:pPr algn="l"/>
            <a:r>
              <a:rPr lang="es-MX" sz="1300" b="0" i="0" dirty="0">
                <a:solidFill>
                  <a:schemeClr val="bg1"/>
                </a:solidFill>
                <a:effectLst/>
                <a:latin typeface="Arial" panose="020B0604020202020204" pitchFamily="34" charset="0"/>
                <a:cs typeface="Arial" panose="020B0604020202020204" pitchFamily="34" charset="0"/>
              </a:rPr>
              <a:t>su nombre será:</a:t>
            </a:r>
          </a:p>
          <a:p>
            <a:pPr algn="l"/>
            <a:r>
              <a:rPr lang="es-MX" sz="1300" b="0" i="0" dirty="0">
                <a:solidFill>
                  <a:schemeClr val="bg1"/>
                </a:solidFill>
                <a:effectLst/>
                <a:latin typeface="Arial" panose="020B0604020202020204" pitchFamily="34" charset="0"/>
                <a:cs typeface="Arial" panose="020B0604020202020204" pitchFamily="34" charset="0"/>
              </a:rPr>
              <a:t>¡RUMPELSTILTSKIN!</a:t>
            </a:r>
          </a:p>
          <a:p>
            <a:pPr algn="l"/>
            <a:r>
              <a:rPr lang="es-MX" sz="1300" b="0" i="0" dirty="0">
                <a:solidFill>
                  <a:schemeClr val="bg1"/>
                </a:solidFill>
                <a:effectLst/>
                <a:latin typeface="Arial" panose="020B0604020202020204" pitchFamily="34" charset="0"/>
                <a:cs typeface="Arial" panose="020B0604020202020204" pitchFamily="34" charset="0"/>
              </a:rPr>
              <a:t>Cuando regresó el enano, y preguntó su propio nombre a la reina, esta le contestó:</a:t>
            </a:r>
          </a:p>
          <a:p>
            <a:pPr algn="l"/>
            <a:r>
              <a:rPr lang="es-MX" sz="1300" b="0" i="0" dirty="0">
                <a:solidFill>
                  <a:schemeClr val="bg1"/>
                </a:solidFill>
                <a:effectLst/>
                <a:latin typeface="Arial" panose="020B0604020202020204" pitchFamily="34" charset="0"/>
                <a:cs typeface="Arial" panose="020B0604020202020204" pitchFamily="34" charset="0"/>
              </a:rPr>
              <a:t>—¡Te llamas </a:t>
            </a:r>
            <a:r>
              <a:rPr lang="es-MX" sz="1300" b="0" i="0" dirty="0" err="1">
                <a:solidFill>
                  <a:schemeClr val="bg1"/>
                </a:solidFill>
                <a:effectLst/>
                <a:latin typeface="Arial" panose="020B0604020202020204" pitchFamily="34" charset="0"/>
                <a:cs typeface="Arial" panose="020B0604020202020204" pitchFamily="34" charset="0"/>
              </a:rPr>
              <a:t>Rumpelstiltskin</a:t>
            </a:r>
            <a:r>
              <a:rPr lang="es-MX" sz="1300" b="0" i="0" dirty="0">
                <a:solidFill>
                  <a:schemeClr val="bg1"/>
                </a:solidFill>
                <a:effectLst/>
                <a:latin typeface="Arial" panose="020B0604020202020204" pitchFamily="34" charset="0"/>
                <a:cs typeface="Arial" panose="020B0604020202020204" pitchFamily="34" charset="0"/>
              </a:rPr>
              <a:t>!</a:t>
            </a:r>
          </a:p>
          <a:p>
            <a:pPr algn="l"/>
            <a:r>
              <a:rPr lang="es-MX" sz="1300" b="0" i="0" dirty="0">
                <a:solidFill>
                  <a:schemeClr val="bg1"/>
                </a:solidFill>
                <a:effectLst/>
                <a:latin typeface="Arial" panose="020B0604020202020204" pitchFamily="34" charset="0"/>
                <a:cs typeface="Arial" panose="020B0604020202020204" pitchFamily="34" charset="0"/>
              </a:rPr>
              <a:t>Y el enano saltarín desapareció para siempre.</a:t>
            </a:r>
          </a:p>
        </p:txBody>
      </p:sp>
    </p:spTree>
    <p:extLst>
      <p:ext uri="{BB962C8B-B14F-4D97-AF65-F5344CB8AC3E}">
        <p14:creationId xmlns:p14="http://schemas.microsoft.com/office/powerpoint/2010/main" val="333902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3B610C-B664-4FEB-9BB6-8BDB60577D8C}"/>
              </a:ext>
            </a:extLst>
          </p:cNvPr>
          <p:cNvSpPr txBox="1"/>
          <p:nvPr/>
        </p:nvSpPr>
        <p:spPr>
          <a:xfrm>
            <a:off x="3045069" y="57237"/>
            <a:ext cx="6101862" cy="584775"/>
          </a:xfrm>
          <a:prstGeom prst="rect">
            <a:avLst/>
          </a:prstGeom>
          <a:noFill/>
        </p:spPr>
        <p:txBody>
          <a:bodyPr wrap="square" rtlCol="0">
            <a:spAutoFit/>
          </a:bodyPr>
          <a:lstStyle/>
          <a:p>
            <a:pPr algn="ctr"/>
            <a:r>
              <a:rPr lang="es-MX" sz="3200" b="1" dirty="0"/>
              <a:t>Referencias </a:t>
            </a:r>
          </a:p>
        </p:txBody>
      </p:sp>
      <p:sp>
        <p:nvSpPr>
          <p:cNvPr id="4" name="CuadroTexto 3">
            <a:extLst>
              <a:ext uri="{FF2B5EF4-FFF2-40B4-BE49-F238E27FC236}">
                <a16:creationId xmlns:a16="http://schemas.microsoft.com/office/drawing/2014/main" id="{F3E82C9A-F065-436B-B529-BD73D278EC3B}"/>
              </a:ext>
            </a:extLst>
          </p:cNvPr>
          <p:cNvSpPr txBox="1"/>
          <p:nvPr/>
        </p:nvSpPr>
        <p:spPr>
          <a:xfrm>
            <a:off x="80597" y="872095"/>
            <a:ext cx="12111403" cy="4524315"/>
          </a:xfrm>
          <a:prstGeom prst="rect">
            <a:avLst/>
          </a:prstGeom>
          <a:noFill/>
        </p:spPr>
        <p:txBody>
          <a:bodyPr wrap="square">
            <a:spAutoFit/>
          </a:bodyPr>
          <a:lstStyle/>
          <a:p>
            <a:r>
              <a:rPr lang="es-MX" dirty="0"/>
              <a:t>Montoya, V. (s. f.). EL ORÃ. SINCRONIA. Recuperado 1 de mayo de 2022, de </a:t>
            </a:r>
            <a:r>
              <a:rPr lang="es-MX" dirty="0">
                <a:hlinkClick r:id="rId2"/>
              </a:rPr>
              <a:t>http://sincronia.cucsh.udg.mx/montoya02.htm#:%7E:text=Existen%20varias%20teor%C3%ADas%20acerca%20del,hace%20m%C3%A1s%20de%204.000%20a%C3%B1os</a:t>
            </a:r>
            <a:r>
              <a:rPr lang="es-MX" dirty="0"/>
              <a:t>. </a:t>
            </a:r>
          </a:p>
          <a:p>
            <a:endParaRPr lang="es-MX" dirty="0"/>
          </a:p>
          <a:p>
            <a:r>
              <a:rPr lang="es-MX" dirty="0"/>
              <a:t>Autores: Julián Pérez Porto y Ana Gardey. Publicado: 2008. Actualizado: 2021.</a:t>
            </a:r>
          </a:p>
          <a:p>
            <a:r>
              <a:rPr lang="es-MX" dirty="0" err="1"/>
              <a:t>Definicion.de</a:t>
            </a:r>
            <a:r>
              <a:rPr lang="es-MX" dirty="0"/>
              <a:t>: Definición de cuento (</a:t>
            </a:r>
            <a:r>
              <a:rPr lang="es-MX" dirty="0">
                <a:hlinkClick r:id="rId3"/>
              </a:rPr>
              <a:t>https://definicion.de/cuento/</a:t>
            </a:r>
            <a:r>
              <a:rPr lang="es-MX" dirty="0"/>
              <a:t>) </a:t>
            </a:r>
          </a:p>
          <a:p>
            <a:endParaRPr lang="es-MX" dirty="0"/>
          </a:p>
          <a:p>
            <a:r>
              <a:rPr lang="es-MX" dirty="0"/>
              <a:t>Magán, P. M. (2008). El cuento de tradición oral y el cuento literario: de la narración a la lectura.</a:t>
            </a:r>
          </a:p>
          <a:p>
            <a:endParaRPr lang="es-MX" dirty="0"/>
          </a:p>
          <a:p>
            <a:r>
              <a:rPr lang="es-MX" dirty="0"/>
              <a:t>Mutis, A. (2010, 27 enero). «Del cuento popular al cuento literario»: resumen de la conferencia de Jose María Merino « Blog del Instituto Cervantes de Estambul. Blog del Instituto Cervantes de Estambul. Recuperado 1 de mayo de 2022, de </a:t>
            </a:r>
            <a:r>
              <a:rPr lang="es-MX" dirty="0">
                <a:hlinkClick r:id="rId4"/>
              </a:rPr>
              <a:t>https://blogs.cervantes.es/estambul/del-cuento-popular-al-cuento-literario-resumen-de-la-conferencia-de-jose-maria-merino/#:%7E:text=El%20cuento%20literario%20es%2C%20por,estar%C3%ADa%20traicionando%20a%20su%20autor</a:t>
            </a:r>
            <a:r>
              <a:rPr lang="es-MX" dirty="0"/>
              <a:t>. </a:t>
            </a:r>
          </a:p>
          <a:p>
            <a:endParaRPr lang="es-MX" dirty="0"/>
          </a:p>
          <a:p>
            <a:r>
              <a:rPr lang="es-MX" dirty="0"/>
              <a:t>Cuento - Concepto, tipos, elementos, características y ejemplos. (s. f.). Concepto. Recuperado 1 de mayo de 2022, de </a:t>
            </a:r>
            <a:r>
              <a:rPr lang="es-MX" dirty="0">
                <a:hlinkClick r:id="rId5"/>
              </a:rPr>
              <a:t>https://concepto.de/cuento/</a:t>
            </a:r>
            <a:r>
              <a:rPr lang="es-MX" dirty="0"/>
              <a:t> </a:t>
            </a:r>
          </a:p>
        </p:txBody>
      </p:sp>
    </p:spTree>
    <p:extLst>
      <p:ext uri="{BB962C8B-B14F-4D97-AF65-F5344CB8AC3E}">
        <p14:creationId xmlns:p14="http://schemas.microsoft.com/office/powerpoint/2010/main" val="194138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34319E8B-5DE1-8DDC-DA68-F20E3DE669A4}"/>
              </a:ext>
            </a:extLst>
          </p:cNvPr>
          <p:cNvGraphicFramePr>
            <a:graphicFrameLocks noGrp="1"/>
          </p:cNvGraphicFramePr>
          <p:nvPr>
            <p:extLst>
              <p:ext uri="{D42A27DB-BD31-4B8C-83A1-F6EECF244321}">
                <p14:modId xmlns:p14="http://schemas.microsoft.com/office/powerpoint/2010/main" val="915353939"/>
              </p:ext>
            </p:extLst>
          </p:nvPr>
        </p:nvGraphicFramePr>
        <p:xfrm>
          <a:off x="569140" y="1264445"/>
          <a:ext cx="10905070" cy="4812409"/>
        </p:xfrm>
        <a:graphic>
          <a:graphicData uri="http://schemas.openxmlformats.org/drawingml/2006/table">
            <a:tbl>
              <a:tblPr firstRow="1" firstCol="1" bandRow="1">
                <a:tableStyleId>{5C22544A-7EE6-4342-B048-85BDC9FD1C3A}</a:tableStyleId>
              </a:tblPr>
              <a:tblGrid>
                <a:gridCol w="1027238">
                  <a:extLst>
                    <a:ext uri="{9D8B030D-6E8A-4147-A177-3AD203B41FA5}">
                      <a16:colId xmlns:a16="http://schemas.microsoft.com/office/drawing/2014/main" val="7188088"/>
                    </a:ext>
                  </a:extLst>
                </a:gridCol>
                <a:gridCol w="2267330">
                  <a:extLst>
                    <a:ext uri="{9D8B030D-6E8A-4147-A177-3AD203B41FA5}">
                      <a16:colId xmlns:a16="http://schemas.microsoft.com/office/drawing/2014/main" val="941568190"/>
                    </a:ext>
                  </a:extLst>
                </a:gridCol>
                <a:gridCol w="2239146">
                  <a:extLst>
                    <a:ext uri="{9D8B030D-6E8A-4147-A177-3AD203B41FA5}">
                      <a16:colId xmlns:a16="http://schemas.microsoft.com/office/drawing/2014/main" val="25147696"/>
                    </a:ext>
                  </a:extLst>
                </a:gridCol>
                <a:gridCol w="2423516">
                  <a:extLst>
                    <a:ext uri="{9D8B030D-6E8A-4147-A177-3AD203B41FA5}">
                      <a16:colId xmlns:a16="http://schemas.microsoft.com/office/drawing/2014/main" val="4155890224"/>
                    </a:ext>
                  </a:extLst>
                </a:gridCol>
                <a:gridCol w="1743579">
                  <a:extLst>
                    <a:ext uri="{9D8B030D-6E8A-4147-A177-3AD203B41FA5}">
                      <a16:colId xmlns:a16="http://schemas.microsoft.com/office/drawing/2014/main" val="1777884718"/>
                    </a:ext>
                  </a:extLst>
                </a:gridCol>
                <a:gridCol w="422458">
                  <a:extLst>
                    <a:ext uri="{9D8B030D-6E8A-4147-A177-3AD203B41FA5}">
                      <a16:colId xmlns:a16="http://schemas.microsoft.com/office/drawing/2014/main" val="2100239296"/>
                    </a:ext>
                  </a:extLst>
                </a:gridCol>
                <a:gridCol w="781803">
                  <a:extLst>
                    <a:ext uri="{9D8B030D-6E8A-4147-A177-3AD203B41FA5}">
                      <a16:colId xmlns:a16="http://schemas.microsoft.com/office/drawing/2014/main" val="1298051050"/>
                    </a:ext>
                  </a:extLst>
                </a:gridCol>
              </a:tblGrid>
              <a:tr h="653773">
                <a:tc>
                  <a:txBody>
                    <a:bodyPr/>
                    <a:lstStyle/>
                    <a:p>
                      <a:pPr algn="ctr">
                        <a:lnSpc>
                          <a:spcPct val="107000"/>
                        </a:lnSpc>
                        <a:spcAft>
                          <a:spcPts val="800"/>
                        </a:spcAft>
                      </a:pPr>
                      <a:r>
                        <a:rPr lang="en-US" sz="700">
                          <a:effectLst/>
                        </a:rPr>
                        <a:t>CATEGORIA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10</a:t>
                      </a:r>
                      <a:endParaRPr lang="es-MX" sz="700">
                        <a:effectLst/>
                      </a:endParaRPr>
                    </a:p>
                    <a:p>
                      <a:pPr algn="ctr">
                        <a:lnSpc>
                          <a:spcPct val="107000"/>
                        </a:lnSpc>
                        <a:spcAft>
                          <a:spcPts val="800"/>
                        </a:spcAft>
                      </a:pPr>
                      <a:r>
                        <a:rPr lang="en-US" sz="700">
                          <a:effectLst/>
                        </a:rPr>
                        <a:t>SOBRESALIENTE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9-8</a:t>
                      </a:r>
                      <a:endParaRPr lang="es-MX" sz="700">
                        <a:effectLst/>
                      </a:endParaRPr>
                    </a:p>
                    <a:p>
                      <a:pPr algn="ctr">
                        <a:lnSpc>
                          <a:spcPct val="107000"/>
                        </a:lnSpc>
                        <a:spcAft>
                          <a:spcPts val="800"/>
                        </a:spcAft>
                      </a:pPr>
                      <a:r>
                        <a:rPr lang="en-US" sz="700">
                          <a:effectLst/>
                        </a:rPr>
                        <a:t>NOTABLE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7-6</a:t>
                      </a:r>
                      <a:endParaRPr lang="es-MX" sz="700">
                        <a:effectLst/>
                      </a:endParaRPr>
                    </a:p>
                    <a:p>
                      <a:pPr algn="ctr">
                        <a:lnSpc>
                          <a:spcPct val="107000"/>
                        </a:lnSpc>
                        <a:spcAft>
                          <a:spcPts val="800"/>
                        </a:spcAft>
                      </a:pPr>
                      <a:r>
                        <a:rPr lang="en-US" sz="700">
                          <a:effectLst/>
                        </a:rPr>
                        <a:t>APROBADO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5-0</a:t>
                      </a:r>
                      <a:endParaRPr lang="es-MX" sz="700">
                        <a:effectLst/>
                      </a:endParaRPr>
                    </a:p>
                    <a:p>
                      <a:pPr algn="ctr">
                        <a:lnSpc>
                          <a:spcPct val="107000"/>
                        </a:lnSpc>
                        <a:spcAft>
                          <a:spcPts val="800"/>
                        </a:spcAft>
                      </a:pPr>
                      <a:r>
                        <a:rPr lang="en-US" sz="700">
                          <a:effectLst/>
                        </a:rPr>
                        <a:t>INSUFICIENTE</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TOTAL</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n-US" sz="700">
                          <a:effectLst/>
                        </a:rPr>
                        <a:t> </a:t>
                      </a:r>
                      <a:endParaRPr lang="es-MX" sz="700">
                        <a:effectLst/>
                      </a:endParaRPr>
                    </a:p>
                    <a:p>
                      <a:pPr algn="ctr">
                        <a:lnSpc>
                          <a:spcPct val="107000"/>
                        </a:lnSpc>
                        <a:spcAft>
                          <a:spcPts val="800"/>
                        </a:spcAft>
                      </a:pPr>
                      <a:r>
                        <a:rPr lang="en-US" sz="700">
                          <a:effectLst/>
                        </a:rPr>
                        <a:t> </a:t>
                      </a:r>
                      <a:endParaRPr lang="es-MX" sz="700">
                        <a:effectLst/>
                      </a:endParaRPr>
                    </a:p>
                    <a:p>
                      <a:pPr algn="ctr">
                        <a:lnSpc>
                          <a:spcPct val="107000"/>
                        </a:lnSpc>
                        <a:spcAft>
                          <a:spcPts val="800"/>
                        </a:spcAft>
                      </a:pPr>
                      <a:r>
                        <a:rPr lang="en-US" sz="700">
                          <a:effectLst/>
                        </a:rPr>
                        <a:t>OBSERVACIONES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4258578498"/>
                  </a:ext>
                </a:extLst>
              </a:tr>
              <a:tr h="141578">
                <a:tc gridSpan="5">
                  <a:txBody>
                    <a:bodyPr/>
                    <a:lstStyle/>
                    <a:p>
                      <a:pPr algn="ctr">
                        <a:lnSpc>
                          <a:spcPct val="107000"/>
                        </a:lnSpc>
                        <a:spcAft>
                          <a:spcPts val="800"/>
                        </a:spcAft>
                      </a:pPr>
                      <a:r>
                        <a:rPr lang="es-MX" sz="700">
                          <a:effectLst/>
                        </a:rPr>
                        <a:t>TEXTO ESCRITO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2023416178"/>
                  </a:ext>
                </a:extLst>
              </a:tr>
              <a:tr h="262205">
                <a:tc>
                  <a:txBody>
                    <a:bodyPr/>
                    <a:lstStyle/>
                    <a:p>
                      <a:pPr algn="l">
                        <a:lnSpc>
                          <a:spcPct val="107000"/>
                        </a:lnSpc>
                        <a:spcAft>
                          <a:spcPts val="800"/>
                        </a:spcAft>
                      </a:pPr>
                      <a:r>
                        <a:rPr lang="en-US" sz="700">
                          <a:effectLst/>
                        </a:rPr>
                        <a:t>REFEREN-CIAS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Cuenta con 3 referencias con formato APA.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Cuenta con 1-2 referencias con formato APA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Cuenta con 1 referencia con formato APA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cuenta con referencias ni formato APA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4139540853"/>
                  </a:ext>
                </a:extLst>
              </a:tr>
              <a:tr h="382832">
                <a:tc>
                  <a:txBody>
                    <a:bodyPr/>
                    <a:lstStyle/>
                    <a:p>
                      <a:pPr algn="l">
                        <a:lnSpc>
                          <a:spcPct val="107000"/>
                        </a:lnSpc>
                        <a:spcAft>
                          <a:spcPts val="800"/>
                        </a:spcAft>
                      </a:pPr>
                      <a:r>
                        <a:rPr lang="en-US" sz="700">
                          <a:effectLst/>
                        </a:rPr>
                        <a:t>CARACTERÏSTICAS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Describe ampliamente el concepto del subgénero investigado, el origen, y su relevancia en el desarrollo de la oralidad.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Describe el concepto del subgénero investigado, el origen y su relevancia en el desarrollo de la oralidad.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Describe el concepto del subgénero investigado y no considera su relevancia de este tipo del texto en el desarrollo de la oralidad.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describe el concepto del subgénero ni su relevancia de este tipo del texto en el desarrollo de la oralidad.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3299193547"/>
                  </a:ext>
                </a:extLst>
              </a:tr>
              <a:tr h="457989">
                <a:tc>
                  <a:txBody>
                    <a:bodyPr/>
                    <a:lstStyle/>
                    <a:p>
                      <a:pPr algn="l">
                        <a:lnSpc>
                          <a:spcPct val="107000"/>
                        </a:lnSpc>
                        <a:spcAft>
                          <a:spcPts val="800"/>
                        </a:spcAft>
                      </a:pPr>
                      <a:r>
                        <a:rPr lang="es-MX" sz="700">
                          <a:effectLst/>
                        </a:rPr>
                        <a:t> </a:t>
                      </a:r>
                    </a:p>
                    <a:p>
                      <a:pPr algn="l">
                        <a:lnSpc>
                          <a:spcPct val="107000"/>
                        </a:lnSpc>
                        <a:spcAft>
                          <a:spcPts val="800"/>
                        </a:spcAft>
                      </a:pPr>
                      <a:r>
                        <a:rPr lang="en-US" sz="700">
                          <a:effectLst/>
                        </a:rPr>
                        <a:t>CANTIDAD Y CONTENIDO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Presenta un texto creado y dos investigados.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Presenta un texto creado y uno investigado.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Presenta un texto creado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Presenta texto investigado o ninguno.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2906888999"/>
                  </a:ext>
                </a:extLst>
              </a:tr>
              <a:tr h="624086">
                <a:tc>
                  <a:txBody>
                    <a:bodyPr/>
                    <a:lstStyle/>
                    <a:p>
                      <a:pPr algn="l">
                        <a:lnSpc>
                          <a:spcPct val="107000"/>
                        </a:lnSpc>
                        <a:spcAft>
                          <a:spcPts val="800"/>
                        </a:spcAft>
                      </a:pPr>
                      <a:r>
                        <a:rPr lang="es-MX" sz="700">
                          <a:effectLst/>
                        </a:rPr>
                        <a:t>CONCLUSIO</a:t>
                      </a:r>
                    </a:p>
                    <a:p>
                      <a:pPr algn="l">
                        <a:lnSpc>
                          <a:spcPct val="107000"/>
                        </a:lnSpc>
                        <a:spcAft>
                          <a:spcPts val="800"/>
                        </a:spcAft>
                      </a:pPr>
                      <a:r>
                        <a:rPr lang="es-MX" sz="700">
                          <a:effectLst/>
                        </a:rPr>
                        <a:t>NES</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Las conclusiones presentan ampliamente el desarrollo de la actividad dando a conocer la experiencia en la investigación y en la elaboración del trabajo, así como sus aprendizajes adquiridos, sus fortalezas y sus áreas de oportunidad.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Las conclusiones presentan  el desarrollo de la actividad dando a conocer la experiencia en la investigación y en la elaboración del trabajo, así como sus aprendizajes adquiridos, sus fortalezas y sus áreas de oportunidad.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Las conclusiones presentan sólo algunas actividades del desarrollo. Presenta sus aprendizajes de manera muy general así como sus fortalezas y áreas de oportunidad.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Las conclusiones no evidencian la experiencia en la investigación y describen muy poco los aprendizajes adquiridos, las fortalezas y áreas de oportunidad.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2821867662"/>
                  </a:ext>
                </a:extLst>
              </a:tr>
              <a:tr h="141578">
                <a:tc gridSpan="5">
                  <a:txBody>
                    <a:bodyPr/>
                    <a:lstStyle/>
                    <a:p>
                      <a:pPr algn="ctr">
                        <a:lnSpc>
                          <a:spcPct val="107000"/>
                        </a:lnSpc>
                        <a:spcAft>
                          <a:spcPts val="800"/>
                        </a:spcAft>
                      </a:pPr>
                      <a:r>
                        <a:rPr lang="es-MX" sz="700">
                          <a:effectLst/>
                        </a:rPr>
                        <a:t>EXPOSICIÓN ORAL</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ctr">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3363937842"/>
                  </a:ext>
                </a:extLst>
              </a:tr>
              <a:tr h="262205">
                <a:tc>
                  <a:txBody>
                    <a:bodyPr/>
                    <a:lstStyle/>
                    <a:p>
                      <a:pPr algn="l">
                        <a:lnSpc>
                          <a:spcPct val="107000"/>
                        </a:lnSpc>
                        <a:spcAft>
                          <a:spcPts val="800"/>
                        </a:spcAft>
                      </a:pPr>
                      <a:r>
                        <a:rPr lang="es-MX" sz="700">
                          <a:effectLst/>
                        </a:rPr>
                        <a:t>EXPOSICIÓN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Existe una excelente labor de planificación, se evidencia un ensayo para hacer la exposición.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Se observa la  planificación, se evidencia un ensayo  para hacer la exposición.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existe suficiente planificación y  ensayo  para hacer la exposición.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hay planificación  y  ensayo  para hacer la exposición.</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1760100970"/>
                  </a:ext>
                </a:extLst>
              </a:tr>
              <a:tr h="1165969">
                <a:tc>
                  <a:txBody>
                    <a:bodyPr/>
                    <a:lstStyle/>
                    <a:p>
                      <a:pPr algn="l">
                        <a:lnSpc>
                          <a:spcPct val="107000"/>
                        </a:lnSpc>
                        <a:spcAft>
                          <a:spcPts val="800"/>
                        </a:spcAft>
                      </a:pPr>
                      <a:r>
                        <a:rPr lang="en-US" sz="700">
                          <a:effectLst/>
                        </a:rPr>
                        <a:t>SONORIDAD</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Pronuncia con claridad el texto creado.</a:t>
                      </a:r>
                    </a:p>
                    <a:p>
                      <a:pPr algn="l">
                        <a:lnSpc>
                          <a:spcPct val="107000"/>
                        </a:lnSpc>
                        <a:spcAft>
                          <a:spcPts val="800"/>
                        </a:spcAft>
                      </a:pPr>
                      <a:r>
                        <a:rPr lang="es-MX" sz="700">
                          <a:effectLst/>
                        </a:rPr>
                        <a:t>El volumen es acorde al espacio donde se presenta el texto. </a:t>
                      </a:r>
                    </a:p>
                    <a:p>
                      <a:pPr algn="l">
                        <a:lnSpc>
                          <a:spcPct val="107000"/>
                        </a:lnSpc>
                        <a:spcAft>
                          <a:spcPts val="800"/>
                        </a:spcAft>
                      </a:pPr>
                      <a:r>
                        <a:rPr lang="es-MX" sz="700">
                          <a:effectLst/>
                        </a:rPr>
                        <a:t>Emite con fluidez el texto, dejando pausa según requiera el subgénero preparado.  La entonación transmite el sentido del texto que se presenta.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Casi todo el texto se expresa con claridad.</a:t>
                      </a:r>
                    </a:p>
                    <a:p>
                      <a:pPr algn="l">
                        <a:lnSpc>
                          <a:spcPct val="107000"/>
                        </a:lnSpc>
                        <a:spcAft>
                          <a:spcPts val="800"/>
                        </a:spcAft>
                      </a:pPr>
                      <a:r>
                        <a:rPr lang="es-MX" sz="700">
                          <a:effectLst/>
                        </a:rPr>
                        <a:t>Presenta altibajos que hacen poco audible el texto.</a:t>
                      </a:r>
                    </a:p>
                    <a:p>
                      <a:pPr algn="l">
                        <a:lnSpc>
                          <a:spcPct val="107000"/>
                        </a:lnSpc>
                        <a:spcAft>
                          <a:spcPts val="800"/>
                        </a:spcAft>
                      </a:pPr>
                      <a:r>
                        <a:rPr lang="es-MX" sz="700">
                          <a:effectLst/>
                        </a:rPr>
                        <a:t>Expresa su texto de manera que se entiende casi todo.</a:t>
                      </a:r>
                    </a:p>
                    <a:p>
                      <a:pPr algn="l">
                        <a:lnSpc>
                          <a:spcPct val="107000"/>
                        </a:lnSpc>
                        <a:spcAft>
                          <a:spcPts val="800"/>
                        </a:spcAft>
                      </a:pPr>
                      <a:r>
                        <a:rPr lang="es-MX" sz="700">
                          <a:effectLst/>
                        </a:rPr>
                        <a:t>Sólo en algunos momentos se aprecia entonación al decir el texto.</a:t>
                      </a:r>
                    </a:p>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Se dificulta entender la totalidad de las palabras expresadas.</a:t>
                      </a:r>
                    </a:p>
                    <a:p>
                      <a:pPr algn="l">
                        <a:lnSpc>
                          <a:spcPct val="107000"/>
                        </a:lnSpc>
                        <a:spcAft>
                          <a:spcPts val="800"/>
                        </a:spcAft>
                      </a:pPr>
                      <a:r>
                        <a:rPr lang="es-MX" sz="700">
                          <a:effectLst/>
                        </a:rPr>
                        <a:t>El volumen de su voz es bajo.</a:t>
                      </a:r>
                    </a:p>
                    <a:p>
                      <a:pPr algn="l">
                        <a:lnSpc>
                          <a:spcPct val="107000"/>
                        </a:lnSpc>
                        <a:spcAft>
                          <a:spcPts val="800"/>
                        </a:spcAft>
                      </a:pPr>
                      <a:r>
                        <a:rPr lang="es-MX" sz="700">
                          <a:effectLst/>
                        </a:rPr>
                        <a:t>Se aprecia bastante silencio innecesario al presentar el texto.</a:t>
                      </a:r>
                    </a:p>
                    <a:p>
                      <a:pPr algn="l">
                        <a:lnSpc>
                          <a:spcPct val="107000"/>
                        </a:lnSpc>
                        <a:spcAft>
                          <a:spcPts val="800"/>
                        </a:spcAft>
                      </a:pPr>
                      <a:r>
                        <a:rPr lang="es-MX" sz="700">
                          <a:effectLst/>
                        </a:rPr>
                        <a:t>El texto es monótono en su expresión de emociones.</a:t>
                      </a:r>
                    </a:p>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se entienden las palabras expresadas. </a:t>
                      </a:r>
                    </a:p>
                    <a:p>
                      <a:pPr algn="l">
                        <a:lnSpc>
                          <a:spcPct val="107000"/>
                        </a:lnSpc>
                        <a:spcAft>
                          <a:spcPts val="800"/>
                        </a:spcAft>
                      </a:pPr>
                      <a:r>
                        <a:rPr lang="es-MX" sz="700">
                          <a:effectLst/>
                        </a:rPr>
                        <a:t>El volumen es demasiado bajo.</a:t>
                      </a:r>
                    </a:p>
                    <a:p>
                      <a:pPr algn="l">
                        <a:lnSpc>
                          <a:spcPct val="107000"/>
                        </a:lnSpc>
                        <a:spcAft>
                          <a:spcPts val="800"/>
                        </a:spcAft>
                      </a:pPr>
                      <a:r>
                        <a:rPr lang="es-MX" sz="700">
                          <a:effectLst/>
                        </a:rPr>
                        <a:t>No hay fluidez al presentar el texto.</a:t>
                      </a:r>
                    </a:p>
                    <a:p>
                      <a:pPr algn="l">
                        <a:lnSpc>
                          <a:spcPct val="107000"/>
                        </a:lnSpc>
                        <a:spcAft>
                          <a:spcPts val="800"/>
                        </a:spcAft>
                      </a:pPr>
                      <a:r>
                        <a:rPr lang="es-MX" sz="700">
                          <a:effectLst/>
                        </a:rPr>
                        <a:t>El texto no presenta emoción alguna </a:t>
                      </a:r>
                    </a:p>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2227961812"/>
                  </a:ext>
                </a:extLst>
              </a:tr>
              <a:tr h="578616">
                <a:tc>
                  <a:txBody>
                    <a:bodyPr/>
                    <a:lstStyle/>
                    <a:p>
                      <a:pPr algn="l">
                        <a:lnSpc>
                          <a:spcPct val="107000"/>
                        </a:lnSpc>
                        <a:spcAft>
                          <a:spcPts val="800"/>
                        </a:spcAft>
                      </a:pPr>
                      <a:r>
                        <a:rPr lang="en-US" sz="700">
                          <a:effectLst/>
                        </a:rPr>
                        <a:t>MÚSICA</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Se aprecia música de fondo en el desarrollo del texto y es acorde al mismo. </a:t>
                      </a:r>
                    </a:p>
                    <a:p>
                      <a:pPr algn="l">
                        <a:lnSpc>
                          <a:spcPct val="107000"/>
                        </a:lnSpc>
                        <a:spcAft>
                          <a:spcPts val="800"/>
                        </a:spcAft>
                      </a:pPr>
                      <a:r>
                        <a:rPr lang="es-MX" sz="700">
                          <a:effectLst/>
                        </a:rPr>
                        <a:t>El volumen que se utiliza no interrumpe la presentación del texto.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Se aprecia música de fondo en el desarrollo del texto y es acorde al mismo. </a:t>
                      </a:r>
                    </a:p>
                    <a:p>
                      <a:pPr algn="l">
                        <a:lnSpc>
                          <a:spcPct val="107000"/>
                        </a:lnSpc>
                        <a:spcAft>
                          <a:spcPts val="800"/>
                        </a:spcAft>
                      </a:pPr>
                      <a:r>
                        <a:rPr lang="es-MX" sz="700">
                          <a:effectLst/>
                        </a:rPr>
                        <a:t>El volumen que se utiliza interrumpe la presentación del texto.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Se aprecia la música de fondo en el desarrollo del texto y no es acorde al mismo. </a:t>
                      </a:r>
                    </a:p>
                    <a:p>
                      <a:pPr algn="l">
                        <a:lnSpc>
                          <a:spcPct val="107000"/>
                        </a:lnSpc>
                        <a:spcAft>
                          <a:spcPts val="800"/>
                        </a:spcAft>
                      </a:pPr>
                      <a:r>
                        <a:rPr lang="es-MX" sz="700">
                          <a:effectLst/>
                        </a:rPr>
                        <a:t>El volumen que se utiliza interrumpe la presentación del texto.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No hay música de fondo.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3148496678"/>
                  </a:ext>
                </a:extLst>
              </a:tr>
              <a:tr h="141578">
                <a:tc gridSpan="5">
                  <a:txBody>
                    <a:bodyPr/>
                    <a:lstStyle/>
                    <a:p>
                      <a:pPr algn="l">
                        <a:lnSpc>
                          <a:spcPct val="107000"/>
                        </a:lnSpc>
                        <a:spcAft>
                          <a:spcPts val="800"/>
                        </a:spcAft>
                      </a:pPr>
                      <a:r>
                        <a:rPr lang="es-MX" sz="700">
                          <a:effectLst/>
                        </a:rPr>
                        <a:t>                                                                                                   NOTA:  TODO  TRABAJO PLAGIADO, SERÁ ELIMINADO.</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tc>
                  <a:txBody>
                    <a:bodyPr/>
                    <a:lstStyle/>
                    <a:p>
                      <a:pPr algn="l">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4393" marR="24393" marT="0" marB="0"/>
                </a:tc>
                <a:extLst>
                  <a:ext uri="{0D108BD9-81ED-4DB2-BD59-A6C34878D82A}">
                    <a16:rowId xmlns:a16="http://schemas.microsoft.com/office/drawing/2014/main" val="2449027076"/>
                  </a:ext>
                </a:extLst>
              </a:tr>
            </a:tbl>
          </a:graphicData>
        </a:graphic>
      </p:graphicFrame>
      <p:sp>
        <p:nvSpPr>
          <p:cNvPr id="12" name="CuadroTexto 11">
            <a:extLst>
              <a:ext uri="{FF2B5EF4-FFF2-40B4-BE49-F238E27FC236}">
                <a16:creationId xmlns:a16="http://schemas.microsoft.com/office/drawing/2014/main" id="{7EB2A680-557D-D592-32C5-80D93BC781E2}"/>
              </a:ext>
            </a:extLst>
          </p:cNvPr>
          <p:cNvSpPr txBox="1"/>
          <p:nvPr/>
        </p:nvSpPr>
        <p:spPr>
          <a:xfrm>
            <a:off x="537663" y="6072698"/>
            <a:ext cx="10674991" cy="645754"/>
          </a:xfrm>
          <a:prstGeom prst="rect">
            <a:avLst/>
          </a:prstGeom>
          <a:noFill/>
        </p:spPr>
        <p:txBody>
          <a:bodyPr wrap="square">
            <a:spAutoFit/>
          </a:bodyPr>
          <a:lstStyle/>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 NOMBRE DE LA COMPAÑERA/ EQUIPO A QUIEN  SE REVISA_____________________________________________________________________</a:t>
            </a:r>
          </a:p>
          <a:p>
            <a:pPr>
              <a:lnSpc>
                <a:spcPct val="107000"/>
              </a:lnSpc>
              <a:spcAft>
                <a:spcPts val="80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NOMBRE DE LA COMPAÑERA/ EQUIPO COEVALUADOR_________________________________________________________________________</a:t>
            </a:r>
          </a:p>
        </p:txBody>
      </p:sp>
      <p:sp>
        <p:nvSpPr>
          <p:cNvPr id="14" name="CuadroTexto 13">
            <a:extLst>
              <a:ext uri="{FF2B5EF4-FFF2-40B4-BE49-F238E27FC236}">
                <a16:creationId xmlns:a16="http://schemas.microsoft.com/office/drawing/2014/main" id="{88CB00F2-2445-5C10-BC26-6D17894CF089}"/>
              </a:ext>
            </a:extLst>
          </p:cNvPr>
          <p:cNvSpPr txBox="1"/>
          <p:nvPr/>
        </p:nvSpPr>
        <p:spPr>
          <a:xfrm>
            <a:off x="1892901" y="-1"/>
            <a:ext cx="7166070" cy="1396536"/>
          </a:xfrm>
          <a:prstGeom prst="rect">
            <a:avLst/>
          </a:prstGeom>
          <a:noFill/>
        </p:spPr>
        <p:txBody>
          <a:bodyPr wrap="square">
            <a:spAutoFit/>
          </a:bodyPr>
          <a:lstStyle/>
          <a:p>
            <a:pPr algn="ctr">
              <a:lnSpc>
                <a:spcPct val="107000"/>
              </a:lnSpc>
              <a:spcAft>
                <a:spcPts val="800"/>
              </a:spcAft>
            </a:pPr>
            <a:r>
              <a:rPr lang="es-MX" sz="1100" b="1" dirty="0">
                <a:effectLst/>
                <a:latin typeface="Calibri" panose="020F0502020204030204" pitchFamily="34" charset="0"/>
                <a:ea typeface="Calibri" panose="020F0502020204030204" pitchFamily="34" charset="0"/>
                <a:cs typeface="Calibri" panose="020F0502020204030204" pitchFamily="34" charset="0"/>
              </a:rPr>
              <a:t>CREACIÓN LITERARIA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dirty="0">
                <a:effectLst/>
                <a:latin typeface="Calibri" panose="020F0502020204030204" pitchFamily="34" charset="0"/>
                <a:ea typeface="Calibri" panose="020F0502020204030204" pitchFamily="34" charset="0"/>
                <a:cs typeface="Calibri" panose="020F0502020204030204" pitchFamily="34" charset="0"/>
              </a:rPr>
              <a:t>RÚBRICA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971800" algn="ctr"/>
              </a:tabLst>
            </a:pPr>
            <a:r>
              <a:rPr lang="es-MX" sz="1100" b="1" dirty="0">
                <a:effectLst/>
                <a:latin typeface="Calibri" panose="020F0502020204030204" pitchFamily="34" charset="0"/>
                <a:ea typeface="Calibri" panose="020F0502020204030204" pitchFamily="34" charset="0"/>
                <a:cs typeface="Calibri" panose="020F0502020204030204" pitchFamily="34" charset="0"/>
              </a:rPr>
              <a:t>TEXTOS MULTIMODALES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dirty="0">
                <a:effectLst/>
                <a:latin typeface="Calibri" panose="020F0502020204030204" pitchFamily="34" charset="0"/>
                <a:ea typeface="Calibri" panose="020F0502020204030204" pitchFamily="34" charset="0"/>
                <a:cs typeface="Calibri" panose="020F0502020204030204" pitchFamily="34" charset="0"/>
              </a:rPr>
              <a:t>NANAS, CANCIONES, CUENTOS, RONDAS, POEMAS, TRABALENGUAS y ADIVINANZAS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s-MX"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795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E67A1BC-F70A-4B2A-B0AF-3B03B2AC3E6E}"/>
              </a:ext>
            </a:extLst>
          </p:cNvPr>
          <p:cNvSpPr/>
          <p:nvPr/>
        </p:nvSpPr>
        <p:spPr>
          <a:xfrm>
            <a:off x="0" y="-78883"/>
            <a:ext cx="12192000" cy="6936883"/>
          </a:xfrm>
          <a:prstGeom prst="rect">
            <a:avLst/>
          </a:prstGeom>
          <a:solidFill>
            <a:srgbClr val="C48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a:extLst>
              <a:ext uri="{FF2B5EF4-FFF2-40B4-BE49-F238E27FC236}">
                <a16:creationId xmlns:a16="http://schemas.microsoft.com/office/drawing/2014/main" id="{6D9F25CB-E9B1-42EB-B5A0-5BDC4ABF43BE}"/>
              </a:ext>
            </a:extLst>
          </p:cNvPr>
          <p:cNvPicPr>
            <a:picLocks noChangeAspect="1"/>
          </p:cNvPicPr>
          <p:nvPr/>
        </p:nvPicPr>
        <p:blipFill rotWithShape="1">
          <a:blip r:embed="rId2"/>
          <a:srcRect r="8430" b="14509"/>
          <a:stretch/>
        </p:blipFill>
        <p:spPr>
          <a:xfrm>
            <a:off x="10009909" y="3896985"/>
            <a:ext cx="2182091" cy="2961015"/>
          </a:xfrm>
          <a:prstGeom prst="rect">
            <a:avLst/>
          </a:prstGeom>
        </p:spPr>
      </p:pic>
      <p:pic>
        <p:nvPicPr>
          <p:cNvPr id="16" name="Picture 7">
            <a:extLst>
              <a:ext uri="{FF2B5EF4-FFF2-40B4-BE49-F238E27FC236}">
                <a16:creationId xmlns:a16="http://schemas.microsoft.com/office/drawing/2014/main" id="{F28A20C3-C00D-48BF-8F2C-F08D95A7A85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3540"/>
          <a:stretch/>
        </p:blipFill>
        <p:spPr>
          <a:xfrm>
            <a:off x="7778239" y="5335928"/>
            <a:ext cx="2520635" cy="1522072"/>
          </a:xfrm>
          <a:prstGeom prst="rect">
            <a:avLst/>
          </a:prstGeom>
        </p:spPr>
      </p:pic>
      <p:pic>
        <p:nvPicPr>
          <p:cNvPr id="15" name="Picture 9">
            <a:extLst>
              <a:ext uri="{FF2B5EF4-FFF2-40B4-BE49-F238E27FC236}">
                <a16:creationId xmlns:a16="http://schemas.microsoft.com/office/drawing/2014/main" id="{E05E5F51-D0B3-4BA8-BB70-10BF7A1939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23741" y="3313551"/>
            <a:ext cx="2357792" cy="2493818"/>
          </a:xfrm>
          <a:prstGeom prst="rect">
            <a:avLst/>
          </a:prstGeom>
        </p:spPr>
      </p:pic>
      <p:pic>
        <p:nvPicPr>
          <p:cNvPr id="17" name="Picture 8">
            <a:extLst>
              <a:ext uri="{FF2B5EF4-FFF2-40B4-BE49-F238E27FC236}">
                <a16:creationId xmlns:a16="http://schemas.microsoft.com/office/drawing/2014/main" id="{870086ED-D2F7-4742-9936-62C0D2D24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654852" y="-384106"/>
            <a:ext cx="2692381" cy="2493818"/>
          </a:xfrm>
          <a:prstGeom prst="rect">
            <a:avLst/>
          </a:prstGeom>
        </p:spPr>
      </p:pic>
      <p:pic>
        <p:nvPicPr>
          <p:cNvPr id="18" name="Picture 11">
            <a:extLst>
              <a:ext uri="{FF2B5EF4-FFF2-40B4-BE49-F238E27FC236}">
                <a16:creationId xmlns:a16="http://schemas.microsoft.com/office/drawing/2014/main" id="{F937301D-019D-42AE-A720-112C332AEB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18806" y="911301"/>
            <a:ext cx="2062727" cy="1717221"/>
          </a:xfrm>
          <a:prstGeom prst="rect">
            <a:avLst/>
          </a:prstGeom>
        </p:spPr>
      </p:pic>
      <p:pic>
        <p:nvPicPr>
          <p:cNvPr id="19" name="Imagen 18">
            <a:extLst>
              <a:ext uri="{FF2B5EF4-FFF2-40B4-BE49-F238E27FC236}">
                <a16:creationId xmlns:a16="http://schemas.microsoft.com/office/drawing/2014/main" id="{D6D71FB2-389F-4327-AD26-A3A00A491FB0}"/>
              </a:ext>
            </a:extLst>
          </p:cNvPr>
          <p:cNvPicPr>
            <a:picLocks noChangeAspect="1"/>
          </p:cNvPicPr>
          <p:nvPr/>
        </p:nvPicPr>
        <p:blipFill rotWithShape="1">
          <a:blip r:embed="rId11"/>
          <a:srcRect l="14142" t="29147"/>
          <a:stretch/>
        </p:blipFill>
        <p:spPr>
          <a:xfrm rot="1043030">
            <a:off x="3727326" y="-522836"/>
            <a:ext cx="4142347" cy="2897992"/>
          </a:xfrm>
          <a:prstGeom prst="rect">
            <a:avLst/>
          </a:prstGeom>
        </p:spPr>
      </p:pic>
      <p:pic>
        <p:nvPicPr>
          <p:cNvPr id="20" name="Picture 3">
            <a:extLst>
              <a:ext uri="{FF2B5EF4-FFF2-40B4-BE49-F238E27FC236}">
                <a16:creationId xmlns:a16="http://schemas.microsoft.com/office/drawing/2014/main" id="{A593D8EA-D0D9-4304-8002-8FCC4338D9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680" y="316360"/>
            <a:ext cx="4142310" cy="2312162"/>
          </a:xfrm>
          <a:prstGeom prst="rect">
            <a:avLst/>
          </a:prstGeom>
        </p:spPr>
      </p:pic>
      <p:pic>
        <p:nvPicPr>
          <p:cNvPr id="21" name="Picture 2">
            <a:extLst>
              <a:ext uri="{FF2B5EF4-FFF2-40B4-BE49-F238E27FC236}">
                <a16:creationId xmlns:a16="http://schemas.microsoft.com/office/drawing/2014/main" id="{FBE2A59B-ED20-404B-8463-5041A30771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33" y="3902349"/>
            <a:ext cx="2063445" cy="2639291"/>
          </a:xfrm>
          <a:prstGeom prst="rect">
            <a:avLst/>
          </a:prstGeom>
        </p:spPr>
      </p:pic>
      <p:pic>
        <p:nvPicPr>
          <p:cNvPr id="22" name="Picture 6">
            <a:extLst>
              <a:ext uri="{FF2B5EF4-FFF2-40B4-BE49-F238E27FC236}">
                <a16:creationId xmlns:a16="http://schemas.microsoft.com/office/drawing/2014/main" id="{A7B56956-6498-47C5-89A9-ACB85EAE809E}"/>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985" r="3963" b="48760"/>
          <a:stretch/>
        </p:blipFill>
        <p:spPr>
          <a:xfrm>
            <a:off x="0" y="4800600"/>
            <a:ext cx="4041846" cy="2108413"/>
          </a:xfrm>
          <a:prstGeom prst="rect">
            <a:avLst/>
          </a:prstGeom>
        </p:spPr>
      </p:pic>
      <p:pic>
        <p:nvPicPr>
          <p:cNvPr id="23" name="Picture 12">
            <a:extLst>
              <a:ext uri="{FF2B5EF4-FFF2-40B4-BE49-F238E27FC236}">
                <a16:creationId xmlns:a16="http://schemas.microsoft.com/office/drawing/2014/main" id="{7092E8FA-5504-4C53-9058-220A8745722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569274">
            <a:off x="3377090" y="5128791"/>
            <a:ext cx="1525584" cy="1595382"/>
          </a:xfrm>
          <a:prstGeom prst="rect">
            <a:avLst/>
          </a:prstGeom>
        </p:spPr>
      </p:pic>
      <p:pic>
        <p:nvPicPr>
          <p:cNvPr id="24" name="Picture 4">
            <a:extLst>
              <a:ext uri="{FF2B5EF4-FFF2-40B4-BE49-F238E27FC236}">
                <a16:creationId xmlns:a16="http://schemas.microsoft.com/office/drawing/2014/main" id="{6FD7BD93-FA48-4916-B63E-458AAF3596B0}"/>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633"/>
          <a:stretch/>
        </p:blipFill>
        <p:spPr>
          <a:xfrm>
            <a:off x="6447" y="302278"/>
            <a:ext cx="3656612" cy="4705724"/>
          </a:xfrm>
          <a:prstGeom prst="rect">
            <a:avLst/>
          </a:prstGeom>
        </p:spPr>
      </p:pic>
      <p:sp>
        <p:nvSpPr>
          <p:cNvPr id="25" name="CuadroTexto 24">
            <a:extLst>
              <a:ext uri="{FF2B5EF4-FFF2-40B4-BE49-F238E27FC236}">
                <a16:creationId xmlns:a16="http://schemas.microsoft.com/office/drawing/2014/main" id="{B081F2E6-BB62-4939-BFC4-4F8D82B3D092}"/>
              </a:ext>
            </a:extLst>
          </p:cNvPr>
          <p:cNvSpPr txBox="1"/>
          <p:nvPr/>
        </p:nvSpPr>
        <p:spPr>
          <a:xfrm>
            <a:off x="3213270" y="1305266"/>
            <a:ext cx="5985061" cy="4339650"/>
          </a:xfrm>
          <a:prstGeom prst="rect">
            <a:avLst/>
          </a:prstGeom>
          <a:noFill/>
        </p:spPr>
        <p:txBody>
          <a:bodyPr wrap="square" rtlCol="0">
            <a:spAutoFit/>
          </a:bodyPr>
          <a:lstStyle/>
          <a:p>
            <a:pPr algn="ctr"/>
            <a:r>
              <a:rPr lang="es-MX" sz="13800" b="1" dirty="0">
                <a:solidFill>
                  <a:schemeClr val="bg1"/>
                </a:solidFill>
                <a:latin typeface="Dreaming Outloud Script Pro" panose="03050502040304050704" pitchFamily="66" charset="0"/>
                <a:cs typeface="Dreaming Outloud Script Pro" panose="03050502040304050704" pitchFamily="66" charset="0"/>
              </a:rPr>
              <a:t>El cuento</a:t>
            </a:r>
          </a:p>
        </p:txBody>
      </p:sp>
    </p:spTree>
    <p:extLst>
      <p:ext uri="{BB962C8B-B14F-4D97-AF65-F5344CB8AC3E}">
        <p14:creationId xmlns:p14="http://schemas.microsoft.com/office/powerpoint/2010/main" val="260287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7E271FD-825C-4A6F-95D9-043DA9DAC5D6}"/>
              </a:ext>
            </a:extLst>
          </p:cNvPr>
          <p:cNvSpPr/>
          <p:nvPr/>
        </p:nvSpPr>
        <p:spPr>
          <a:xfrm>
            <a:off x="0" y="0"/>
            <a:ext cx="12192000" cy="6858000"/>
          </a:xfrm>
          <a:prstGeom prst="rect">
            <a:avLst/>
          </a:prstGeom>
          <a:solidFill>
            <a:srgbClr val="F19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Biografías en cuento para niños sobre grandes personajes de la historia">
            <a:extLst>
              <a:ext uri="{FF2B5EF4-FFF2-40B4-BE49-F238E27FC236}">
                <a16:creationId xmlns:a16="http://schemas.microsoft.com/office/drawing/2014/main" id="{D625EC43-C6F5-4D96-B724-3C83017A6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47" y="1286607"/>
            <a:ext cx="5448300"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F23B326-0356-45AF-A44E-A1ED24C6E583}"/>
              </a:ext>
            </a:extLst>
          </p:cNvPr>
          <p:cNvSpPr txBox="1"/>
          <p:nvPr/>
        </p:nvSpPr>
        <p:spPr>
          <a:xfrm>
            <a:off x="0" y="0"/>
            <a:ext cx="12192000" cy="1323439"/>
          </a:xfrm>
          <a:prstGeom prst="rect">
            <a:avLst/>
          </a:prstGeom>
          <a:noFill/>
        </p:spPr>
        <p:txBody>
          <a:bodyPr wrap="square" rtlCol="0">
            <a:spAutoFit/>
          </a:bodyPr>
          <a:lstStyle/>
          <a:p>
            <a:pPr algn="ctr"/>
            <a:r>
              <a:rPr lang="es-MX" sz="8000" dirty="0">
                <a:solidFill>
                  <a:schemeClr val="bg1"/>
                </a:solidFill>
                <a:latin typeface="Bakso Sapi" pitchFamily="50" charset="0"/>
              </a:rPr>
              <a:t>¿Qué es el cuento?</a:t>
            </a:r>
          </a:p>
        </p:txBody>
      </p:sp>
      <p:sp>
        <p:nvSpPr>
          <p:cNvPr id="5" name="CuadroTexto 4">
            <a:extLst>
              <a:ext uri="{FF2B5EF4-FFF2-40B4-BE49-F238E27FC236}">
                <a16:creationId xmlns:a16="http://schemas.microsoft.com/office/drawing/2014/main" id="{2CE41FD6-558D-47D4-83D7-CDE943718ECA}"/>
              </a:ext>
            </a:extLst>
          </p:cNvPr>
          <p:cNvSpPr txBox="1"/>
          <p:nvPr/>
        </p:nvSpPr>
        <p:spPr>
          <a:xfrm>
            <a:off x="5884496" y="1890117"/>
            <a:ext cx="5996354" cy="4401205"/>
          </a:xfrm>
          <a:prstGeom prst="rect">
            <a:avLst/>
          </a:prstGeom>
          <a:noFill/>
        </p:spPr>
        <p:txBody>
          <a:bodyPr wrap="square" rtlCol="0">
            <a:spAutoFit/>
          </a:bodyPr>
          <a:lstStyle/>
          <a:p>
            <a:r>
              <a:rPr lang="es-MX" sz="4000" dirty="0">
                <a:solidFill>
                  <a:schemeClr val="accent6">
                    <a:lumMod val="20000"/>
                    <a:lumOff val="80000"/>
                  </a:schemeClr>
                </a:solidFill>
                <a:latin typeface="Dreaming Outloud Script Pro" panose="03050502040304050704" pitchFamily="66" charset="0"/>
                <a:cs typeface="Dreaming Outloud Script Pro" panose="03050502040304050704" pitchFamily="66" charset="0"/>
              </a:rPr>
              <a:t>El cuento es una narración breve de hechos imaginarios, presenta un grupo reducido de personajes y su argumento no es muy complejo.</a:t>
            </a:r>
          </a:p>
        </p:txBody>
      </p:sp>
    </p:spTree>
    <p:extLst>
      <p:ext uri="{BB962C8B-B14F-4D97-AF65-F5344CB8AC3E}">
        <p14:creationId xmlns:p14="http://schemas.microsoft.com/office/powerpoint/2010/main" val="2529567885"/>
      </p:ext>
    </p:extLst>
  </p:cSld>
  <p:clrMapOvr>
    <a:masterClrMapping/>
  </p:clrMapOvr>
  <mc:AlternateContent xmlns:mc="http://schemas.openxmlformats.org/markup-compatibility/2006">
    <mc:Choice xmlns:p14="http://schemas.microsoft.com/office/powerpoint/2010/main" Requires="p14">
      <p:transition spd="slow" p14:dur="2000" advTm="14707"/>
    </mc:Choice>
    <mc:Fallback>
      <p:transition spd="slow" advTm="147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54BF30-7C91-4137-A22A-A4E5548F893D}"/>
              </a:ext>
            </a:extLst>
          </p:cNvPr>
          <p:cNvSpPr/>
          <p:nvPr/>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8">
            <a:extLst>
              <a:ext uri="{FF2B5EF4-FFF2-40B4-BE49-F238E27FC236}">
                <a16:creationId xmlns:a16="http://schemas.microsoft.com/office/drawing/2014/main" id="{61E55719-E538-4FCB-A6A7-442103BF49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2192000" cy="6857999"/>
          </a:xfrm>
          <a:prstGeom prst="rect">
            <a:avLst/>
          </a:prstGeom>
        </p:spPr>
      </p:pic>
      <p:pic>
        <p:nvPicPr>
          <p:cNvPr id="1026" name="Picture 2" descr="papiros_orbiney">
            <a:extLst>
              <a:ext uri="{FF2B5EF4-FFF2-40B4-BE49-F238E27FC236}">
                <a16:creationId xmlns:a16="http://schemas.microsoft.com/office/drawing/2014/main" id="{2D36D5EE-2DAA-445C-A8C2-7965C422F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138" y="4069339"/>
            <a:ext cx="3213635" cy="263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piros, pergaminos y papeles, los soportes en los que se ha escrito la  historia | Actualidad | Cadena SER">
            <a:extLst>
              <a:ext uri="{FF2B5EF4-FFF2-40B4-BE49-F238E27FC236}">
                <a16:creationId xmlns:a16="http://schemas.microsoft.com/office/drawing/2014/main" id="{52156B50-8809-4080-A437-E18478C02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27" y="1370731"/>
            <a:ext cx="3256975" cy="244273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81061AB-F7BC-4172-B212-68636595EC6B}"/>
              </a:ext>
            </a:extLst>
          </p:cNvPr>
          <p:cNvSpPr txBox="1"/>
          <p:nvPr/>
        </p:nvSpPr>
        <p:spPr>
          <a:xfrm>
            <a:off x="4028209" y="-3"/>
            <a:ext cx="4135582" cy="1323439"/>
          </a:xfrm>
          <a:prstGeom prst="rect">
            <a:avLst/>
          </a:prstGeom>
          <a:noFill/>
        </p:spPr>
        <p:txBody>
          <a:bodyPr wrap="square" rtlCol="0">
            <a:spAutoFit/>
          </a:bodyPr>
          <a:lstStyle/>
          <a:p>
            <a:pPr algn="ctr"/>
            <a:r>
              <a:rPr lang="es-MX" sz="8000" dirty="0">
                <a:solidFill>
                  <a:schemeClr val="bg1"/>
                </a:solidFill>
                <a:latin typeface="Bakso Sapi" pitchFamily="50" charset="0"/>
              </a:rPr>
              <a:t>origen</a:t>
            </a:r>
          </a:p>
        </p:txBody>
      </p:sp>
      <p:sp>
        <p:nvSpPr>
          <p:cNvPr id="5" name="CuadroTexto 4">
            <a:extLst>
              <a:ext uri="{FF2B5EF4-FFF2-40B4-BE49-F238E27FC236}">
                <a16:creationId xmlns:a16="http://schemas.microsoft.com/office/drawing/2014/main" id="{13DDCFD9-1455-4D68-9040-457E4EA62006}"/>
              </a:ext>
            </a:extLst>
          </p:cNvPr>
          <p:cNvSpPr txBox="1"/>
          <p:nvPr/>
        </p:nvSpPr>
        <p:spPr>
          <a:xfrm>
            <a:off x="3416302" y="1323436"/>
            <a:ext cx="8775697" cy="3046988"/>
          </a:xfrm>
          <a:prstGeom prst="rect">
            <a:avLst/>
          </a:prstGeom>
          <a:noFill/>
        </p:spPr>
        <p:txBody>
          <a:bodyPr wrap="square" rtlCol="0">
            <a:spAutoFit/>
          </a:bodyPr>
          <a:lstStyle/>
          <a:p>
            <a:r>
              <a:rPr lang="es-MX" sz="2400" dirty="0">
                <a:latin typeface="Baguet Script" panose="00000500000000000000" pitchFamily="2" charset="0"/>
              </a:rPr>
              <a:t>Existen varias teorías sobre donde se origino el cuento, muchos de ellos tienen origen en el lejano Oriente. Los primeros cuentos datan de hace mas de 4.000 años, estos están impresos en rollos de papiro en árabe; en ellos se mencionaba  por primera vez a las hadas ya que según la tradición, estas aparecían en el hacimiento de un niño para ofrecerle regalos y señarle el camino ya sea de la dicha o la desgracia. Como en el cuento “príncipe condenado a muerte” de hace 15000 años antes de J.C.</a:t>
            </a:r>
          </a:p>
        </p:txBody>
      </p:sp>
      <p:sp>
        <p:nvSpPr>
          <p:cNvPr id="6" name="CuadroTexto 5">
            <a:extLst>
              <a:ext uri="{FF2B5EF4-FFF2-40B4-BE49-F238E27FC236}">
                <a16:creationId xmlns:a16="http://schemas.microsoft.com/office/drawing/2014/main" id="{1763BD54-FCEF-48A6-81FF-6343FC1833B0}"/>
              </a:ext>
            </a:extLst>
          </p:cNvPr>
          <p:cNvSpPr txBox="1"/>
          <p:nvPr/>
        </p:nvSpPr>
        <p:spPr>
          <a:xfrm>
            <a:off x="159327" y="4597066"/>
            <a:ext cx="8597811" cy="1938992"/>
          </a:xfrm>
          <a:prstGeom prst="rect">
            <a:avLst/>
          </a:prstGeom>
          <a:noFill/>
        </p:spPr>
        <p:txBody>
          <a:bodyPr wrap="square" rtlCol="0">
            <a:spAutoFit/>
          </a:bodyPr>
          <a:lstStyle/>
          <a:p>
            <a:r>
              <a:rPr lang="es-MX" sz="2400" dirty="0">
                <a:latin typeface="Baguet Script" panose="00000500000000000000" pitchFamily="2" charset="0"/>
              </a:rPr>
              <a:t>Los cuentos de procedencia oriental, al igual que los cuentos de hadas con origen en leyendas y folklore de los primeros tiempos, tienen un soporte de la fantasía y comienzan de forma tradicional con el “Érase una vez…” y lo que sigue, no es mas que solo una fusión de realidad con fantasía.</a:t>
            </a:r>
          </a:p>
        </p:txBody>
      </p:sp>
    </p:spTree>
    <p:extLst>
      <p:ext uri="{BB962C8B-B14F-4D97-AF65-F5344CB8AC3E}">
        <p14:creationId xmlns:p14="http://schemas.microsoft.com/office/powerpoint/2010/main" val="376315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150E962-3F26-4FEE-9FE2-EA968F54D351}"/>
              </a:ext>
            </a:extLst>
          </p:cNvPr>
          <p:cNvSpPr/>
          <p:nvPr/>
        </p:nvSpPr>
        <p:spPr>
          <a:xfrm>
            <a:off x="0" y="0"/>
            <a:ext cx="12192000" cy="6858000"/>
          </a:xfrm>
          <a:prstGeom prst="rect">
            <a:avLst/>
          </a:prstGeom>
          <a:solidFill>
            <a:srgbClr val="008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88EB94D5-F04B-4A42-B3CF-A55B6D36272D}"/>
              </a:ext>
            </a:extLst>
          </p:cNvPr>
          <p:cNvSpPr txBox="1"/>
          <p:nvPr/>
        </p:nvSpPr>
        <p:spPr>
          <a:xfrm>
            <a:off x="6840415" y="1459230"/>
            <a:ext cx="5146431" cy="2246769"/>
          </a:xfrm>
          <a:prstGeom prst="rect">
            <a:avLst/>
          </a:prstGeom>
          <a:noFill/>
        </p:spPr>
        <p:txBody>
          <a:bodyPr wrap="square" rtlCol="0">
            <a:spAutoFit/>
          </a:bodyPr>
          <a:lstStyle/>
          <a:p>
            <a:r>
              <a:rPr lang="es-MX" sz="2000" dirty="0">
                <a:solidFill>
                  <a:schemeClr val="accent4">
                    <a:lumMod val="20000"/>
                    <a:lumOff val="80000"/>
                  </a:schemeClr>
                </a:solidFill>
                <a:latin typeface="Congenial" panose="02000503040000020004" pitchFamily="2" charset="0"/>
              </a:rPr>
              <a:t>El </a:t>
            </a:r>
            <a:r>
              <a:rPr lang="es-MX" sz="2000" dirty="0">
                <a:solidFill>
                  <a:schemeClr val="accent4">
                    <a:lumMod val="60000"/>
                    <a:lumOff val="40000"/>
                  </a:schemeClr>
                </a:solidFill>
                <a:latin typeface="Congenial" panose="02000503040000020004" pitchFamily="2" charset="0"/>
              </a:rPr>
              <a:t>cuento literario </a:t>
            </a:r>
            <a:r>
              <a:rPr lang="es-MX" sz="2000" dirty="0">
                <a:solidFill>
                  <a:schemeClr val="accent4">
                    <a:lumMod val="20000"/>
                    <a:lumOff val="80000"/>
                  </a:schemeClr>
                </a:solidFill>
                <a:latin typeface="Congenial" panose="02000503040000020004" pitchFamily="2" charset="0"/>
              </a:rPr>
              <a:t>tiene un suceso único, el suceso es más importante que el personaje ofreciendo una actitud realista, es decir, intenta captar el momento insólito, interroga, plantea problemas y conflictos además de que la actitud del narrador no siempre es realista.</a:t>
            </a:r>
          </a:p>
        </p:txBody>
      </p:sp>
      <p:sp>
        <p:nvSpPr>
          <p:cNvPr id="13" name="CuadroTexto 12">
            <a:extLst>
              <a:ext uri="{FF2B5EF4-FFF2-40B4-BE49-F238E27FC236}">
                <a16:creationId xmlns:a16="http://schemas.microsoft.com/office/drawing/2014/main" id="{0C9312D6-A82F-48D6-B64D-7AE369235BC1}"/>
              </a:ext>
            </a:extLst>
          </p:cNvPr>
          <p:cNvSpPr txBox="1"/>
          <p:nvPr/>
        </p:nvSpPr>
        <p:spPr>
          <a:xfrm>
            <a:off x="509954" y="1341024"/>
            <a:ext cx="5586046" cy="2246769"/>
          </a:xfrm>
          <a:prstGeom prst="rect">
            <a:avLst/>
          </a:prstGeom>
          <a:noFill/>
        </p:spPr>
        <p:txBody>
          <a:bodyPr wrap="square" rtlCol="0">
            <a:spAutoFit/>
          </a:bodyPr>
          <a:lstStyle/>
          <a:p>
            <a:r>
              <a:rPr lang="es-MX" sz="2000" dirty="0">
                <a:solidFill>
                  <a:schemeClr val="accent5">
                    <a:lumMod val="20000"/>
                    <a:lumOff val="80000"/>
                  </a:schemeClr>
                </a:solidFill>
                <a:latin typeface="Congenial" panose="02000503040000020004" pitchFamily="2" charset="0"/>
              </a:rPr>
              <a:t>El </a:t>
            </a:r>
            <a:r>
              <a:rPr lang="es-MX" sz="2000" dirty="0">
                <a:solidFill>
                  <a:schemeClr val="accent5">
                    <a:lumMod val="60000"/>
                    <a:lumOff val="40000"/>
                  </a:schemeClr>
                </a:solidFill>
                <a:latin typeface="Congenial" panose="02000503040000020004" pitchFamily="2" charset="0"/>
              </a:rPr>
              <a:t>cuento popular </a:t>
            </a:r>
            <a:r>
              <a:rPr lang="es-MX" sz="2000" dirty="0">
                <a:solidFill>
                  <a:schemeClr val="accent5">
                    <a:lumMod val="20000"/>
                    <a:lumOff val="80000"/>
                  </a:schemeClr>
                </a:solidFill>
                <a:latin typeface="Congenial" panose="02000503040000020004" pitchFamily="2" charset="0"/>
              </a:rPr>
              <a:t>a diferencia, tiene un origen remoto y anónimo. Estos generalmente son transmitidos a través de los ancianos de cada comunidad a las generaciones siguientes y su expresión depende mucho de la gracia y el talento de los narradores, debido a que ellos son los que dotan de matices a la trama fija.</a:t>
            </a:r>
          </a:p>
        </p:txBody>
      </p:sp>
      <p:sp>
        <p:nvSpPr>
          <p:cNvPr id="14" name="CuadroTexto 13">
            <a:extLst>
              <a:ext uri="{FF2B5EF4-FFF2-40B4-BE49-F238E27FC236}">
                <a16:creationId xmlns:a16="http://schemas.microsoft.com/office/drawing/2014/main" id="{970F0E89-0BCF-4FA3-AD0E-98C57BB973D2}"/>
              </a:ext>
            </a:extLst>
          </p:cNvPr>
          <p:cNvSpPr txBox="1"/>
          <p:nvPr/>
        </p:nvSpPr>
        <p:spPr>
          <a:xfrm>
            <a:off x="1430215" y="0"/>
            <a:ext cx="9331569" cy="1323439"/>
          </a:xfrm>
          <a:prstGeom prst="rect">
            <a:avLst/>
          </a:prstGeom>
          <a:noFill/>
        </p:spPr>
        <p:txBody>
          <a:bodyPr wrap="square" rtlCol="0">
            <a:spAutoFit/>
          </a:bodyPr>
          <a:lstStyle/>
          <a:p>
            <a:r>
              <a:rPr lang="es-MX" sz="8000" dirty="0">
                <a:solidFill>
                  <a:schemeClr val="bg1"/>
                </a:solidFill>
                <a:latin typeface="Bakso Sapi" pitchFamily="50" charset="0"/>
              </a:rPr>
              <a:t>Tipos de cuento</a:t>
            </a:r>
          </a:p>
        </p:txBody>
      </p:sp>
      <p:pic>
        <p:nvPicPr>
          <p:cNvPr id="3076" name="Picture 4" descr="El cuento literario - PanoramaCultural.com.co">
            <a:extLst>
              <a:ext uri="{FF2B5EF4-FFF2-40B4-BE49-F238E27FC236}">
                <a16:creationId xmlns:a16="http://schemas.microsoft.com/office/drawing/2014/main" id="{0573757E-B2D6-47FA-9F37-2C85B9F6C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45" y="3819869"/>
            <a:ext cx="4759569" cy="29242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buela contando cuentos y leyendo cuentos a su linda nieta, mientras el  gato duerme en el">
            <a:extLst>
              <a:ext uri="{FF2B5EF4-FFF2-40B4-BE49-F238E27FC236}">
                <a16:creationId xmlns:a16="http://schemas.microsoft.com/office/drawing/2014/main" id="{06E63AE4-B7DB-4BBA-8053-89421E0C1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9" y="3705999"/>
            <a:ext cx="3814274" cy="3066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49046"/>
    </mc:Choice>
    <mc:Fallback>
      <p:transition spd="slow" advTm="490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5F86BD9-C567-4457-B272-4EE9B951FD81}"/>
              </a:ext>
            </a:extLst>
          </p:cNvPr>
          <p:cNvSpPr/>
          <p:nvPr/>
        </p:nvSpPr>
        <p:spPr>
          <a:xfrm>
            <a:off x="0" y="0"/>
            <a:ext cx="12192000" cy="6858000"/>
          </a:xfrm>
          <a:prstGeom prst="rect">
            <a:avLst/>
          </a:prstGeom>
          <a:solidFill>
            <a:srgbClr val="527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13">
            <a:extLst>
              <a:ext uri="{FF2B5EF4-FFF2-40B4-BE49-F238E27FC236}">
                <a16:creationId xmlns:a16="http://schemas.microsoft.com/office/drawing/2014/main" id="{55650D82-508B-4C57-9679-EC836DE81E3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8450" r="18405"/>
          <a:stretch/>
        </p:blipFill>
        <p:spPr>
          <a:xfrm>
            <a:off x="9709165" y="-1"/>
            <a:ext cx="2482835" cy="2016623"/>
          </a:xfrm>
          <a:prstGeom prst="rect">
            <a:avLst/>
          </a:prstGeom>
        </p:spPr>
      </p:pic>
      <p:pic>
        <p:nvPicPr>
          <p:cNvPr id="5" name="Picture 16">
            <a:extLst>
              <a:ext uri="{FF2B5EF4-FFF2-40B4-BE49-F238E27FC236}">
                <a16:creationId xmlns:a16="http://schemas.microsoft.com/office/drawing/2014/main" id="{FC8331C9-46F3-47CC-BFBC-21B110F441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32257" y="607390"/>
            <a:ext cx="2331255" cy="1940770"/>
          </a:xfrm>
          <a:prstGeom prst="rect">
            <a:avLst/>
          </a:prstGeom>
        </p:spPr>
      </p:pic>
      <p:pic>
        <p:nvPicPr>
          <p:cNvPr id="6" name="Picture 11">
            <a:extLst>
              <a:ext uri="{FF2B5EF4-FFF2-40B4-BE49-F238E27FC236}">
                <a16:creationId xmlns:a16="http://schemas.microsoft.com/office/drawing/2014/main" id="{199A1899-4AF2-4E1C-81E7-CB72640C80F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485" b="36105"/>
          <a:stretch/>
        </p:blipFill>
        <p:spPr>
          <a:xfrm>
            <a:off x="0" y="4228853"/>
            <a:ext cx="3674987" cy="2629147"/>
          </a:xfrm>
          <a:prstGeom prst="rect">
            <a:avLst/>
          </a:prstGeom>
        </p:spPr>
      </p:pic>
      <p:pic>
        <p:nvPicPr>
          <p:cNvPr id="7" name="Picture 17">
            <a:extLst>
              <a:ext uri="{FF2B5EF4-FFF2-40B4-BE49-F238E27FC236}">
                <a16:creationId xmlns:a16="http://schemas.microsoft.com/office/drawing/2014/main" id="{45AF87B6-6208-4153-8FC4-57FCDDB02A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569274">
            <a:off x="2728957" y="4748569"/>
            <a:ext cx="1892059" cy="1978624"/>
          </a:xfrm>
          <a:prstGeom prst="rect">
            <a:avLst/>
          </a:prstGeom>
        </p:spPr>
      </p:pic>
      <p:sp>
        <p:nvSpPr>
          <p:cNvPr id="8" name="CuadroTexto 7">
            <a:extLst>
              <a:ext uri="{FF2B5EF4-FFF2-40B4-BE49-F238E27FC236}">
                <a16:creationId xmlns:a16="http://schemas.microsoft.com/office/drawing/2014/main" id="{FB381325-A8FA-453A-81DE-F13FA811F5F7}"/>
              </a:ext>
            </a:extLst>
          </p:cNvPr>
          <p:cNvSpPr txBox="1"/>
          <p:nvPr/>
        </p:nvSpPr>
        <p:spPr>
          <a:xfrm>
            <a:off x="3001107" y="129268"/>
            <a:ext cx="6189785" cy="1323439"/>
          </a:xfrm>
          <a:prstGeom prst="rect">
            <a:avLst/>
          </a:prstGeom>
          <a:noFill/>
        </p:spPr>
        <p:txBody>
          <a:bodyPr wrap="square" rtlCol="0">
            <a:spAutoFit/>
          </a:bodyPr>
          <a:lstStyle/>
          <a:p>
            <a:r>
              <a:rPr lang="es-MX" sz="8000" dirty="0">
                <a:solidFill>
                  <a:schemeClr val="bg1"/>
                </a:solidFill>
                <a:latin typeface="Bakso Sapi" pitchFamily="50" charset="0"/>
              </a:rPr>
              <a:t>Elementos</a:t>
            </a:r>
          </a:p>
        </p:txBody>
      </p:sp>
      <p:sp>
        <p:nvSpPr>
          <p:cNvPr id="9" name="CuadroTexto 8">
            <a:extLst>
              <a:ext uri="{FF2B5EF4-FFF2-40B4-BE49-F238E27FC236}">
                <a16:creationId xmlns:a16="http://schemas.microsoft.com/office/drawing/2014/main" id="{22ABCBC0-824D-4D5C-A492-DB53BC30F18A}"/>
              </a:ext>
            </a:extLst>
          </p:cNvPr>
          <p:cNvSpPr txBox="1"/>
          <p:nvPr/>
        </p:nvSpPr>
        <p:spPr>
          <a:xfrm>
            <a:off x="0" y="1766633"/>
            <a:ext cx="12135024" cy="4524315"/>
          </a:xfrm>
          <a:prstGeom prst="rect">
            <a:avLst/>
          </a:prstGeom>
          <a:noFill/>
        </p:spPr>
        <p:txBody>
          <a:bodyPr wrap="square" rtlCol="0">
            <a:spAutoFit/>
          </a:bodyPr>
          <a:lstStyle/>
          <a:p>
            <a:pPr marL="285750" indent="-285750">
              <a:buFont typeface="Arial" panose="020B0604020202020204" pitchFamily="34" charset="0"/>
              <a:buChar char="•"/>
            </a:pPr>
            <a:r>
              <a:rPr lang="es-MX" sz="2400" dirty="0">
                <a:solidFill>
                  <a:schemeClr val="tx2">
                    <a:lumMod val="40000"/>
                    <a:lumOff val="60000"/>
                  </a:schemeClr>
                </a:solidFill>
                <a:latin typeface="Dreaming Outloud Pro" panose="03050502040302030504" pitchFamily="66" charset="0"/>
                <a:cs typeface="Dreaming Outloud Pro" panose="03050502040302030504" pitchFamily="66" charset="0"/>
              </a:rPr>
              <a:t>Narrador: </a:t>
            </a:r>
            <a:r>
              <a:rPr lang="es-MX" sz="2400" dirty="0">
                <a:solidFill>
                  <a:schemeClr val="bg2">
                    <a:lumMod val="90000"/>
                  </a:schemeClr>
                </a:solidFill>
                <a:latin typeface="Dreaming Outloud Pro" panose="03050502040302030504" pitchFamily="66" charset="0"/>
                <a:cs typeface="Dreaming Outloud Pro" panose="03050502040302030504" pitchFamily="66" charset="0"/>
              </a:rPr>
              <a:t>Es el que relata la historia, no importa si es parte o no de ella ya que refiere los hechos a partir de una posición objetiva o subjetiva dependiendo si es un narrador testigo, protagonista o omnisciente.</a:t>
            </a:r>
          </a:p>
          <a:p>
            <a:pPr marL="285750" indent="-285750">
              <a:buFont typeface="Arial" panose="020B0604020202020204" pitchFamily="34" charset="0"/>
              <a:buChar char="•"/>
            </a:pPr>
            <a:r>
              <a:rPr lang="es-MX" sz="2400" dirty="0">
                <a:solidFill>
                  <a:schemeClr val="accent2">
                    <a:lumMod val="40000"/>
                    <a:lumOff val="60000"/>
                  </a:schemeClr>
                </a:solidFill>
                <a:latin typeface="Dreaming Outloud Pro" panose="03050502040302030504" pitchFamily="66" charset="0"/>
                <a:cs typeface="Dreaming Outloud Pro" panose="03050502040302030504" pitchFamily="66" charset="0"/>
              </a:rPr>
              <a:t>Personajes: </a:t>
            </a:r>
            <a:r>
              <a:rPr lang="es-MX" sz="2400" dirty="0">
                <a:solidFill>
                  <a:schemeClr val="accent2">
                    <a:lumMod val="20000"/>
                    <a:lumOff val="80000"/>
                  </a:schemeClr>
                </a:solidFill>
                <a:latin typeface="Dreaming Outloud Pro" panose="03050502040302030504" pitchFamily="66" charset="0"/>
                <a:cs typeface="Dreaming Outloud Pro" panose="03050502040302030504" pitchFamily="66" charset="0"/>
              </a:rPr>
              <a:t>Pueden ser muchos y de distintos tipos, los personajes son las entidades ficticias las cuales están involucradas en la trama.</a:t>
            </a:r>
          </a:p>
          <a:p>
            <a:pPr marL="285750" indent="-285750">
              <a:buFont typeface="Arial" panose="020B0604020202020204" pitchFamily="34" charset="0"/>
              <a:buChar char="•"/>
            </a:pPr>
            <a:r>
              <a:rPr lang="es-MX" sz="2400" dirty="0">
                <a:solidFill>
                  <a:schemeClr val="accent6">
                    <a:lumMod val="40000"/>
                    <a:lumOff val="60000"/>
                  </a:schemeClr>
                </a:solidFill>
                <a:latin typeface="Dreaming Outloud Pro" panose="03050502040302030504" pitchFamily="66" charset="0"/>
                <a:cs typeface="Dreaming Outloud Pro" panose="03050502040302030504" pitchFamily="66" charset="0"/>
              </a:rPr>
              <a:t>Tiempo: </a:t>
            </a:r>
            <a:r>
              <a:rPr lang="es-MX" sz="2400" dirty="0">
                <a:solidFill>
                  <a:schemeClr val="accent6">
                    <a:lumMod val="20000"/>
                    <a:lumOff val="80000"/>
                  </a:schemeClr>
                </a:solidFill>
                <a:latin typeface="Dreaming Outloud Pro" panose="03050502040302030504" pitchFamily="66" charset="0"/>
                <a:cs typeface="Dreaming Outloud Pro" panose="03050502040302030504" pitchFamily="66" charset="0"/>
              </a:rPr>
              <a:t>Esto se refiere a dos, el primero es el tiempo real que es el que se toma al leer y el otro es el tiempo ficcional, este es el que ocurre dentro del cuento que puede abarcar ya sea minutos, meses, años o siglos.</a:t>
            </a:r>
          </a:p>
          <a:p>
            <a:pPr marL="285750" indent="-285750">
              <a:buFont typeface="Arial" panose="020B0604020202020204" pitchFamily="34" charset="0"/>
              <a:buChar char="•"/>
            </a:pPr>
            <a:r>
              <a:rPr lang="es-MX" sz="2400" dirty="0">
                <a:latin typeface="Dreaming Outloud Pro" panose="03050502040302030504" pitchFamily="66" charset="0"/>
                <a:cs typeface="Dreaming Outloud Pro" panose="03050502040302030504" pitchFamily="66" charset="0"/>
              </a:rPr>
              <a:t>Lugares: Son las ubicaciones o localidades en las que tiene lugar los hechos narrados, estos pueden estar mas o menos descritos dentro del cuento.</a:t>
            </a:r>
          </a:p>
          <a:p>
            <a:pPr marL="285750" indent="-285750">
              <a:buFont typeface="Arial" panose="020B0604020202020204" pitchFamily="34" charset="0"/>
              <a:buChar char="•"/>
            </a:pPr>
            <a:r>
              <a:rPr lang="es-MX" sz="2400" dirty="0">
                <a:solidFill>
                  <a:srgbClr val="002060"/>
                </a:solidFill>
                <a:latin typeface="Dreaming Outloud Pro" panose="03050502040302030504" pitchFamily="66" charset="0"/>
                <a:cs typeface="Dreaming Outloud Pro" panose="03050502040302030504" pitchFamily="66" charset="0"/>
              </a:rPr>
              <a:t>Trama: La trama son los acontecimientos que le ocurren a los personajes, estos están organizados de manera que sucedan lógicamente con el tiempo, puede ser lineal o no.</a:t>
            </a:r>
          </a:p>
        </p:txBody>
      </p:sp>
    </p:spTree>
    <p:extLst>
      <p:ext uri="{BB962C8B-B14F-4D97-AF65-F5344CB8AC3E}">
        <p14:creationId xmlns:p14="http://schemas.microsoft.com/office/powerpoint/2010/main" val="248578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3222CE7-4270-4D18-8DB5-2B3076ECE771}"/>
              </a:ext>
            </a:extLst>
          </p:cNvPr>
          <p:cNvSpPr/>
          <p:nvPr/>
        </p:nvSpPr>
        <p:spPr>
          <a:xfrm>
            <a:off x="0" y="0"/>
            <a:ext cx="12192000" cy="6858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FB8740FB-9318-447A-B07C-0537543DFAB5}"/>
              </a:ext>
            </a:extLst>
          </p:cNvPr>
          <p:cNvSpPr txBox="1"/>
          <p:nvPr/>
        </p:nvSpPr>
        <p:spPr>
          <a:xfrm>
            <a:off x="1022838" y="175846"/>
            <a:ext cx="10146323" cy="1323439"/>
          </a:xfrm>
          <a:prstGeom prst="rect">
            <a:avLst/>
          </a:prstGeom>
          <a:noFill/>
        </p:spPr>
        <p:txBody>
          <a:bodyPr wrap="square" rtlCol="0">
            <a:spAutoFit/>
          </a:bodyPr>
          <a:lstStyle/>
          <a:p>
            <a:pPr algn="ctr"/>
            <a:r>
              <a:rPr lang="es-MX" sz="8000" dirty="0">
                <a:solidFill>
                  <a:schemeClr val="bg1"/>
                </a:solidFill>
                <a:latin typeface="Bakso Sapi" pitchFamily="50" charset="0"/>
              </a:rPr>
              <a:t>Partes del cuento</a:t>
            </a:r>
          </a:p>
        </p:txBody>
      </p:sp>
      <p:pic>
        <p:nvPicPr>
          <p:cNvPr id="4098" name="Picture 2" descr="El cuento y sus partes 3El cuento e… | Actividades de comprensión de  lectura, Actividades de comprensión, Lectura de comprensión">
            <a:extLst>
              <a:ext uri="{FF2B5EF4-FFF2-40B4-BE49-F238E27FC236}">
                <a16:creationId xmlns:a16="http://schemas.microsoft.com/office/drawing/2014/main" id="{0AD9F677-FF7A-4769-B1B2-D182DB7FB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54"/>
          <a:stretch/>
        </p:blipFill>
        <p:spPr bwMode="auto">
          <a:xfrm>
            <a:off x="6095999" y="1294693"/>
            <a:ext cx="5855599" cy="538746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EFCA7D0-1616-41C6-A6AA-5790E8EEC0E4}"/>
              </a:ext>
            </a:extLst>
          </p:cNvPr>
          <p:cNvSpPr txBox="1"/>
          <p:nvPr/>
        </p:nvSpPr>
        <p:spPr>
          <a:xfrm>
            <a:off x="53287" y="1294692"/>
            <a:ext cx="6095999" cy="1877437"/>
          </a:xfrm>
          <a:prstGeom prst="rect">
            <a:avLst/>
          </a:prstGeom>
          <a:noFill/>
        </p:spPr>
        <p:txBody>
          <a:bodyPr wrap="square" rtlCol="0">
            <a:spAutoFit/>
          </a:bodyPr>
          <a:lstStyle/>
          <a:p>
            <a:r>
              <a:rPr lang="es-MX" sz="2400" dirty="0">
                <a:solidFill>
                  <a:schemeClr val="accent5">
                    <a:lumMod val="50000"/>
                  </a:schemeClr>
                </a:solidFill>
                <a:latin typeface="Locanita" pitchFamily="2" charset="0"/>
              </a:rPr>
              <a:t>Inicio: Se presenta el problema con el que se da inicio al cuento, se presenta a los personajes ya dentro de la trama narrativa. Además de que es la etapa en la cual se da a conocer lo que los personajes quieren.</a:t>
            </a:r>
          </a:p>
          <a:p>
            <a:r>
              <a:rPr lang="es-MX" sz="2000" i="1" dirty="0">
                <a:solidFill>
                  <a:schemeClr val="accent5">
                    <a:lumMod val="50000"/>
                  </a:schemeClr>
                </a:solidFill>
                <a:latin typeface="Locanita" pitchFamily="2" charset="0"/>
              </a:rPr>
              <a:t>(Había una vez…, Hace mucho tiempo…, En un lugar muy lejano…)</a:t>
            </a:r>
          </a:p>
        </p:txBody>
      </p:sp>
      <p:sp>
        <p:nvSpPr>
          <p:cNvPr id="5" name="CuadroTexto 4">
            <a:extLst>
              <a:ext uri="{FF2B5EF4-FFF2-40B4-BE49-F238E27FC236}">
                <a16:creationId xmlns:a16="http://schemas.microsoft.com/office/drawing/2014/main" id="{1758D155-360B-442F-8C92-2F5EAD2EA6B1}"/>
              </a:ext>
            </a:extLst>
          </p:cNvPr>
          <p:cNvSpPr txBox="1"/>
          <p:nvPr/>
        </p:nvSpPr>
        <p:spPr>
          <a:xfrm>
            <a:off x="53287" y="3419036"/>
            <a:ext cx="6149286" cy="1508105"/>
          </a:xfrm>
          <a:prstGeom prst="rect">
            <a:avLst/>
          </a:prstGeom>
          <a:noFill/>
        </p:spPr>
        <p:txBody>
          <a:bodyPr wrap="square" rtlCol="0">
            <a:spAutoFit/>
          </a:bodyPr>
          <a:lstStyle/>
          <a:p>
            <a:r>
              <a:rPr lang="es-MX" sz="2400" dirty="0">
                <a:solidFill>
                  <a:srgbClr val="4B87FF"/>
                </a:solidFill>
                <a:latin typeface="Locanita" pitchFamily="2" charset="0"/>
              </a:rPr>
              <a:t>Desarrollo o nudo: Es donde la trama se hace mas densa, compleja y es donde suele surgir los obstáculos que imposibilita a los personajes planteando un problema.</a:t>
            </a:r>
          </a:p>
          <a:p>
            <a:r>
              <a:rPr lang="es-MX" sz="2000" dirty="0">
                <a:solidFill>
                  <a:srgbClr val="4B87FF"/>
                </a:solidFill>
                <a:latin typeface="Locanita" pitchFamily="2" charset="0"/>
              </a:rPr>
              <a:t>(De repente…, Inesperadamente…, Sin darse cuenta…)</a:t>
            </a:r>
          </a:p>
        </p:txBody>
      </p:sp>
      <p:sp>
        <p:nvSpPr>
          <p:cNvPr id="6" name="CuadroTexto 5">
            <a:extLst>
              <a:ext uri="{FF2B5EF4-FFF2-40B4-BE49-F238E27FC236}">
                <a16:creationId xmlns:a16="http://schemas.microsoft.com/office/drawing/2014/main" id="{E66149E3-603B-43E7-8FD3-D9DFCE344C8B}"/>
              </a:ext>
            </a:extLst>
          </p:cNvPr>
          <p:cNvSpPr txBox="1"/>
          <p:nvPr/>
        </p:nvSpPr>
        <p:spPr>
          <a:xfrm>
            <a:off x="26644" y="5244790"/>
            <a:ext cx="6042712" cy="1508105"/>
          </a:xfrm>
          <a:prstGeom prst="rect">
            <a:avLst/>
          </a:prstGeom>
          <a:noFill/>
        </p:spPr>
        <p:txBody>
          <a:bodyPr wrap="square" rtlCol="0">
            <a:spAutoFit/>
          </a:bodyPr>
          <a:lstStyle/>
          <a:p>
            <a:r>
              <a:rPr lang="es-MX" sz="2400" dirty="0">
                <a:solidFill>
                  <a:schemeClr val="bg1">
                    <a:lumMod val="95000"/>
                  </a:schemeClr>
                </a:solidFill>
                <a:latin typeface="Locanita" pitchFamily="2" charset="0"/>
              </a:rPr>
              <a:t>Desenlace o cierre: El relato llega a su final. Aquí se suele dar a conocer si los personajes lograron sus objetivos o no y el porque.</a:t>
            </a:r>
          </a:p>
          <a:p>
            <a:r>
              <a:rPr lang="es-MX" sz="2000" dirty="0">
                <a:solidFill>
                  <a:schemeClr val="bg1">
                    <a:lumMod val="95000"/>
                  </a:schemeClr>
                </a:solidFill>
                <a:latin typeface="Locanita" pitchFamily="2" charset="0"/>
              </a:rPr>
              <a:t>(Al final…, Así fue como…, Por último…)</a:t>
            </a:r>
          </a:p>
        </p:txBody>
      </p:sp>
    </p:spTree>
    <p:extLst>
      <p:ext uri="{BB962C8B-B14F-4D97-AF65-F5344CB8AC3E}">
        <p14:creationId xmlns:p14="http://schemas.microsoft.com/office/powerpoint/2010/main" val="116313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E67A1BC-F70A-4B2A-B0AF-3B03B2AC3E6E}"/>
              </a:ext>
            </a:extLst>
          </p:cNvPr>
          <p:cNvSpPr/>
          <p:nvPr/>
        </p:nvSpPr>
        <p:spPr>
          <a:xfrm>
            <a:off x="0" y="-78883"/>
            <a:ext cx="12192000" cy="6936883"/>
          </a:xfrm>
          <a:prstGeom prst="rect">
            <a:avLst/>
          </a:prstGeom>
          <a:solidFill>
            <a:srgbClr val="D1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a:extLst>
              <a:ext uri="{FF2B5EF4-FFF2-40B4-BE49-F238E27FC236}">
                <a16:creationId xmlns:a16="http://schemas.microsoft.com/office/drawing/2014/main" id="{6D9F25CB-E9B1-42EB-B5A0-5BDC4ABF43BE}"/>
              </a:ext>
            </a:extLst>
          </p:cNvPr>
          <p:cNvPicPr>
            <a:picLocks noChangeAspect="1"/>
          </p:cNvPicPr>
          <p:nvPr/>
        </p:nvPicPr>
        <p:blipFill rotWithShape="1">
          <a:blip r:embed="rId2"/>
          <a:srcRect r="8430" b="14509"/>
          <a:stretch/>
        </p:blipFill>
        <p:spPr>
          <a:xfrm>
            <a:off x="10009909" y="3896985"/>
            <a:ext cx="2182091" cy="2961015"/>
          </a:xfrm>
          <a:prstGeom prst="rect">
            <a:avLst/>
          </a:prstGeom>
        </p:spPr>
      </p:pic>
      <p:pic>
        <p:nvPicPr>
          <p:cNvPr id="16" name="Picture 7">
            <a:extLst>
              <a:ext uri="{FF2B5EF4-FFF2-40B4-BE49-F238E27FC236}">
                <a16:creationId xmlns:a16="http://schemas.microsoft.com/office/drawing/2014/main" id="{F28A20C3-C00D-48BF-8F2C-F08D95A7A85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3540"/>
          <a:stretch/>
        </p:blipFill>
        <p:spPr>
          <a:xfrm>
            <a:off x="7778239" y="5335928"/>
            <a:ext cx="2520635" cy="1522072"/>
          </a:xfrm>
          <a:prstGeom prst="rect">
            <a:avLst/>
          </a:prstGeom>
        </p:spPr>
      </p:pic>
      <p:pic>
        <p:nvPicPr>
          <p:cNvPr id="15" name="Picture 9">
            <a:extLst>
              <a:ext uri="{FF2B5EF4-FFF2-40B4-BE49-F238E27FC236}">
                <a16:creationId xmlns:a16="http://schemas.microsoft.com/office/drawing/2014/main" id="{E05E5F51-D0B3-4BA8-BB70-10BF7A1939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23741" y="3313551"/>
            <a:ext cx="2357792" cy="2493818"/>
          </a:xfrm>
          <a:prstGeom prst="rect">
            <a:avLst/>
          </a:prstGeom>
        </p:spPr>
      </p:pic>
      <p:pic>
        <p:nvPicPr>
          <p:cNvPr id="17" name="Picture 8">
            <a:extLst>
              <a:ext uri="{FF2B5EF4-FFF2-40B4-BE49-F238E27FC236}">
                <a16:creationId xmlns:a16="http://schemas.microsoft.com/office/drawing/2014/main" id="{870086ED-D2F7-4742-9936-62C0D2D24A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654852" y="-384106"/>
            <a:ext cx="2692381" cy="2493818"/>
          </a:xfrm>
          <a:prstGeom prst="rect">
            <a:avLst/>
          </a:prstGeom>
        </p:spPr>
      </p:pic>
      <p:pic>
        <p:nvPicPr>
          <p:cNvPr id="18" name="Picture 11">
            <a:extLst>
              <a:ext uri="{FF2B5EF4-FFF2-40B4-BE49-F238E27FC236}">
                <a16:creationId xmlns:a16="http://schemas.microsoft.com/office/drawing/2014/main" id="{F937301D-019D-42AE-A720-112C332AEB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18806" y="911301"/>
            <a:ext cx="2062727" cy="1717221"/>
          </a:xfrm>
          <a:prstGeom prst="rect">
            <a:avLst/>
          </a:prstGeom>
        </p:spPr>
      </p:pic>
      <p:pic>
        <p:nvPicPr>
          <p:cNvPr id="19" name="Imagen 18">
            <a:extLst>
              <a:ext uri="{FF2B5EF4-FFF2-40B4-BE49-F238E27FC236}">
                <a16:creationId xmlns:a16="http://schemas.microsoft.com/office/drawing/2014/main" id="{D6D71FB2-389F-4327-AD26-A3A00A491FB0}"/>
              </a:ext>
            </a:extLst>
          </p:cNvPr>
          <p:cNvPicPr>
            <a:picLocks noChangeAspect="1"/>
          </p:cNvPicPr>
          <p:nvPr/>
        </p:nvPicPr>
        <p:blipFill rotWithShape="1">
          <a:blip r:embed="rId11"/>
          <a:srcRect l="14142" t="29147"/>
          <a:stretch/>
        </p:blipFill>
        <p:spPr>
          <a:xfrm rot="1043030">
            <a:off x="3727326" y="-522836"/>
            <a:ext cx="4142347" cy="2897992"/>
          </a:xfrm>
          <a:prstGeom prst="rect">
            <a:avLst/>
          </a:prstGeom>
        </p:spPr>
      </p:pic>
      <p:pic>
        <p:nvPicPr>
          <p:cNvPr id="20" name="Picture 3">
            <a:extLst>
              <a:ext uri="{FF2B5EF4-FFF2-40B4-BE49-F238E27FC236}">
                <a16:creationId xmlns:a16="http://schemas.microsoft.com/office/drawing/2014/main" id="{A593D8EA-D0D9-4304-8002-8FCC4338D97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680" y="316360"/>
            <a:ext cx="4142310" cy="2312162"/>
          </a:xfrm>
          <a:prstGeom prst="rect">
            <a:avLst/>
          </a:prstGeom>
        </p:spPr>
      </p:pic>
      <p:pic>
        <p:nvPicPr>
          <p:cNvPr id="21" name="Picture 2">
            <a:extLst>
              <a:ext uri="{FF2B5EF4-FFF2-40B4-BE49-F238E27FC236}">
                <a16:creationId xmlns:a16="http://schemas.microsoft.com/office/drawing/2014/main" id="{FBE2A59B-ED20-404B-8463-5041A30771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233" y="3902349"/>
            <a:ext cx="2063445" cy="2639291"/>
          </a:xfrm>
          <a:prstGeom prst="rect">
            <a:avLst/>
          </a:prstGeom>
        </p:spPr>
      </p:pic>
      <p:pic>
        <p:nvPicPr>
          <p:cNvPr id="22" name="Picture 6">
            <a:extLst>
              <a:ext uri="{FF2B5EF4-FFF2-40B4-BE49-F238E27FC236}">
                <a16:creationId xmlns:a16="http://schemas.microsoft.com/office/drawing/2014/main" id="{A7B56956-6498-47C5-89A9-ACB85EAE809E}"/>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985" r="3963" b="48760"/>
          <a:stretch/>
        </p:blipFill>
        <p:spPr>
          <a:xfrm>
            <a:off x="0" y="4800600"/>
            <a:ext cx="4041846" cy="2108413"/>
          </a:xfrm>
          <a:prstGeom prst="rect">
            <a:avLst/>
          </a:prstGeom>
        </p:spPr>
      </p:pic>
      <p:pic>
        <p:nvPicPr>
          <p:cNvPr id="23" name="Picture 12">
            <a:extLst>
              <a:ext uri="{FF2B5EF4-FFF2-40B4-BE49-F238E27FC236}">
                <a16:creationId xmlns:a16="http://schemas.microsoft.com/office/drawing/2014/main" id="{7092E8FA-5504-4C53-9058-220A8745722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569274">
            <a:off x="3377090" y="5128791"/>
            <a:ext cx="1525584" cy="1595382"/>
          </a:xfrm>
          <a:prstGeom prst="rect">
            <a:avLst/>
          </a:prstGeom>
        </p:spPr>
      </p:pic>
      <p:pic>
        <p:nvPicPr>
          <p:cNvPr id="24" name="Picture 4">
            <a:extLst>
              <a:ext uri="{FF2B5EF4-FFF2-40B4-BE49-F238E27FC236}">
                <a16:creationId xmlns:a16="http://schemas.microsoft.com/office/drawing/2014/main" id="{6FD7BD93-FA48-4916-B63E-458AAF3596B0}"/>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633"/>
          <a:stretch/>
        </p:blipFill>
        <p:spPr>
          <a:xfrm>
            <a:off x="6447" y="302278"/>
            <a:ext cx="3656612" cy="4705724"/>
          </a:xfrm>
          <a:prstGeom prst="rect">
            <a:avLst/>
          </a:prstGeom>
        </p:spPr>
      </p:pic>
      <p:sp>
        <p:nvSpPr>
          <p:cNvPr id="25" name="CuadroTexto 24">
            <a:extLst>
              <a:ext uri="{FF2B5EF4-FFF2-40B4-BE49-F238E27FC236}">
                <a16:creationId xmlns:a16="http://schemas.microsoft.com/office/drawing/2014/main" id="{B081F2E6-BB62-4939-BFC4-4F8D82B3D092}"/>
              </a:ext>
            </a:extLst>
          </p:cNvPr>
          <p:cNvSpPr txBox="1"/>
          <p:nvPr/>
        </p:nvSpPr>
        <p:spPr>
          <a:xfrm>
            <a:off x="2158181" y="2606566"/>
            <a:ext cx="7744347" cy="2215991"/>
          </a:xfrm>
          <a:prstGeom prst="rect">
            <a:avLst/>
          </a:prstGeom>
          <a:noFill/>
        </p:spPr>
        <p:txBody>
          <a:bodyPr wrap="square" rtlCol="0">
            <a:spAutoFit/>
          </a:bodyPr>
          <a:lstStyle/>
          <a:p>
            <a:pPr algn="ctr"/>
            <a:r>
              <a:rPr lang="es-MX" sz="13800" b="1" dirty="0">
                <a:solidFill>
                  <a:schemeClr val="bg1"/>
                </a:solidFill>
                <a:latin typeface="Dreaming Outloud Script Pro" panose="03050502040304050704" pitchFamily="66" charset="0"/>
                <a:cs typeface="Dreaming Outloud Script Pro" panose="03050502040304050704" pitchFamily="66" charset="0"/>
              </a:rPr>
              <a:t>Ejemplos </a:t>
            </a:r>
          </a:p>
        </p:txBody>
      </p:sp>
    </p:spTree>
    <p:extLst>
      <p:ext uri="{BB962C8B-B14F-4D97-AF65-F5344CB8AC3E}">
        <p14:creationId xmlns:p14="http://schemas.microsoft.com/office/powerpoint/2010/main" val="47531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os de pantalla aesthetic PC - FondosMil">
            <a:extLst>
              <a:ext uri="{FF2B5EF4-FFF2-40B4-BE49-F238E27FC236}">
                <a16:creationId xmlns:a16="http://schemas.microsoft.com/office/drawing/2014/main" id="{54D841DD-0736-4572-ABE8-017FE418621D}"/>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409132B-9180-4FEB-9A8C-342FD2CE0F8E}"/>
              </a:ext>
            </a:extLst>
          </p:cNvPr>
          <p:cNvSpPr txBox="1"/>
          <p:nvPr/>
        </p:nvSpPr>
        <p:spPr>
          <a:xfrm>
            <a:off x="0" y="424508"/>
            <a:ext cx="4800599" cy="6433492"/>
          </a:xfrm>
          <a:prstGeom prst="rect">
            <a:avLst/>
          </a:prstGeom>
          <a:noFill/>
        </p:spPr>
        <p:txBody>
          <a:bodyPr wrap="square">
            <a:spAutoFit/>
          </a:bodyPr>
          <a:lstStyle/>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historia que les voy a contar </a:t>
            </a:r>
            <a:r>
              <a:rPr lang="es-MX"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es sobre mi familia, somos una</a:t>
            </a: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familia de ositos que vivían en un bosque muy lejano y muy bonito; mi papá era muy grande</a:t>
            </a:r>
            <a:r>
              <a:rPr lang="es-MX"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mamá</a:t>
            </a: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era de tamaño mediano y </a:t>
            </a:r>
            <a:r>
              <a:rPr lang="es-MX"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yo su pequeño osito bebé</a:t>
            </a: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era pequeño.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Hace algún tiempo, en el bosque, mamá, papá y yo, estábamos tan felices de estar juntos en nuestra casita.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Mamá, como cada día, nos preparaba una rica sopa para comer los tres juntos, a papá y a mí nos gustaba mucho!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Pero ese día fue diferente, mamá sirvió la sopa muy caliente, por lo cual, papá decidió que saliéramos a dar un paseo por el bosque, en lo que nuestras sopas se enfriaban.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camino al bosque, vi a una niña, con unos rizos dorados muy bonitos, mamá </a:t>
            </a:r>
            <a:r>
              <a:rPr lang="es-MX"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y papá parece que no la vieron pasar porque </a:t>
            </a: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ser así, nos habríamos regresado a la casa.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Así que decidí no decir nada y continuar caminando por el bosque.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Vimos muchas plantitas, árboles y animalitos del bosque, estaba tan emocionado y feliz.</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regreso a casa, papá observó que la puerta de nuestra casita estaba abierta, así que corrió y detrás de él, mamá y yo asustados, corrimos lo más rápido posible! En mi mente pasaron tantas cosas!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Pensé: ¿Se habrá metido algún humano?, después de pensar tantas cosas recordé a la niña que vi paseando en el bosque!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niña de los rizos dorados!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37789E39-7C0F-4B6D-BC23-C9756E032D9E}"/>
              </a:ext>
            </a:extLst>
          </p:cNvPr>
          <p:cNvSpPr txBox="1"/>
          <p:nvPr/>
        </p:nvSpPr>
        <p:spPr>
          <a:xfrm>
            <a:off x="4800599" y="40941"/>
            <a:ext cx="7391402" cy="6850530"/>
          </a:xfrm>
          <a:prstGeom prst="rect">
            <a:avLst/>
          </a:prstGeom>
          <a:noFill/>
        </p:spPr>
        <p:txBody>
          <a:bodyPr wrap="square">
            <a:spAutoFit/>
          </a:bodyPr>
          <a:lstStyle/>
          <a:p>
            <a:pPr algn="r">
              <a:lnSpc>
                <a:spcPct val="150000"/>
              </a:lnSpc>
            </a:pPr>
            <a:r>
              <a:rPr lang="es-MX"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Entrando a casa, percibimos un olor!, Papá dijo con una gran voz de enfado.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—Alguien se ha sentado en mi silla y probó mi sopa </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latin typeface="Arial" panose="020B0604020202020204" pitchFamily="34" charset="0"/>
                <a:ea typeface="Times New Roman" panose="02020603050405020304" pitchFamily="18" charset="0"/>
              </a:rPr>
              <a:t>Mi mamá molesta también dijo lo mismo al ver su plato</a:t>
            </a:r>
            <a:r>
              <a:rPr lang="es-MX" sz="1200" dirty="0">
                <a:solidFill>
                  <a:srgbClr val="000000"/>
                </a:solidFill>
                <a:effectLst/>
                <a:latin typeface="Arial" panose="020B0604020202020204" pitchFamily="34" charset="0"/>
                <a:ea typeface="Times New Roman" panose="02020603050405020304" pitchFamily="18" charset="0"/>
              </a:rPr>
              <a:t>.</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Entonces, </a:t>
            </a:r>
            <a:r>
              <a:rPr lang="es-MX" sz="1200" dirty="0">
                <a:solidFill>
                  <a:srgbClr val="000000"/>
                </a:solidFill>
                <a:latin typeface="Arial" panose="020B0604020202020204" pitchFamily="34" charset="0"/>
                <a:ea typeface="Times New Roman" panose="02020603050405020304" pitchFamily="18" charset="0"/>
              </a:rPr>
              <a:t>al ver yo que mi silla fue rota y mi sopa también comida dije</a:t>
            </a:r>
            <a:r>
              <a:rPr lang="es-MX" sz="1200" dirty="0">
                <a:solidFill>
                  <a:srgbClr val="000000"/>
                </a:solidFill>
                <a:effectLst/>
                <a:latin typeface="Arial" panose="020B0604020202020204" pitchFamily="34" charset="0"/>
                <a:ea typeface="Times New Roman" panose="02020603050405020304" pitchFamily="18" charset="0"/>
              </a:rPr>
              <a:t>:</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—Alguien se comió toda mi sopa y rompió mi silla.</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Subimos las escaleras y al entrar en la habitación, Papá aun mas enojado dijo:</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—¡Alguien se ha acostado en mi cama!</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Y </a:t>
            </a:r>
            <a:r>
              <a:rPr lang="es-MX" sz="1200" dirty="0">
                <a:solidFill>
                  <a:srgbClr val="000000"/>
                </a:solidFill>
                <a:latin typeface="Arial" panose="020B0604020202020204" pitchFamily="34" charset="0"/>
                <a:ea typeface="Times New Roman" panose="02020603050405020304" pitchFamily="18" charset="0"/>
              </a:rPr>
              <a:t>mi mamá también furiosa dijo</a:t>
            </a:r>
            <a:r>
              <a:rPr lang="es-MX" sz="1200" dirty="0">
                <a:solidFill>
                  <a:srgbClr val="000000"/>
                </a:solidFill>
                <a:effectLst/>
                <a:latin typeface="Arial" panose="020B0604020202020204" pitchFamily="34" charset="0"/>
                <a:ea typeface="Times New Roman" panose="02020603050405020304" pitchFamily="18" charset="0"/>
              </a:rPr>
              <a:t>:</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—¡Alguien se ha acostado en mi cama también!</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Y yo fui a mi cama y dije:</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—¡Alguien está durmiendo en mi cama! —y me puse a llorar desconsoladamente.</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Mi llanto despertó a Ricitos de Oro, que muy asustada saltó de la cama y corrió escaleras abajo hasta llegar al bosque.</a:t>
            </a:r>
            <a:endParaRPr lang="es-MX" sz="1200" dirty="0">
              <a:effectLst/>
              <a:latin typeface="Times New Roman" panose="02020603050405020304" pitchFamily="18" charset="0"/>
              <a:ea typeface="Times New Roman" panose="02020603050405020304" pitchFamily="18" charset="0"/>
            </a:endParaRPr>
          </a:p>
          <a:p>
            <a:pPr algn="r">
              <a:lnSpc>
                <a:spcPct val="150000"/>
              </a:lnSpc>
              <a:spcBef>
                <a:spcPts val="750"/>
              </a:spcBef>
              <a:spcAft>
                <a:spcPts val="750"/>
              </a:spcAft>
            </a:pPr>
            <a:r>
              <a:rPr lang="es-MX" sz="1200" dirty="0">
                <a:solidFill>
                  <a:srgbClr val="000000"/>
                </a:solidFill>
                <a:effectLst/>
                <a:latin typeface="Arial" panose="020B0604020202020204" pitchFamily="34" charset="0"/>
                <a:ea typeface="Times New Roman" panose="02020603050405020304" pitchFamily="18" charset="0"/>
              </a:rPr>
              <a:t>Después de ese día, nunca más volvimos a ver a la niña, yo me puse triste, pues me hubiera gustado ser amigo de ella, nunca había visto a un humano y ella no se veía mala como siempre nos cuentan que son los humanos.</a:t>
            </a:r>
            <a:endParaRPr lang="es-MX"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60735737-4085-4390-95AD-7A71F438F954}"/>
              </a:ext>
            </a:extLst>
          </p:cNvPr>
          <p:cNvSpPr txBox="1"/>
          <p:nvPr/>
        </p:nvSpPr>
        <p:spPr>
          <a:xfrm>
            <a:off x="4608471" y="323742"/>
            <a:ext cx="2975058" cy="1815882"/>
          </a:xfrm>
          <a:prstGeom prst="rect">
            <a:avLst/>
          </a:prstGeom>
          <a:noFill/>
        </p:spPr>
        <p:txBody>
          <a:bodyPr wrap="square" rtlCol="0">
            <a:spAutoFit/>
          </a:bodyPr>
          <a:lstStyle/>
          <a:p>
            <a:pPr algn="ctr"/>
            <a:r>
              <a:rPr lang="es-MX" sz="2800" b="1" dirty="0">
                <a:solidFill>
                  <a:schemeClr val="accent4">
                    <a:lumMod val="60000"/>
                    <a:lumOff val="40000"/>
                  </a:schemeClr>
                </a:solidFill>
              </a:rPr>
              <a:t>Ricitos de oro y los 3 osos (desde la perspectiva del oso bebe)</a:t>
            </a:r>
          </a:p>
        </p:txBody>
      </p:sp>
    </p:spTree>
    <p:extLst>
      <p:ext uri="{BB962C8B-B14F-4D97-AF65-F5344CB8AC3E}">
        <p14:creationId xmlns:p14="http://schemas.microsoft.com/office/powerpoint/2010/main" val="21087557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3558</Words>
  <Application>Microsoft Office PowerPoint</Application>
  <PresentationFormat>Panorámica</PresentationFormat>
  <Paragraphs>226</Paragraphs>
  <Slides>13</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Arial</vt:lpstr>
      <vt:lpstr>Baguet Script</vt:lpstr>
      <vt:lpstr>Bakso Sapi</vt:lpstr>
      <vt:lpstr>Calibri</vt:lpstr>
      <vt:lpstr>Calibri Light</vt:lpstr>
      <vt:lpstr>Congenial</vt:lpstr>
      <vt:lpstr>Dreaming Outloud Pro</vt:lpstr>
      <vt:lpstr>Dreaming Outloud Script Pro</vt:lpstr>
      <vt:lpstr>Locanita</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creacion</dc:title>
  <dc:creator>JAZMIN AZUCENA DE LA CRUZ SANCHEZ</dc:creator>
  <cp:lastModifiedBy>JAZMIN AZUCENA DE LA CRUZ SANCHEZ</cp:lastModifiedBy>
  <cp:revision>4</cp:revision>
  <dcterms:created xsi:type="dcterms:W3CDTF">2022-05-01T02:07:53Z</dcterms:created>
  <dcterms:modified xsi:type="dcterms:W3CDTF">2022-05-04T20:17:50Z</dcterms:modified>
</cp:coreProperties>
</file>