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9" r:id="rId10"/>
    <p:sldId id="270" r:id="rId11"/>
    <p:sldId id="268" r:id="rId12"/>
    <p:sldId id="274" r:id="rId13"/>
    <p:sldId id="275" r:id="rId14"/>
    <p:sldId id="271" r:id="rId15"/>
    <p:sldId id="272" r:id="rId16"/>
    <p:sldId id="27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16" autoAdjust="0"/>
  </p:normalViewPr>
  <p:slideViewPr>
    <p:cSldViewPr>
      <p:cViewPr>
        <p:scale>
          <a:sx n="30" d="100"/>
          <a:sy n="30" d="100"/>
        </p:scale>
        <p:origin x="-165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50.png"/><Relationship Id="rId10" Type="http://schemas.openxmlformats.org/officeDocument/2006/relationships/image" Target="../media/image7.svg"/><Relationship Id="rId4" Type="http://schemas.openxmlformats.org/officeDocument/2006/relationships/image" Target="../media/image23.svg"/><Relationship Id="rId1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54.png"/><Relationship Id="rId3" Type="http://schemas.openxmlformats.org/officeDocument/2006/relationships/image" Target="../media/image51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9.svg"/><Relationship Id="rId4" Type="http://schemas.openxmlformats.org/officeDocument/2006/relationships/image" Target="../media/image83.svg"/><Relationship Id="rId9" Type="http://schemas.openxmlformats.org/officeDocument/2006/relationships/image" Target="../media/image5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9.svg"/><Relationship Id="rId4" Type="http://schemas.openxmlformats.org/officeDocument/2006/relationships/image" Target="../media/image83.svg"/><Relationship Id="rId9" Type="http://schemas.openxmlformats.org/officeDocument/2006/relationships/image" Target="../media/image5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9.svg"/><Relationship Id="rId4" Type="http://schemas.openxmlformats.org/officeDocument/2006/relationships/image" Target="../media/image83.svg"/><Relationship Id="rId9" Type="http://schemas.openxmlformats.org/officeDocument/2006/relationships/image" Target="../media/image5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7.svg"/><Relationship Id="rId17" Type="http://schemas.openxmlformats.org/officeDocument/2006/relationships/image" Target="../media/image60.jpeg"/><Relationship Id="rId2" Type="http://schemas.openxmlformats.org/officeDocument/2006/relationships/image" Target="../media/image1.png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Relationship Id="rId14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61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7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77.svg"/><Relationship Id="rId4" Type="http://schemas.openxmlformats.org/officeDocument/2006/relationships/image" Target="../media/image23.sv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62.pn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64.png"/><Relationship Id="rId10" Type="http://schemas.openxmlformats.org/officeDocument/2006/relationships/image" Target="../media/image61.svg"/><Relationship Id="rId4" Type="http://schemas.openxmlformats.org/officeDocument/2006/relationships/image" Target="../media/image49.svg"/><Relationship Id="rId9" Type="http://schemas.openxmlformats.org/officeDocument/2006/relationships/image" Target="../media/image63.png"/><Relationship Id="rId1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11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4.png"/><Relationship Id="rId18" Type="http://schemas.openxmlformats.org/officeDocument/2006/relationships/image" Target="../media/image25.jpeg"/><Relationship Id="rId3" Type="http://schemas.openxmlformats.org/officeDocument/2006/relationships/image" Target="../media/image18.png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2" Type="http://schemas.openxmlformats.org/officeDocument/2006/relationships/image" Target="../media/image47.svg"/><Relationship Id="rId17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55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3.png"/><Relationship Id="rId10" Type="http://schemas.openxmlformats.org/officeDocument/2006/relationships/image" Target="../media/image37.svg"/><Relationship Id="rId19" Type="http://schemas.openxmlformats.org/officeDocument/2006/relationships/image" Target="../media/image26.png"/><Relationship Id="rId4" Type="http://schemas.openxmlformats.org/officeDocument/2006/relationships/image" Target="../media/image49.svg"/><Relationship Id="rId9" Type="http://schemas.openxmlformats.org/officeDocument/2006/relationships/image" Target="../media/image21.png"/><Relationship Id="rId1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63.svg"/><Relationship Id="rId17" Type="http://schemas.openxmlformats.org/officeDocument/2006/relationships/image" Target="../media/image34.jpeg"/><Relationship Id="rId2" Type="http://schemas.openxmlformats.org/officeDocument/2006/relationships/image" Target="../media/image1.png"/><Relationship Id="rId16" Type="http://schemas.openxmlformats.org/officeDocument/2006/relationships/image" Target="../media/image67.sv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43.svg"/><Relationship Id="rId19" Type="http://schemas.openxmlformats.org/officeDocument/2006/relationships/image" Target="../media/image36.png"/><Relationship Id="rId4" Type="http://schemas.openxmlformats.org/officeDocument/2006/relationships/image" Target="../media/image33.svg"/><Relationship Id="rId9" Type="http://schemas.openxmlformats.org/officeDocument/2006/relationships/image" Target="../media/image30.png"/><Relationship Id="rId14" Type="http://schemas.openxmlformats.org/officeDocument/2006/relationships/image" Target="../media/image6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41.jpe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7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77.svg"/><Relationship Id="rId4" Type="http://schemas.openxmlformats.org/officeDocument/2006/relationships/image" Target="../media/image23.sv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7.sv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44.png"/><Relationship Id="rId12" Type="http://schemas.openxmlformats.org/officeDocument/2006/relationships/image" Target="../media/image7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6.gif"/><Relationship Id="rId10" Type="http://schemas.openxmlformats.org/officeDocument/2006/relationships/image" Target="../media/image7.svg"/><Relationship Id="rId4" Type="http://schemas.openxmlformats.org/officeDocument/2006/relationships/image" Target="../media/image23.svg"/><Relationship Id="rId9" Type="http://schemas.openxmlformats.org/officeDocument/2006/relationships/image" Target="../media/image4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9.sv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7.svg"/><Relationship Id="rId4" Type="http://schemas.openxmlformats.org/officeDocument/2006/relationships/image" Target="../media/image2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1828" y="5606552"/>
            <a:ext cx="8904344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6600" u="none" dirty="0">
              <a:solidFill>
                <a:srgbClr val="000000"/>
              </a:solidFill>
              <a:latin typeface="Stadio Now Novares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68200" y="-3145825"/>
            <a:ext cx="9237232" cy="67011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50364">
            <a:off x="-4419751" y="6346484"/>
            <a:ext cx="9353130" cy="60030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261663">
            <a:off x="-247927" y="692339"/>
            <a:ext cx="1894390" cy="4925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5773400" y="9124906"/>
            <a:ext cx="2789747" cy="91300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325507" y="3888202"/>
            <a:ext cx="10591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ea typeface="Calibri" pitchFamily="34" charset="0"/>
              </a:rPr>
              <a:t>Ciclo escolar 2022-2023</a:t>
            </a:r>
            <a:endParaRPr lang="es-MX" altLang="es-MX" sz="4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4000" b="1" dirty="0">
                <a:ea typeface="Calibri" pitchFamily="34" charset="0"/>
              </a:rPr>
              <a:t>Estrategias de </a:t>
            </a:r>
            <a:r>
              <a:rPr lang="es-ES" altLang="es-MX" sz="4000" b="1" dirty="0" smtClean="0">
                <a:ea typeface="Calibri" pitchFamily="34" charset="0"/>
              </a:rPr>
              <a:t>Expresión </a:t>
            </a:r>
            <a:r>
              <a:rPr lang="es-ES" altLang="es-MX" sz="4000" b="1" dirty="0">
                <a:ea typeface="Calibri" pitchFamily="34" charset="0"/>
              </a:rPr>
              <a:t>Corporal y Danza.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 smtClean="0">
                <a:ea typeface="Calibri" pitchFamily="34" charset="0"/>
              </a:rPr>
              <a:t>Maestro</a:t>
            </a:r>
            <a:r>
              <a:rPr lang="es-MX" altLang="es-MX" sz="4000" b="1" dirty="0">
                <a:ea typeface="Calibri" pitchFamily="34" charset="0"/>
              </a:rPr>
              <a:t>:</a:t>
            </a:r>
            <a:r>
              <a:rPr lang="es-MX" altLang="es-MX" sz="4000" dirty="0">
                <a:ea typeface="Calibri" pitchFamily="34" charset="0"/>
              </a:rPr>
              <a:t> Manuel Federico Rodríguez Aguilar.</a:t>
            </a:r>
            <a:endParaRPr lang="es-MX" altLang="es-MX" sz="4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u="sng" dirty="0" smtClean="0">
                <a:ea typeface="Calibri" pitchFamily="34" charset="0"/>
              </a:rPr>
              <a:t>“</a:t>
            </a:r>
            <a:r>
              <a:rPr lang="es-ES" altLang="es-MX" sz="4000" b="1" u="sng" dirty="0">
                <a:ea typeface="Calibri" pitchFamily="34" charset="0"/>
              </a:rPr>
              <a:t>Actividades Coreográficas en la </a:t>
            </a:r>
            <a:r>
              <a:rPr lang="es-ES" altLang="es-MX" sz="4000" b="1" u="sng" dirty="0" smtClean="0">
                <a:ea typeface="Calibri" pitchFamily="34" charset="0"/>
              </a:rPr>
              <a:t>Escuela</a:t>
            </a:r>
            <a:r>
              <a:rPr lang="es-MX" altLang="es-MX" sz="4000" b="1" u="sng" dirty="0" smtClean="0">
                <a:ea typeface="Calibri" pitchFamily="34" charset="0"/>
              </a:rPr>
              <a:t>”</a:t>
            </a:r>
            <a:endParaRPr lang="es-MX" altLang="es-MX" sz="40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 smtClean="0">
                <a:ea typeface="Calibri" pitchFamily="34" charset="0"/>
              </a:rPr>
              <a:t>UNIDAD 2</a:t>
            </a:r>
            <a:endParaRPr lang="es-MX" altLang="es-MX" sz="4000" dirty="0"/>
          </a:p>
        </p:txBody>
      </p:sp>
      <p:sp>
        <p:nvSpPr>
          <p:cNvPr id="14" name="13 Rectángulo"/>
          <p:cNvSpPr/>
          <p:nvPr/>
        </p:nvSpPr>
        <p:spPr>
          <a:xfrm>
            <a:off x="4065626" y="1257300"/>
            <a:ext cx="11111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ESCUELA NORMAL DE EDUCACIÓN PREESCOLAR</a:t>
            </a:r>
            <a:endParaRPr lang="es-MX" altLang="es-MX" sz="4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latin typeface="Arial" pitchFamily="34" charset="0"/>
                <a:ea typeface="Calibri" pitchFamily="34" charset="0"/>
                <a:cs typeface="Arial" pitchFamily="34" charset="0"/>
              </a:rPr>
              <a:t>LICIENCIATURA EN EDUCACIÓN PREESCOLAR</a:t>
            </a:r>
            <a:endParaRPr lang="es-MX" altLang="es-MX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49407" y="7253156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ea typeface="Calibri" pitchFamily="34" charset="0"/>
              </a:rPr>
              <a:t>Daniela Velázquez Díaz </a:t>
            </a:r>
            <a:endParaRPr lang="es-MX" altLang="es-MX" sz="4000" b="1" dirty="0" smtClean="0">
              <a:ea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4000" b="1" dirty="0">
                <a:ea typeface="Calibri" pitchFamily="34" charset="0"/>
              </a:rPr>
              <a:t>Nº L: 25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4000" b="1" dirty="0">
                <a:ea typeface="Calibri" pitchFamily="34" charset="0"/>
              </a:rPr>
              <a:t>Grado y </a:t>
            </a:r>
            <a:r>
              <a:rPr lang="es-ES" altLang="es-MX" sz="4000" b="1" dirty="0" err="1">
                <a:ea typeface="Calibri" pitchFamily="34" charset="0"/>
              </a:rPr>
              <a:t>Secciòn</a:t>
            </a:r>
            <a:r>
              <a:rPr lang="es-ES" altLang="es-MX" sz="4000" b="1" dirty="0">
                <a:ea typeface="Calibri" pitchFamily="34" charset="0"/>
              </a:rPr>
              <a:t>: 3º "C</a:t>
            </a:r>
            <a:r>
              <a:rPr lang="es-ES" altLang="es-MX" sz="4000" b="1" dirty="0" smtClean="0">
                <a:ea typeface="Calibri" pitchFamily="34" charset="0"/>
              </a:rPr>
              <a:t>"</a:t>
            </a:r>
            <a:endParaRPr lang="es-MX" altLang="es-MX" sz="4000" b="1" dirty="0" smtClean="0">
              <a:ea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smtClean="0">
                <a:ea typeface="Calibri" pitchFamily="34" charset="0"/>
              </a:rPr>
              <a:t>Mayo del </a:t>
            </a:r>
            <a:r>
              <a:rPr lang="es-MX" altLang="es-MX" sz="4000" b="1" dirty="0">
                <a:ea typeface="Calibri" pitchFamily="34" charset="0"/>
              </a:rPr>
              <a:t>2022</a:t>
            </a:r>
            <a:endParaRPr lang="es-MX" altLang="es-MX" sz="4000" dirty="0"/>
          </a:p>
        </p:txBody>
      </p:sp>
      <p:pic>
        <p:nvPicPr>
          <p:cNvPr id="16" name="2 Ima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7" y="1257300"/>
            <a:ext cx="2822436" cy="31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817807" flipH="1">
            <a:off x="6579469" y="-2418077"/>
            <a:ext cx="16386505" cy="14509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137573">
            <a:off x="10084066" y="-1963102"/>
            <a:ext cx="5758121" cy="20415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0496" y="283549"/>
            <a:ext cx="6007768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s-MX" sz="6000" dirty="0"/>
              <a:t>5.2 Danzas del Mundo</a:t>
            </a:r>
            <a:endParaRPr lang="en-US" sz="6000" spc="120" dirty="0">
              <a:solidFill>
                <a:srgbClr val="000000"/>
              </a:solidFill>
              <a:latin typeface="Stadio Now Novarese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348616">
            <a:off x="4831785" y="6904596"/>
            <a:ext cx="1515880" cy="394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14798">
            <a:off x="-389023" y="8133346"/>
            <a:ext cx="2789747" cy="9130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74458">
            <a:off x="6433000" y="2150335"/>
            <a:ext cx="1353309" cy="13533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4871">
            <a:off x="16359302" y="940986"/>
            <a:ext cx="788962" cy="78896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8206248" y="884401"/>
            <a:ext cx="9513755" cy="915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Roma la danza adquiere importancia cuando conquistaron Grecia, trajeron maestros griegos y la danza se convirtió en una necesidad social, hasta llegar a los extremos de llegar a fiestas y algunas terminaban en orgias.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el cristianismo la danza empieza a ser controlada por la iglesia y le da una permisibilidad fundamental religiosa.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Hasta el renacimiento la danza no alcanza su suntuosidad nueva con carácter de espectáculo.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los siglos XVI, XVII y XVIII la danza se introduce en las diversas cortes, importaciones y exportaciones de diferentes países.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danza en el siglo XVIII aparecen los gestos galantes y corteses dentro de las mayor parte de danzas y va dejando paso en el baile en grupo o pareja.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5" y="2840815"/>
            <a:ext cx="7155224" cy="524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43800" y="1028700"/>
            <a:ext cx="11735078" cy="108320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69861">
            <a:off x="15624472" y="96739"/>
            <a:ext cx="3200562" cy="148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2363423" y="9504058"/>
            <a:ext cx="2789747" cy="913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28979">
            <a:off x="-351647" y="8218921"/>
            <a:ext cx="2609516" cy="233433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74" y="92940"/>
            <a:ext cx="7543800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13"/>
              </a:lnSpc>
              <a:spcBef>
                <a:spcPct val="0"/>
              </a:spcBef>
            </a:pPr>
            <a:r>
              <a:rPr lang="es-ES" sz="6600" dirty="0"/>
              <a:t>5.2.2 Clasificaciones según su Procedencia </a:t>
            </a:r>
            <a:endParaRPr lang="en-US" sz="6600" spc="158" dirty="0">
              <a:solidFill>
                <a:srgbClr val="000000"/>
              </a:solidFill>
              <a:latin typeface="Stadio Now Novarese Bold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953110" y="2318110"/>
            <a:ext cx="539866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ubicación de diferentes danzas en el mundo en función del país al que pertenezcan  es interesante adjuntar sus tipos para emplearlas en el ámbito educativo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38758" r="60775" b="5702"/>
          <a:stretch/>
        </p:blipFill>
        <p:spPr bwMode="auto">
          <a:xfrm>
            <a:off x="7848600" y="238672"/>
            <a:ext cx="9625499" cy="102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5" y="5143500"/>
            <a:ext cx="5976886" cy="447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3449" y="1028700"/>
            <a:ext cx="12595429" cy="108320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69861">
            <a:off x="6631351" y="286751"/>
            <a:ext cx="3200562" cy="148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2363423" y="9504058"/>
            <a:ext cx="2789747" cy="913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28979">
            <a:off x="-351647" y="8218921"/>
            <a:ext cx="2609516" cy="23343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78455" r="68911" b="5448"/>
          <a:stretch/>
        </p:blipFill>
        <p:spPr bwMode="auto">
          <a:xfrm>
            <a:off x="533398" y="5376081"/>
            <a:ext cx="6886903" cy="321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35868" r="68911" b="44716"/>
          <a:stretch/>
        </p:blipFill>
        <p:spPr bwMode="auto">
          <a:xfrm>
            <a:off x="533399" y="1102194"/>
            <a:ext cx="6886903" cy="3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41666" r="71932" b="5472"/>
          <a:stretch/>
        </p:blipFill>
        <p:spPr bwMode="auto">
          <a:xfrm>
            <a:off x="9120352" y="735107"/>
            <a:ext cx="7415048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9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3449" y="1028700"/>
            <a:ext cx="12595429" cy="108320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69861">
            <a:off x="6631351" y="286751"/>
            <a:ext cx="3200562" cy="148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2363423" y="9504058"/>
            <a:ext cx="2789747" cy="913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28979">
            <a:off x="-351647" y="8218921"/>
            <a:ext cx="2609516" cy="23343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41501" r="74932" b="47852"/>
          <a:stretch/>
        </p:blipFill>
        <p:spPr bwMode="auto">
          <a:xfrm>
            <a:off x="907875" y="424355"/>
            <a:ext cx="5077765" cy="26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74713" r="73252" b="4363"/>
          <a:stretch/>
        </p:blipFill>
        <p:spPr bwMode="auto">
          <a:xfrm>
            <a:off x="565636" y="3739033"/>
            <a:ext cx="6093516" cy="43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7491" r="68911" b="37119"/>
          <a:stretch/>
        </p:blipFill>
        <p:spPr bwMode="auto">
          <a:xfrm>
            <a:off x="7086600" y="392824"/>
            <a:ext cx="6272049" cy="50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62990" r="68911" b="18946"/>
          <a:stretch/>
        </p:blipFill>
        <p:spPr bwMode="auto">
          <a:xfrm>
            <a:off x="7095796" y="5919312"/>
            <a:ext cx="6272049" cy="36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80809" r="68911" b="6581"/>
          <a:stretch/>
        </p:blipFill>
        <p:spPr bwMode="auto">
          <a:xfrm>
            <a:off x="11992303" y="4382992"/>
            <a:ext cx="6272049" cy="25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372" b="56621"/>
          <a:stretch>
            <a:fillRect/>
          </a:stretch>
        </p:blipFill>
        <p:spPr>
          <a:xfrm rot="5108246">
            <a:off x="10863405" y="966968"/>
            <a:ext cx="2059651" cy="2993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045" b="46618"/>
          <a:stretch>
            <a:fillRect/>
          </a:stretch>
        </p:blipFill>
        <p:spPr>
          <a:xfrm rot="5710237">
            <a:off x="14629807" y="3301316"/>
            <a:ext cx="2074072" cy="36843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045" b="46618"/>
          <a:stretch>
            <a:fillRect/>
          </a:stretch>
        </p:blipFill>
        <p:spPr>
          <a:xfrm rot="-5626551">
            <a:off x="12504105" y="6188235"/>
            <a:ext cx="2074072" cy="36843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31537" r="23501" b="8948"/>
          <a:stretch>
            <a:fillRect/>
          </a:stretch>
        </p:blipFill>
        <p:spPr>
          <a:xfrm rot="-10800000">
            <a:off x="-222419" y="-67718"/>
            <a:ext cx="10755272" cy="10482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398" y="40865"/>
            <a:ext cx="8077201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5.3 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Danzas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 de Presentación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78456" y="9386254"/>
            <a:ext cx="5333269" cy="17357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0110">
            <a:off x="13864650" y="3389357"/>
            <a:ext cx="1110611" cy="11106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47361">
            <a:off x="16357849" y="7366254"/>
            <a:ext cx="793387" cy="7933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159994">
            <a:off x="9381536" y="1122690"/>
            <a:ext cx="1447978" cy="3764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413510">
            <a:off x="10515218" y="4820816"/>
            <a:ext cx="1077606" cy="10776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422208" y="8060636"/>
            <a:ext cx="3067942" cy="2995427"/>
          </a:xfrm>
          <a:prstGeom prst="rect">
            <a:avLst/>
          </a:prstGeom>
        </p:spPr>
      </p:pic>
      <p:sp>
        <p:nvSpPr>
          <p:cNvPr id="19" name="TextBox 5"/>
          <p:cNvSpPr txBox="1"/>
          <p:nvPr/>
        </p:nvSpPr>
        <p:spPr>
          <a:xfrm>
            <a:off x="152398" y="2166261"/>
            <a:ext cx="8127068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aquellos alumnos que prácticamente no se conocen es necesario realizar actividades como la danza, creando situaciones en las que interactúen para que se den a conocer y en colectivo se fomente la imaginación, el dinamismo, el desbloqueo y el descubrimiento personal.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profesor estructurara tipos de danzas con movimientos simples, estructuras musicales muy marcadas que permiten la comunicación entre las características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personales como el nombre, lugar de procedencia, hobbyes, etc.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Ictus Danza y ACO Teatro reciben apoyo de la STyC - El Sol de Cuernavaca |  Noticias Locales, Policiacas, sobre México, Morelos y el Mund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61" y="2375991"/>
            <a:ext cx="7662467" cy="47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1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80015" flipH="1">
            <a:off x="-1816774" y="-1494583"/>
            <a:ext cx="11967610" cy="10596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88735">
            <a:off x="445183" y="7762279"/>
            <a:ext cx="4205347" cy="14909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14096">
            <a:off x="8156171" y="-1533659"/>
            <a:ext cx="235665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6192">
            <a:off x="10885956" y="833672"/>
            <a:ext cx="5156197" cy="34780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57773">
            <a:off x="13750697" y="5675801"/>
            <a:ext cx="5156197" cy="34780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100000">
            <a:off x="10368814" y="6434155"/>
            <a:ext cx="2789747" cy="91300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411852" y="1373346"/>
            <a:ext cx="7122548" cy="607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relaciones socio afectivas entre los miembros de l grupo, pueden conseguirse a través de las Danzas del Mundo y las Danzas Creativas.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danza de presentación  es mas diferente , con mayor relevancia para desarrollarse entre otros y donde se de una dinámica apropiada.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aconseja que el profesor aplique esta cuando las circunstancias en las que se encuentre el grupo requiere que el objetivo de cohesión se logre por encima de todo.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 descr="Las relaciones afectivas son clave para retener el tal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572716"/>
            <a:ext cx="7612062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9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2933"/>
          <a:stretch>
            <a:fillRect/>
          </a:stretch>
        </p:blipFill>
        <p:spPr>
          <a:xfrm rot="-10800000">
            <a:off x="-3200400" y="-1643845"/>
            <a:ext cx="14059385" cy="135746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00045" y="9897676"/>
            <a:ext cx="5333269" cy="17357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780" t="7898" r="6529" b="1370"/>
          <a:stretch>
            <a:fillRect/>
          </a:stretch>
        </p:blipFill>
        <p:spPr>
          <a:xfrm>
            <a:off x="8058386" y="-821798"/>
            <a:ext cx="2800600" cy="25952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780" t="7898" r="6529" b="1370"/>
          <a:stretch>
            <a:fillRect/>
          </a:stretch>
        </p:blipFill>
        <p:spPr>
          <a:xfrm rot="2131821">
            <a:off x="16067354" y="-511623"/>
            <a:ext cx="2800600" cy="25952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780" t="7898" r="6529" b="1370"/>
          <a:stretch>
            <a:fillRect/>
          </a:stretch>
        </p:blipFill>
        <p:spPr>
          <a:xfrm rot="-1210562">
            <a:off x="15525427" y="7469414"/>
            <a:ext cx="2800600" cy="25952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103759">
            <a:off x="16999376" y="9197760"/>
            <a:ext cx="519848" cy="15289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9752720">
            <a:off x="9880967" y="287577"/>
            <a:ext cx="1447978" cy="376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10110">
            <a:off x="17667007" y="-214214"/>
            <a:ext cx="886182" cy="8861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57104">
            <a:off x="8670053" y="9330177"/>
            <a:ext cx="3013177" cy="287073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13989" y="430116"/>
            <a:ext cx="648605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Aplicaci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ó</a:t>
            </a: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n</a:t>
            </a:r>
            <a:endParaRPr lang="en-US" sz="6600" u="none" spc="120" dirty="0">
              <a:solidFill>
                <a:srgbClr val="FFAB24"/>
              </a:solidFill>
              <a:latin typeface="Stadio Now Novarese Bold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-253272" y="1701222"/>
            <a:ext cx="8711472" cy="828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*Según la situación y el momento: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cree mas apropiada la aplicación de este tipo de danza: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primeras sesiones la danza de presentación porque permite al grupo conocerse desde aspectos que rodean nuestra vida. También cuando surgen problemáticas  de comunicación o incluso cuando el grupo se ha dejado de  relacionar hace tiempo.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Según los elementos que intervienen en su colaboración: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caracterizan a las danzas de presentación y se pone en practica  en: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1.Consideraciones respecto a la música:  tener música adecuada para el tipo de danza, debe ser marcada, con un tempo no muy rápido que oscile entre 100 y 130 pulsaciones por minuto, una estructura rítmica simple durante toda la melodía, con compases de dos , tres o cuatro tiempos que faciliten la construcción de la danza; y no usar dos series musicales para cumplir con el objetivo de comunicación entre participantes.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10058325" y="1599277"/>
            <a:ext cx="7200975" cy="782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2.Consideraciones respecto al tipo de movimientos que constituye la danza: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danzas tienen una selección de movimientos lo mas básicos posibles, y entre serie musical se utilizan una o dos habilidades para su ejecución en dirección, sentido y orientación con respecto a uno mismo y al compañero.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3.Consideraciones respecto a la organización y evolución del grupo: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su objetivo es el fomento de las relaciones interpersonales, utilizando la organización por parejas, tríos o cuartetos (suele realizarse en el tiempo en el que dura la ultima frase musical de la serie construida) y obtener una visión general de todo el colectivo, sin verse afectado el grupo.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8267"/>
          <a:stretch/>
        </p:blipFill>
        <p:spPr>
          <a:xfrm rot="-415016" flipH="1">
            <a:off x="-1246873" y="-579143"/>
            <a:ext cx="11337898" cy="155289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725" y="1935475"/>
            <a:ext cx="674370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200"/>
              </a:lnSpc>
              <a:spcBef>
                <a:spcPct val="0"/>
              </a:spcBef>
            </a:pPr>
            <a:r>
              <a:rPr lang="en-US" sz="8000" u="none" spc="160" dirty="0" smtClean="0">
                <a:solidFill>
                  <a:srgbClr val="FFFFFF"/>
                </a:solidFill>
                <a:latin typeface="Stadio Now Novarese Bold"/>
              </a:rPr>
              <a:t>Pulso musical</a:t>
            </a:r>
            <a:endParaRPr lang="en-US" sz="8000" u="none" spc="160" dirty="0">
              <a:solidFill>
                <a:srgbClr val="FFFFFF"/>
              </a:solidFill>
              <a:latin typeface="Stadio Now Novares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8725" y="3361983"/>
            <a:ext cx="735330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Es la unidad que permite realizar la medición del tiempo; consiste en una serie de pulsaciones repetidas de manera constante que dividen el tiempo en fragmentos idénticos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10110">
            <a:off x="10594173" y="1352545"/>
            <a:ext cx="1161514" cy="1161514"/>
          </a:xfrm>
          <a:prstGeom prst="rect">
            <a:avLst/>
          </a:prstGeom>
        </p:spPr>
      </p:pic>
      <p:pic>
        <p:nvPicPr>
          <p:cNvPr id="4098" name="Picture 2" descr="▷ Pulso Musical. Ficha de Música【 Niños de Prmaria 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675" b="50299" l="15012" r="56538">
                        <a14:foregroundMark x1="21671" y1="43541" x2="21671" y2="43541"/>
                        <a14:foregroundMark x1="22034" y1="40376" x2="21671" y2="44055"/>
                        <a14:foregroundMark x1="41646" y1="39521" x2="48910" y2="31309"/>
                        <a14:foregroundMark x1="25303" y1="41232" x2="31235" y2="37040"/>
                        <a14:foregroundMark x1="21186" y1="43199" x2="26877" y2="37553"/>
                        <a14:foregroundMark x1="22034" y1="39264" x2="29661" y2="36698"/>
                        <a14:foregroundMark x1="46489" y1="30453" x2="46489" y2="30453"/>
                        <a14:foregroundMark x1="47337" y1="32506" x2="47337" y2="32506"/>
                        <a14:foregroundMark x1="48910" y1="30453" x2="48910" y2="30453"/>
                        <a14:foregroundMark x1="19370" y1="42002" x2="25666" y2="45081"/>
                        <a14:foregroundMark x1="18523" y1="43285" x2="18523" y2="43285"/>
                        <a14:foregroundMark x1="19734" y1="44397" x2="19734" y2="44397"/>
                        <a14:backgroundMark x1="42494" y1="22840" x2="43341" y2="29085"/>
                        <a14:backgroundMark x1="42494" y1="46878" x2="55327" y2="38152"/>
                        <a14:backgroundMark x1="39709" y1="46878" x2="31235" y2="28229"/>
                        <a14:backgroundMark x1="22397" y1="24294" x2="22397" y2="35843"/>
                        <a14:backgroundMark x1="22881" y1="24551" x2="38862" y2="22840"/>
                        <a14:backgroundMark x1="19613" y1="22840" x2="20823" y2="33875"/>
                        <a14:backgroundMark x1="24092" y1="46878" x2="36925" y2="45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1853" r="45496" b="52519"/>
          <a:stretch/>
        </p:blipFill>
        <p:spPr bwMode="auto">
          <a:xfrm>
            <a:off x="2902201" y="7886700"/>
            <a:ext cx="3246351" cy="31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▷ Pulso Musical. Ficha de Música【 Niños de Prmaria 】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53144" r="5821" b="25617"/>
          <a:stretch/>
        </p:blipFill>
        <p:spPr bwMode="auto">
          <a:xfrm>
            <a:off x="532071" y="5624826"/>
            <a:ext cx="7219872" cy="25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/>
          <p:nvPr/>
        </p:nvSpPr>
        <p:spPr>
          <a:xfrm>
            <a:off x="12115800" y="1441550"/>
            <a:ext cx="377040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647"/>
              </a:lnSpc>
              <a:spcBef>
                <a:spcPct val="0"/>
              </a:spcBef>
            </a:pPr>
            <a:r>
              <a:rPr lang="es-MX" sz="7200" dirty="0"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en-US" sz="6650" u="none" spc="13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650" u="none" spc="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Lenguaje musical: matiz y tempo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04" y="5624826"/>
            <a:ext cx="7289800" cy="38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10984843" y="3073121"/>
            <a:ext cx="6233087" cy="215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 o aire en terminología musical que hacen referencia a la velocidad en la que debe ejecutarse una pieza musical y representar el inicio de esta.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7231" y="-33447"/>
            <a:ext cx="10969779" cy="10596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8279">
            <a:off x="8688856" y="-143409"/>
            <a:ext cx="4127384" cy="13207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48504">
            <a:off x="-901042" y="-1487474"/>
            <a:ext cx="4215852" cy="40088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88039" y="1205934"/>
            <a:ext cx="305096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210"/>
              </a:lnSpc>
              <a:spcBef>
                <a:spcPct val="0"/>
              </a:spcBef>
            </a:pPr>
            <a:r>
              <a:rPr lang="en-US" sz="6600" spc="108" dirty="0">
                <a:solidFill>
                  <a:srgbClr val="FFAB24"/>
                </a:solidFill>
                <a:latin typeface="Stadio Now Novarese Bold"/>
              </a:rPr>
              <a:t>Acento</a:t>
            </a:r>
            <a:endParaRPr lang="en-US" sz="6600" u="none" spc="108" dirty="0">
              <a:solidFill>
                <a:srgbClr val="FFAB24"/>
              </a:solidFill>
              <a:latin typeface="Stadio Now Novarese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375733">
            <a:off x="2946654" y="307696"/>
            <a:ext cx="1447978" cy="376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370604">
            <a:off x="16630784" y="-269520"/>
            <a:ext cx="1697122" cy="1697122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2046863" y="2145893"/>
            <a:ext cx="7549781" cy="215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Puede tratarse de la intensidad  que se aplica a una cierta silaba en la pronunciación o la energía o relieve que se emplea en determinadas palabras, combinar ritmo, armonía y melodía, un acorde o en una nota.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l pulso y el acento – Clase de Lenguaje Music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6" y="4674419"/>
            <a:ext cx="1605241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4"/>
          <p:cNvSpPr txBox="1"/>
          <p:nvPr/>
        </p:nvSpPr>
        <p:spPr>
          <a:xfrm>
            <a:off x="10993289" y="763506"/>
            <a:ext cx="648605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s-MX" sz="6600" dirty="0"/>
              <a:t>Compas</a:t>
            </a:r>
            <a:endParaRPr lang="en-US" sz="6600" u="none" spc="120" dirty="0">
              <a:solidFill>
                <a:srgbClr val="000000"/>
              </a:solidFill>
              <a:latin typeface="Stadio Now Novarese Bold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0993290" y="2145893"/>
            <a:ext cx="6486055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la entidad métrica musical compuesta por varias unidades de tiempo que se organizan en grupos, en las que se da una contraposición entre partes acentuadas y atonas.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2933"/>
          <a:stretch>
            <a:fillRect/>
          </a:stretch>
        </p:blipFill>
        <p:spPr>
          <a:xfrm rot="-10800000">
            <a:off x="-3526532" y="-1643845"/>
            <a:ext cx="14059385" cy="135746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84429" y="692098"/>
            <a:ext cx="648605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0"/>
              </a:lnSpc>
              <a:spcBef>
                <a:spcPct val="0"/>
              </a:spcBef>
            </a:pP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Motricidad</a:t>
            </a: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 </a:t>
            </a: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Fina</a:t>
            </a:r>
            <a:endParaRPr lang="en-US" sz="6600" u="none" spc="120" dirty="0">
              <a:solidFill>
                <a:srgbClr val="FFAB24"/>
              </a:solidFill>
              <a:latin typeface="Stadio Now Novarese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33409" y="9011896"/>
            <a:ext cx="5333269" cy="1735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59999">
            <a:off x="8458773" y="7361801"/>
            <a:ext cx="2351853" cy="22620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26044">
            <a:off x="7422250" y="-566922"/>
            <a:ext cx="2829280" cy="27058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728">
            <a:off x="15584501" y="-30896"/>
            <a:ext cx="2829280" cy="27058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728">
            <a:off x="10599389" y="8526853"/>
            <a:ext cx="2829280" cy="27058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10110">
            <a:off x="10392633" y="5512744"/>
            <a:ext cx="1110611" cy="11106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100000">
            <a:off x="16324346" y="1391006"/>
            <a:ext cx="1447978" cy="3764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413510">
            <a:off x="16460338" y="7778682"/>
            <a:ext cx="1077606" cy="1077606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>
            <a:off x="1113989" y="2259756"/>
            <a:ext cx="602693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la relación entre los músculos pequeños, generalmente de las manos y dedos, con los ojos, que logran una mayor destreza manual y coordinación visomotora.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9668858" y="437156"/>
            <a:ext cx="648605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0"/>
              </a:lnSpc>
              <a:spcBef>
                <a:spcPct val="0"/>
              </a:spcBef>
            </a:pPr>
            <a:r>
              <a:rPr lang="en-US" sz="6600" u="none" spc="120" dirty="0" smtClean="0">
                <a:latin typeface="Stadio Now Novarese Bold"/>
              </a:rPr>
              <a:t>Motricidad</a:t>
            </a:r>
            <a:r>
              <a:rPr lang="en-US" sz="6600" u="none" spc="120" dirty="0" smtClean="0">
                <a:latin typeface="Stadio Now Novarese Bold"/>
              </a:rPr>
              <a:t> </a:t>
            </a:r>
            <a:r>
              <a:rPr lang="en-US" sz="6600" u="none" spc="120" dirty="0" smtClean="0">
                <a:latin typeface="Stadio Now Novarese Bold"/>
              </a:rPr>
              <a:t>Gruesa</a:t>
            </a:r>
            <a:endParaRPr lang="en-US" sz="6600" u="none" spc="120" dirty="0">
              <a:latin typeface="Stadio Now Novarese Bold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9982201" y="2527399"/>
            <a:ext cx="614703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 para realizar movimientos generales grandes  (tales como agitar un brazo o levantar una pierna). Dicho control requiere la coordinación y el funcionamiento apropiados de músculos, huesos y nervios.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Psicomotricidad fina ¿Qué es? - Mamá Psicóloga Infanti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58" y="4720658"/>
            <a:ext cx="2510208" cy="37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tricidad Fina: lo que debes sab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392">
            <a:off x="4338781" y="5238754"/>
            <a:ext cx="3610033" cy="24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21" y="7721635"/>
            <a:ext cx="3243092" cy="21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281">
            <a:off x="10036684" y="6410569"/>
            <a:ext cx="3954689" cy="26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2" descr="🥇¿Qué es motricidad gruesa en los niños y cómo se desarroll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416">
            <a:off x="14246573" y="6148946"/>
            <a:ext cx="3765320" cy="306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109"/>
          <a:stretch>
            <a:fillRect/>
          </a:stretch>
        </p:blipFill>
        <p:spPr>
          <a:xfrm rot="4962582">
            <a:off x="8178045" y="-412297"/>
            <a:ext cx="2752467" cy="25757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109"/>
          <a:stretch>
            <a:fillRect/>
          </a:stretch>
        </p:blipFill>
        <p:spPr>
          <a:xfrm rot="5948388">
            <a:off x="15677372" y="-501881"/>
            <a:ext cx="2752467" cy="2575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109"/>
          <a:stretch>
            <a:fillRect/>
          </a:stretch>
        </p:blipFill>
        <p:spPr>
          <a:xfrm rot="-10800000">
            <a:off x="15791262" y="8010406"/>
            <a:ext cx="2752467" cy="25757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22933"/>
          <a:stretch>
            <a:fillRect/>
          </a:stretch>
        </p:blipFill>
        <p:spPr>
          <a:xfrm rot="-10800000">
            <a:off x="-3526532" y="-1643845"/>
            <a:ext cx="14059385" cy="135746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33409" y="9011896"/>
            <a:ext cx="5333269" cy="173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368998">
            <a:off x="10063783" y="-366698"/>
            <a:ext cx="938141" cy="9590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772644">
            <a:off x="17409968" y="-221500"/>
            <a:ext cx="1384373" cy="442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90866">
            <a:off x="14936202" y="9357491"/>
            <a:ext cx="1254559" cy="1263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70598">
            <a:off x="6188508" y="7664925"/>
            <a:ext cx="2477929" cy="184267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93451" y="210533"/>
            <a:ext cx="381942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00"/>
              </a:lnSpc>
              <a:spcBef>
                <a:spcPct val="0"/>
              </a:spcBef>
            </a:pPr>
            <a:r>
              <a:rPr lang="en-US" sz="6600" u="none" spc="120" dirty="0" smtClean="0">
                <a:solidFill>
                  <a:srgbClr val="FFAB24"/>
                </a:solidFill>
                <a:latin typeface="Stadio Now Novarese Bold"/>
              </a:rPr>
              <a:t>Punto</a:t>
            </a:r>
            <a:endParaRPr lang="en-US" sz="6600" u="none" spc="120" dirty="0">
              <a:solidFill>
                <a:srgbClr val="FFAB24"/>
              </a:solidFill>
              <a:latin typeface="Stadio Now Novarese Bold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1231749" y="1339611"/>
            <a:ext cx="4820435" cy="215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punto es el baile y genero musical autóctono de panoma que incluye en su estructura la forma melódico y la coreográfica.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865907" y="297486"/>
            <a:ext cx="648605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n-US" sz="6600" u="none" spc="120" dirty="0" smtClean="0">
                <a:latin typeface="Stadio Now Novarese Bold"/>
              </a:rPr>
              <a:t>Control </a:t>
            </a:r>
            <a:r>
              <a:rPr lang="en-US" sz="6600" spc="120" dirty="0">
                <a:latin typeface="Stadio Now Novarese Bold"/>
              </a:rPr>
              <a:t>de </a:t>
            </a:r>
            <a:r>
              <a:rPr lang="en-US" sz="6600" spc="120" dirty="0">
                <a:latin typeface="Stadio Now Novarese Bold"/>
              </a:rPr>
              <a:t>Proyección</a:t>
            </a:r>
            <a:endParaRPr lang="en-US" sz="6600" u="none" spc="120" dirty="0">
              <a:latin typeface="Stadio Now Novarese Bold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0688439" y="2067201"/>
            <a:ext cx="4820435" cy="12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Ojo del observador, lugar desde el que se observa el plano auxiliar.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Las Partículas Alinean Y Punto De La Danza De La Señora Ilustración del  Vector - Ilustración de folleto, extracto: 10058843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7" r="20827" b="6748"/>
          <a:stretch/>
        </p:blipFill>
        <p:spPr bwMode="auto">
          <a:xfrm>
            <a:off x="1322589" y="4221775"/>
            <a:ext cx="4751779" cy="54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11" y="5218958"/>
            <a:ext cx="7309248" cy="380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7" descr="Ilustración Del Ojo Del órgano Humano PNG , Clipart De Ojos, Ojos De  órganos Humanos, Ojos Negros PNG y PSD para Descargar Gratis | Pngtree |  Ojos de dibujos animados, Ilustración 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889" y1="47556" x2="40444" y2="64000"/>
                        <a14:foregroundMark x1="68000" y1="58667" x2="76889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20" y="2827503"/>
            <a:ext cx="3146245" cy="31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80015" flipH="1">
            <a:off x="-1816774" y="-1494583"/>
            <a:ext cx="11967610" cy="10596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88735">
            <a:off x="445183" y="7762279"/>
            <a:ext cx="4205347" cy="14909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14096">
            <a:off x="8156171" y="-1533659"/>
            <a:ext cx="235665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6192">
            <a:off x="10885957" y="987672"/>
            <a:ext cx="5156197" cy="34780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57773">
            <a:off x="13655780" y="4138923"/>
            <a:ext cx="5156197" cy="34780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73369" y="1562100"/>
            <a:ext cx="743623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n-US" sz="6600" spc="120" dirty="0" smtClean="0">
                <a:solidFill>
                  <a:srgbClr val="FFAB24"/>
                </a:solidFill>
                <a:latin typeface="Stadio Now Novarese Bold"/>
              </a:rPr>
              <a:t>Formas</a:t>
            </a:r>
            <a:r>
              <a:rPr lang="en-US" sz="6600" spc="120" dirty="0" smtClean="0">
                <a:solidFill>
                  <a:srgbClr val="FFAB24"/>
                </a:solidFill>
                <a:latin typeface="Stadio Now Novarese Bold"/>
              </a:rPr>
              <a:t> </a:t>
            </a:r>
            <a:r>
              <a:rPr lang="en-US" sz="6600" spc="120" dirty="0" smtClean="0">
                <a:solidFill>
                  <a:srgbClr val="FFAB24"/>
                </a:solidFill>
                <a:latin typeface="Stadio Now Novarese Bold"/>
              </a:rPr>
              <a:t>basicas</a:t>
            </a:r>
            <a:r>
              <a:rPr lang="en-US" sz="6600" spc="120" dirty="0" smtClean="0">
                <a:solidFill>
                  <a:srgbClr val="FFAB24"/>
                </a:solidFill>
                <a:latin typeface="Stadio Now Novarese Bold"/>
              </a:rPr>
              <a:t> 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de 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locomoción</a:t>
            </a:r>
            <a:endParaRPr lang="en-US" sz="6600" spc="120" dirty="0">
              <a:solidFill>
                <a:srgbClr val="FFAB24"/>
              </a:solidFill>
              <a:latin typeface="Stadio Now Novarese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100000">
            <a:off x="10368814" y="6434155"/>
            <a:ext cx="2789747" cy="91300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2576759" y="4133900"/>
            <a:ext cx="4820435" cy="215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Caminar, correr, saltar, variaciones del salto, galopar, subir, bajar, trepar, rodar, pararse, caer, esquiar y entre otras más.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oordinación dinámica general.(continuidad y secuencia de movimiento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82" y="1935594"/>
            <a:ext cx="8178969" cy="58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372" b="56621"/>
          <a:stretch>
            <a:fillRect/>
          </a:stretch>
        </p:blipFill>
        <p:spPr>
          <a:xfrm rot="5108246">
            <a:off x="10863405" y="966968"/>
            <a:ext cx="2059651" cy="2993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045" b="46618"/>
          <a:stretch>
            <a:fillRect/>
          </a:stretch>
        </p:blipFill>
        <p:spPr>
          <a:xfrm rot="5710237">
            <a:off x="14629807" y="3301316"/>
            <a:ext cx="2074072" cy="36843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3045" b="46618"/>
          <a:stretch>
            <a:fillRect/>
          </a:stretch>
        </p:blipFill>
        <p:spPr>
          <a:xfrm rot="-5626551">
            <a:off x="12301806" y="6188235"/>
            <a:ext cx="2074072" cy="36843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31537" r="23501" b="8948"/>
          <a:stretch>
            <a:fillRect/>
          </a:stretch>
        </p:blipFill>
        <p:spPr>
          <a:xfrm rot="-10800000">
            <a:off x="-222419" y="-67718"/>
            <a:ext cx="10755272" cy="10482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4953" y="40865"/>
            <a:ext cx="742136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5 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Danzas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 </a:t>
            </a:r>
            <a:r>
              <a:rPr lang="en-US" sz="6600" spc="120" dirty="0">
                <a:solidFill>
                  <a:srgbClr val="FFAB24"/>
                </a:solidFill>
                <a:latin typeface="Stadio Now Novarese Bold"/>
              </a:rPr>
              <a:t>Educativas</a:t>
            </a:r>
            <a:endParaRPr lang="en-US" sz="6600" spc="120" dirty="0">
              <a:solidFill>
                <a:srgbClr val="FFAB24"/>
              </a:solidFill>
              <a:latin typeface="Stadio Now Novarese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33409" y="9011896"/>
            <a:ext cx="5333269" cy="17357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0110">
            <a:off x="13864650" y="3389357"/>
            <a:ext cx="1110611" cy="11106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47361">
            <a:off x="16357849" y="7366254"/>
            <a:ext cx="793387" cy="7933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159994">
            <a:off x="9381536" y="1122690"/>
            <a:ext cx="1447978" cy="3764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413510">
            <a:off x="10515218" y="4820816"/>
            <a:ext cx="1077606" cy="10776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390677" y="7462093"/>
            <a:ext cx="3067942" cy="2995427"/>
          </a:xfrm>
          <a:prstGeom prst="rect">
            <a:avLst/>
          </a:prstGeom>
        </p:spPr>
      </p:pic>
      <p:sp>
        <p:nvSpPr>
          <p:cNvPr id="19" name="TextBox 5"/>
          <p:cNvSpPr txBox="1"/>
          <p:nvPr/>
        </p:nvSpPr>
        <p:spPr>
          <a:xfrm>
            <a:off x="559732" y="2240896"/>
            <a:ext cx="7029801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danza dentro de los contenidos de Educación  Física, es un medio, una actividad tan antigua donde el hombre ha encontrado como expresarse; el utilizar la danza desde edades tempranas permite conocer los tipos que hay y los roles que lleva, para  ir empleando enseñanza como las tradiciones por medio de danzas creativas que enriquezcan la memoria corporal del niño, al igual que desarrollar sus facultades globales.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37" y="1810580"/>
            <a:ext cx="7593754" cy="64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817807" flipH="1">
            <a:off x="7793414" y="-1986612"/>
            <a:ext cx="16386505" cy="1450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137573">
            <a:off x="10086693" y="-1387330"/>
            <a:ext cx="5758121" cy="20415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6593" y="562917"/>
            <a:ext cx="743623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s-MX" sz="6600" dirty="0"/>
              <a:t>5.2 Danzas del Mundo</a:t>
            </a:r>
            <a:endParaRPr lang="en-US" sz="6600" spc="120" dirty="0">
              <a:solidFill>
                <a:srgbClr val="000000"/>
              </a:solidFill>
              <a:latin typeface="Stadio Now Novarese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8169" flipH="1">
            <a:off x="6106873" y="8862701"/>
            <a:ext cx="2928104" cy="2331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348616">
            <a:off x="4831785" y="6904596"/>
            <a:ext cx="1515880" cy="394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14798">
            <a:off x="324338" y="6175949"/>
            <a:ext cx="2789747" cy="9130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74458">
            <a:off x="5738222" y="3386997"/>
            <a:ext cx="1353309" cy="13533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4871">
            <a:off x="16359302" y="940986"/>
            <a:ext cx="788962" cy="78896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9198850" y="1915924"/>
            <a:ext cx="7557561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Muchas danzas tradicionales o folclóricas tienen origen a partir del siglo XVIII. Todo pueblo tiene sus propias danzas y con un carácter nacional determinado, estas se encuentran en lugares que las adoptan, le dan muchas variaciones, estilos y formas concretas de movimientos que la hacen característica, histórica y popular.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danza en la actualidad es un símbolo social e identificador de la cultura de países.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la antigüedad  la danza se produjo en dos formas: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Danza sagrada-es característica de las ceremonias religiosas.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Danza profanas son diversiones publicas y populares.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anzas del mundo – Escuela Popular de Oport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39" y="2880616"/>
            <a:ext cx="6240958" cy="59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71" b="3017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817807" flipH="1">
            <a:off x="7793414" y="-1986612"/>
            <a:ext cx="16386505" cy="1450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137573">
            <a:off x="10086693" y="-1387330"/>
            <a:ext cx="5758121" cy="20415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4451" y="548478"/>
            <a:ext cx="743623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900"/>
              </a:lnSpc>
              <a:spcBef>
                <a:spcPct val="0"/>
              </a:spcBef>
            </a:pPr>
            <a:r>
              <a:rPr lang="es-MX" sz="6600" dirty="0"/>
              <a:t>5.2 Danzas del Mundo</a:t>
            </a:r>
            <a:endParaRPr lang="en-US" sz="6600" spc="120" dirty="0">
              <a:solidFill>
                <a:srgbClr val="000000"/>
              </a:solidFill>
              <a:latin typeface="Stadio Now Novarese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348616">
            <a:off x="4831785" y="6904596"/>
            <a:ext cx="1515880" cy="394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14798">
            <a:off x="324338" y="6175949"/>
            <a:ext cx="2789747" cy="9130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74458">
            <a:off x="5738222" y="3386997"/>
            <a:ext cx="1353309" cy="13533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4871">
            <a:off x="16359302" y="940986"/>
            <a:ext cx="788962" cy="78896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9198850" y="1915924"/>
            <a:ext cx="7554933" cy="7412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Egipto y Mesopotamia, la danza se reconoció como una forma de arte, apareciendo el danzante profesional por los tiempos de la aristocracia.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la biblia se dice que la danza era utilizada para los hebreos; donde las danzas sagradas periódicas y danzas misteriosas formaban parte del culto.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 danzas son de carácter noble que celebran la patria ante un enemigo y otras danzas fúnebres y de festival.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el pueblo griego, la danza formaba parte de la educación dentro del periodo antiguo y alcanzo su mas alto esplendor formando ceremonias religiosas, civiles, festividades y juegos públicos.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istoria de la da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84" y="2802667"/>
            <a:ext cx="5219216" cy="31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2284">
            <a:off x="386326" y="6696905"/>
            <a:ext cx="4625859" cy="268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86" y="7616055"/>
            <a:ext cx="4740180" cy="23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1217</Words>
  <Application>Microsoft Office PowerPoint</Application>
  <PresentationFormat>Personalizado</PresentationFormat>
  <Paragraphs>74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Stadio Now Novarese</vt:lpstr>
      <vt:lpstr>Calibri</vt:lpstr>
      <vt:lpstr>Stadio Now Novarese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Coreográficas en la Escuela</dc:title>
  <dc:creator>Daniela Velazquez</dc:creator>
  <cp:lastModifiedBy>BERENICE SALAZAR</cp:lastModifiedBy>
  <cp:revision>20</cp:revision>
  <dcterms:created xsi:type="dcterms:W3CDTF">2006-08-16T00:00:00Z</dcterms:created>
  <dcterms:modified xsi:type="dcterms:W3CDTF">2022-05-06T14:58:12Z</dcterms:modified>
  <dc:identifier>DAE_44pQSog</dc:identifier>
</cp:coreProperties>
</file>