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DED78F57-A287-4A3F-B19B-2A956CC80778}" type="datetimeFigureOut">
              <a:rPr lang="es-ES" smtClean="0"/>
              <a:t>03/05/2022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54570C-06F6-44C5-830B-58052CFC6586}"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4841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78F57-A287-4A3F-B19B-2A956CC80778}" type="datetimeFigureOut">
              <a:rPr lang="es-ES" smtClean="0"/>
              <a:t>03/05/2022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18094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78F57-A287-4A3F-B19B-2A956CC80778}" type="datetimeFigureOut">
              <a:rPr lang="es-ES" smtClean="0"/>
              <a:t>03/05/2022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54570C-06F6-44C5-830B-58052CFC6586}"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496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ED78F57-A287-4A3F-B19B-2A956CC80778}" type="datetimeFigureOut">
              <a:rPr lang="es-ES" smtClean="0"/>
              <a:t>03/05/2022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2749934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D78F57-A287-4A3F-B19B-2A956CC80778}" type="datetimeFigureOut">
              <a:rPr lang="es-ES" smtClean="0"/>
              <a:t>03/05/2022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954570C-06F6-44C5-830B-58052CFC6586}"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55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ED78F57-A287-4A3F-B19B-2A956CC80778}" type="datetimeFigureOut">
              <a:rPr lang="es-ES" smtClean="0"/>
              <a:t>03/05/2022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2696448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ED78F57-A287-4A3F-B19B-2A956CC80778}" type="datetimeFigureOut">
              <a:rPr lang="es-ES" smtClean="0"/>
              <a:t>03/05/2022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305914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ED78F57-A287-4A3F-B19B-2A956CC80778}" type="datetimeFigureOut">
              <a:rPr lang="es-ES" smtClean="0"/>
              <a:t>03/05/2022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29991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78F57-A287-4A3F-B19B-2A956CC80778}" type="datetimeFigureOut">
              <a:rPr lang="es-ES" smtClean="0"/>
              <a:t>03/05/2022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1888693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ED78F57-A287-4A3F-B19B-2A956CC80778}" type="datetimeFigureOut">
              <a:rPr lang="es-ES" smtClean="0"/>
              <a:t>03/05/2022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54570C-06F6-44C5-830B-58052CFC6586}" type="slidenum">
              <a:rPr lang="es-ES" smtClean="0"/>
              <a:t>‹Nº›</a:t>
            </a:fld>
            <a:endParaRPr lang="es-ES"/>
          </a:p>
        </p:txBody>
      </p:sp>
    </p:spTree>
    <p:extLst>
      <p:ext uri="{BB962C8B-B14F-4D97-AF65-F5344CB8AC3E}">
        <p14:creationId xmlns:p14="http://schemas.microsoft.com/office/powerpoint/2010/main" val="61485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ED78F57-A287-4A3F-B19B-2A956CC80778}" type="datetimeFigureOut">
              <a:rPr lang="es-ES" smtClean="0"/>
              <a:t>03/05/2022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954570C-06F6-44C5-830B-58052CFC6586}"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906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ED78F57-A287-4A3F-B19B-2A956CC80778}" type="datetimeFigureOut">
              <a:rPr lang="es-ES" smtClean="0"/>
              <a:t>03/05/2022</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954570C-06F6-44C5-830B-58052CFC6586}"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468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436C99-644D-6A48-AAE3-CA28E750CCFB}"/>
              </a:ext>
            </a:extLst>
          </p:cNvPr>
          <p:cNvSpPr>
            <a:spLocks noGrp="1"/>
          </p:cNvSpPr>
          <p:nvPr>
            <p:ph type="ctrTitle"/>
          </p:nvPr>
        </p:nvSpPr>
        <p:spPr/>
        <p:txBody>
          <a:bodyPr/>
          <a:lstStyle/>
          <a:p>
            <a:r>
              <a:rPr lang="es-ES" dirty="0"/>
              <a:t>Actividades coreográficas en la escuela virginia </a:t>
            </a:r>
            <a:r>
              <a:rPr lang="es-ES" dirty="0" err="1"/>
              <a:t>viciana</a:t>
            </a:r>
            <a:endParaRPr lang="es-ES" dirty="0"/>
          </a:p>
        </p:txBody>
      </p:sp>
      <p:sp>
        <p:nvSpPr>
          <p:cNvPr id="3" name="Subtítulo 2">
            <a:extLst>
              <a:ext uri="{FF2B5EF4-FFF2-40B4-BE49-F238E27FC236}">
                <a16:creationId xmlns:a16="http://schemas.microsoft.com/office/drawing/2014/main" id="{82F967E4-7AEF-7946-0468-3081F193EC45}"/>
              </a:ext>
            </a:extLst>
          </p:cNvPr>
          <p:cNvSpPr>
            <a:spLocks noGrp="1"/>
          </p:cNvSpPr>
          <p:nvPr>
            <p:ph type="subTitle" idx="1"/>
          </p:nvPr>
        </p:nvSpPr>
        <p:spPr/>
        <p:txBody>
          <a:bodyPr/>
          <a:lstStyle/>
          <a:p>
            <a:r>
              <a:rPr lang="es-ES" dirty="0"/>
              <a:t>Sahima Beltran Balandrán </a:t>
            </a:r>
          </a:p>
          <a:p>
            <a:r>
              <a:rPr lang="es-ES" dirty="0"/>
              <a:t>3 B ENEP</a:t>
            </a:r>
          </a:p>
          <a:p>
            <a:r>
              <a:rPr lang="es-ES" dirty="0"/>
              <a:t>DANZA </a:t>
            </a:r>
          </a:p>
        </p:txBody>
      </p:sp>
    </p:spTree>
    <p:extLst>
      <p:ext uri="{BB962C8B-B14F-4D97-AF65-F5344CB8AC3E}">
        <p14:creationId xmlns:p14="http://schemas.microsoft.com/office/powerpoint/2010/main" val="47508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Un grupo de niños sentados en una mesa&#10;&#10;Descripción generada automáticamente con confianza baja">
            <a:extLst>
              <a:ext uri="{FF2B5EF4-FFF2-40B4-BE49-F238E27FC236}">
                <a16:creationId xmlns:a16="http://schemas.microsoft.com/office/drawing/2014/main" id="{2F5AD60A-98B1-975E-4982-894AD2BD8B2D}"/>
              </a:ext>
            </a:extLst>
          </p:cNvPr>
          <p:cNvPicPr>
            <a:picLocks noChangeAspect="1" noChangeArrowheads="1"/>
          </p:cNvPicPr>
          <p:nvPr/>
        </p:nvPicPr>
        <p:blipFill rotWithShape="1">
          <a:blip r:embed="rId2">
            <a:duotone>
              <a:schemeClr val="bg2">
                <a:shade val="45000"/>
                <a:satMod val="135000"/>
              </a:schemeClr>
              <a:prstClr val="white"/>
            </a:duotone>
            <a:alphaModFix amt="35000"/>
            <a:extLst>
              <a:ext uri="{28A0092B-C50C-407E-A947-70E740481C1C}">
                <a14:useLocalDpi xmlns:a14="http://schemas.microsoft.com/office/drawing/2010/main" val="0"/>
              </a:ext>
            </a:extLst>
          </a:blip>
          <a:srcRect t="12881" r="-1" b="2510"/>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16E5CF88-59C0-9CD6-9801-D47758AC5865}"/>
              </a:ext>
            </a:extLst>
          </p:cNvPr>
          <p:cNvSpPr>
            <a:spLocks noGrp="1"/>
          </p:cNvSpPr>
          <p:nvPr>
            <p:ph type="title"/>
          </p:nvPr>
        </p:nvSpPr>
        <p:spPr>
          <a:xfrm>
            <a:off x="643467" y="643467"/>
            <a:ext cx="3684437" cy="5571066"/>
          </a:xfrm>
        </p:spPr>
        <p:txBody>
          <a:bodyPr>
            <a:normAutofit/>
          </a:bodyPr>
          <a:lstStyle/>
          <a:p>
            <a:pPr algn="r"/>
            <a:r>
              <a:rPr lang="es-ES"/>
              <a:t>Si el niño tiene un buen desarrollo visomotor ¿Qué pasa?</a:t>
            </a:r>
            <a:br>
              <a:rPr lang="es-ES"/>
            </a:br>
            <a:endParaRPr lang="es-ES"/>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98546C09-06F4-5135-464D-1AF69A90B4A3}"/>
              </a:ext>
            </a:extLst>
          </p:cNvPr>
          <p:cNvSpPr>
            <a:spLocks noGrp="1"/>
          </p:cNvSpPr>
          <p:nvPr>
            <p:ph idx="1"/>
          </p:nvPr>
        </p:nvSpPr>
        <p:spPr>
          <a:xfrm>
            <a:off x="4971371" y="643467"/>
            <a:ext cx="6574112" cy="5571066"/>
          </a:xfrm>
        </p:spPr>
        <p:txBody>
          <a:bodyPr anchor="ctr">
            <a:normAutofit/>
          </a:bodyPr>
          <a:lstStyle/>
          <a:p>
            <a:r>
              <a:rPr lang="es-ES"/>
              <a:t>El niño que ha tenido un buen entrenamiento de la motricidad fina puede con mucha más facilidad vestirse solo y atarse los cordones. Para hacerlo deberá haber adquirido el control del gesto fino y un movimiento preciso.</a:t>
            </a:r>
          </a:p>
          <a:p>
            <a:endParaRPr lang="es-ES"/>
          </a:p>
          <a:p>
            <a:r>
              <a:rPr lang="es-ES"/>
              <a:t>También, podrá comer de manera independiente al saber cómo usar la cuchara, el tenedor y llevárselos a la boca, así también como cepillarse correctamente los dientes, debido a la maduración de su coordinación ojo-mano.</a:t>
            </a:r>
          </a:p>
          <a:p>
            <a:endParaRPr lang="es-ES"/>
          </a:p>
          <a:p>
            <a:r>
              <a:rPr lang="es-ES"/>
              <a:t>Teniendo una buena destreza manual y coordinación visomotora, escribir ya será una tarea más fácil de lograr. </a:t>
            </a:r>
            <a:endParaRPr lang="es-ES" dirty="0"/>
          </a:p>
        </p:txBody>
      </p:sp>
    </p:spTree>
    <p:extLst>
      <p:ext uri="{BB962C8B-B14F-4D97-AF65-F5344CB8AC3E}">
        <p14:creationId xmlns:p14="http://schemas.microsoft.com/office/powerpoint/2010/main" val="323239594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A13301-64BB-A315-8AAA-97E07263C0BD}"/>
              </a:ext>
            </a:extLst>
          </p:cNvPr>
          <p:cNvSpPr>
            <a:spLocks noGrp="1"/>
          </p:cNvSpPr>
          <p:nvPr>
            <p:ph type="title"/>
          </p:nvPr>
        </p:nvSpPr>
        <p:spPr/>
        <p:txBody>
          <a:bodyPr>
            <a:normAutofit fontScale="90000"/>
          </a:bodyPr>
          <a:lstStyle/>
          <a:p>
            <a:r>
              <a:rPr lang="es-ES" b="1" dirty="0">
                <a:solidFill>
                  <a:schemeClr val="accent3">
                    <a:lumMod val="60000"/>
                    <a:lumOff val="40000"/>
                  </a:schemeClr>
                </a:solidFill>
                <a:effectLst>
                  <a:outerShdw blurRad="38100" dist="38100" dir="2700000" algn="tl">
                    <a:srgbClr val="000000">
                      <a:alpha val="43137"/>
                    </a:srgbClr>
                  </a:outerShdw>
                </a:effectLst>
              </a:rPr>
              <a:t>La motricidad fina ayuda significativamente al niño</a:t>
            </a:r>
            <a:br>
              <a:rPr lang="es-ES" dirty="0"/>
            </a:br>
            <a:endParaRPr lang="es-ES" dirty="0"/>
          </a:p>
        </p:txBody>
      </p:sp>
      <p:sp>
        <p:nvSpPr>
          <p:cNvPr id="3" name="Marcador de contenido 2">
            <a:extLst>
              <a:ext uri="{FF2B5EF4-FFF2-40B4-BE49-F238E27FC236}">
                <a16:creationId xmlns:a16="http://schemas.microsoft.com/office/drawing/2014/main" id="{E23A34B4-FFE0-1791-E6D8-0D582FF7E1B0}"/>
              </a:ext>
            </a:extLst>
          </p:cNvPr>
          <p:cNvSpPr>
            <a:spLocks noGrp="1"/>
          </p:cNvSpPr>
          <p:nvPr>
            <p:ph idx="1"/>
          </p:nvPr>
        </p:nvSpPr>
        <p:spPr/>
        <p:txBody>
          <a:bodyPr>
            <a:normAutofit fontScale="92500" lnSpcReduction="10000"/>
          </a:bodyPr>
          <a:lstStyle/>
          <a:p>
            <a:r>
              <a:rPr lang="es-ES" dirty="0"/>
              <a:t>El desarrollo de la motricidad fina entre los 3 y 6 años es de suma importancia para el desarrollo de sus habilidades y el logro de las tareas cotidianas, además de proporcionarle autonomía y seguridad en sí mismo.</a:t>
            </a:r>
          </a:p>
          <a:p>
            <a:endParaRPr lang="es-ES" dirty="0"/>
          </a:p>
          <a:p>
            <a:r>
              <a:rPr lang="es-ES" dirty="0"/>
              <a:t>Una de las maneras en la cual Espacios de Ser trabaja para estimular la motricidad fina de la muñeca, manos y dedos, es mediante ejercicios de estimulación de los músculos de la muñeca y la mano, actividades de coordinación viso-motriz y desafíos de precisión.</a:t>
            </a:r>
          </a:p>
          <a:p>
            <a:endParaRPr lang="es-ES" dirty="0"/>
          </a:p>
          <a:p>
            <a:r>
              <a:rPr lang="es-ES" dirty="0"/>
              <a:t>Esto lo realizamos en rincones divertidos donde proponemos distintos juegos y actividades como inventar estructuras y mecanismos con piezas de construcción LEGO </a:t>
            </a:r>
            <a:r>
              <a:rPr lang="es-ES" dirty="0" err="1"/>
              <a:t>Education</a:t>
            </a:r>
            <a:r>
              <a:rPr lang="es-ES" dirty="0"/>
              <a:t> y utilizar materiales como cartulinas, lápices, tijeras, pegamento, pintura, masas, con los cuales crearán sus propias obras de arte, sin descuidar el objetivo principal que es la estimulación de la motricidad fina.</a:t>
            </a:r>
          </a:p>
        </p:txBody>
      </p:sp>
    </p:spTree>
    <p:extLst>
      <p:ext uri="{BB962C8B-B14F-4D97-AF65-F5344CB8AC3E}">
        <p14:creationId xmlns:p14="http://schemas.microsoft.com/office/powerpoint/2010/main" val="1110815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C562A2-DD59-5ADB-26F6-D3D6D12CCA65}"/>
              </a:ext>
            </a:extLst>
          </p:cNvPr>
          <p:cNvSpPr>
            <a:spLocks noGrp="1"/>
          </p:cNvSpPr>
          <p:nvPr>
            <p:ph type="title"/>
          </p:nvPr>
        </p:nvSpPr>
        <p:spPr/>
        <p:txBody>
          <a:bodyPr/>
          <a:lstStyle/>
          <a:p>
            <a:r>
              <a:rPr lang="es-ES" b="1" dirty="0">
                <a:solidFill>
                  <a:schemeClr val="accent3">
                    <a:lumMod val="60000"/>
                    <a:lumOff val="40000"/>
                  </a:schemeClr>
                </a:solidFill>
                <a:effectLst>
                  <a:outerShdw blurRad="38100" dist="38100" dir="2700000" algn="tl">
                    <a:srgbClr val="000000">
                      <a:alpha val="43137"/>
                    </a:srgbClr>
                  </a:outerShdw>
                </a:effectLst>
              </a:rPr>
              <a:t>Motricidad gruesa</a:t>
            </a:r>
          </a:p>
        </p:txBody>
      </p:sp>
      <p:sp>
        <p:nvSpPr>
          <p:cNvPr id="3" name="Marcador de contenido 2">
            <a:extLst>
              <a:ext uri="{FF2B5EF4-FFF2-40B4-BE49-F238E27FC236}">
                <a16:creationId xmlns:a16="http://schemas.microsoft.com/office/drawing/2014/main" id="{B5E8CFC7-5339-E170-5835-D60D07D5F80F}"/>
              </a:ext>
            </a:extLst>
          </p:cNvPr>
          <p:cNvSpPr>
            <a:spLocks noGrp="1"/>
          </p:cNvSpPr>
          <p:nvPr>
            <p:ph idx="1"/>
          </p:nvPr>
        </p:nvSpPr>
        <p:spPr>
          <a:xfrm>
            <a:off x="1024128" y="1671851"/>
            <a:ext cx="9720073" cy="4023360"/>
          </a:xfrm>
        </p:spPr>
        <p:txBody>
          <a:bodyPr>
            <a:noAutofit/>
          </a:bodyPr>
          <a:lstStyle/>
          <a:p>
            <a:r>
              <a:rPr lang="es-ES" sz="1800" dirty="0"/>
              <a:t>La motricidad gruesa es la capacidad adquirida para ejecutar movimientos con varios grupos musculares, permitiendo realizar acciones como correr, saltar, dar volteretas, levantarse, trasladar o atrapar objetos. También en la bipedestación estática o habilidad para mantenerse en pie con equilibrio, en la sedestación (mantenerse sentado de forma autónoma) y en el control de los movimientos de la cabeza, entre otros muchos más.</a:t>
            </a:r>
          </a:p>
          <a:p>
            <a:r>
              <a:rPr lang="es-ES" sz="1800" dirty="0"/>
              <a:t>son todas aquellas acciones que podemos realizar gracias a nuestra capacidad de coordinar el sistema nervioso central y su función sobre la contracción muscular de nuestro cuerpo. Estas habilidades son perfeccionables y se pueden mejorar con práctica o mediante la experiencia.</a:t>
            </a:r>
          </a:p>
          <a:p>
            <a:endParaRPr lang="es-ES" sz="1800" dirty="0"/>
          </a:p>
          <a:p>
            <a:r>
              <a:rPr lang="es-ES" sz="1800" dirty="0"/>
              <a:t>La motricidad gruesa obedece a dos principios fundamentales psicofisiológicos:</a:t>
            </a:r>
          </a:p>
          <a:p>
            <a:pPr marL="0" indent="0">
              <a:buNone/>
            </a:pPr>
            <a:r>
              <a:rPr lang="es-ES" sz="1800" b="1" dirty="0"/>
              <a:t>Céfalo-caudal:</a:t>
            </a:r>
            <a:r>
              <a:rPr lang="es-ES" sz="1800" dirty="0"/>
              <a:t> se refiere a los movimientos que sigue el eje longitudinal del cuerpo desde la cabeza hasta el coxis.</a:t>
            </a:r>
          </a:p>
          <a:p>
            <a:r>
              <a:rPr lang="es-ES" sz="1800" b="1" dirty="0"/>
              <a:t>Próximo-distal: </a:t>
            </a:r>
            <a:r>
              <a:rPr lang="es-ES" sz="1800" dirty="0"/>
              <a:t>son las respuestas motrices realizadas desde el eje central del cuerpo hacia las extremidades.</a:t>
            </a:r>
          </a:p>
        </p:txBody>
      </p:sp>
    </p:spTree>
    <p:extLst>
      <p:ext uri="{BB962C8B-B14F-4D97-AF65-F5344CB8AC3E}">
        <p14:creationId xmlns:p14="http://schemas.microsoft.com/office/powerpoint/2010/main" val="51528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8D109251-DFFC-C394-3996-BAE86AD53176}"/>
              </a:ext>
            </a:extLst>
          </p:cNvPr>
          <p:cNvPicPr>
            <a:picLocks noChangeAspect="1" noChangeArrowheads="1"/>
          </p:cNvPicPr>
          <p:nvPr/>
        </p:nvPicPr>
        <p:blipFill rotWithShape="1">
          <a:blip r:embed="rId2">
            <a:duotone>
              <a:prstClr val="black"/>
              <a:schemeClr val="tx2">
                <a:tint val="45000"/>
                <a:satMod val="400000"/>
              </a:schemeClr>
            </a:duotone>
            <a:alphaModFix amt="25000"/>
            <a:extLst>
              <a:ext uri="{28A0092B-C50C-407E-A947-70E740481C1C}">
                <a14:useLocalDpi xmlns:a14="http://schemas.microsoft.com/office/drawing/2010/main" val="0"/>
              </a:ext>
            </a:extLst>
          </a:blip>
          <a:srcRect l="10736" r="11488"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CE8DDDEE-B733-1BED-DF60-9E5C42FDB89B}"/>
              </a:ext>
            </a:extLst>
          </p:cNvPr>
          <p:cNvSpPr>
            <a:spLocks noGrp="1"/>
          </p:cNvSpPr>
          <p:nvPr>
            <p:ph type="title"/>
          </p:nvPr>
        </p:nvSpPr>
        <p:spPr>
          <a:xfrm>
            <a:off x="1024128" y="585216"/>
            <a:ext cx="9720072" cy="1499616"/>
          </a:xfrm>
        </p:spPr>
        <p:txBody>
          <a:bodyPr>
            <a:normAutofit/>
          </a:bodyPr>
          <a:lstStyle/>
          <a:p>
            <a:r>
              <a:rPr lang="es-ES" dirty="0">
                <a:solidFill>
                  <a:schemeClr val="tx1"/>
                </a:solidFill>
              </a:rPr>
              <a:t>Motricidad gruesa</a:t>
            </a:r>
          </a:p>
        </p:txBody>
      </p:sp>
      <p:cxnSp>
        <p:nvCxnSpPr>
          <p:cNvPr id="5124" name="Straight Connector 70">
            <a:extLst>
              <a:ext uri="{FF2B5EF4-FFF2-40B4-BE49-F238E27FC236}">
                <a16:creationId xmlns:a16="http://schemas.microsoft.com/office/drawing/2014/main" id="{5ECB1430-5CD1-470D-8F0F-7EDE4C7902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2BD40316-81C5-E566-3A7F-AB37E44A24F8}"/>
              </a:ext>
            </a:extLst>
          </p:cNvPr>
          <p:cNvSpPr>
            <a:spLocks noGrp="1"/>
          </p:cNvSpPr>
          <p:nvPr>
            <p:ph idx="1"/>
          </p:nvPr>
        </p:nvSpPr>
        <p:spPr>
          <a:xfrm>
            <a:off x="1024128" y="2286000"/>
            <a:ext cx="9720073" cy="4023360"/>
          </a:xfrm>
        </p:spPr>
        <p:txBody>
          <a:bodyPr>
            <a:normAutofit/>
          </a:bodyPr>
          <a:lstStyle/>
          <a:p>
            <a:r>
              <a:rPr lang="es-ES"/>
              <a:t>En la infancia se comienza a desarrollar la motricidad gruesa desde el momento en el que se nace y empieza la relación con el mundo. Entrenar los músculos para obtener movimientos concretos requiere tiempo y entrenamiento constante para alcanzar ciertos estándares. Generalmente, los niños y las niñas en los primeros tres años de vida, logran realizar grandes movimientos del desarrollo motor grueso como ponerse de pie, saltar, caminar o sentarse. Con los años van perfeccionando estas habilidades que les permiten realizar acciones más complejas como lanzar objetos con puntería, montar bicicleta o realizar algún tipo de deporte.</a:t>
            </a:r>
          </a:p>
          <a:p>
            <a:endParaRPr lang="es-ES" dirty="0"/>
          </a:p>
        </p:txBody>
      </p:sp>
    </p:spTree>
    <p:extLst>
      <p:ext uri="{BB962C8B-B14F-4D97-AF65-F5344CB8AC3E}">
        <p14:creationId xmlns:p14="http://schemas.microsoft.com/office/powerpoint/2010/main" val="104343857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595F7-40E1-D517-579A-D2D6B9EF6CB3}"/>
              </a:ext>
            </a:extLst>
          </p:cNvPr>
          <p:cNvSpPr>
            <a:spLocks noGrp="1"/>
          </p:cNvSpPr>
          <p:nvPr>
            <p:ph type="title"/>
          </p:nvPr>
        </p:nvSpPr>
        <p:spPr/>
        <p:txBody>
          <a:bodyPr/>
          <a:lstStyle/>
          <a:p>
            <a:r>
              <a:rPr lang="es-ES" dirty="0">
                <a:solidFill>
                  <a:schemeClr val="accent1"/>
                </a:solidFill>
                <a:effectLst>
                  <a:outerShdw blurRad="38100" dist="38100" dir="2700000" algn="tl">
                    <a:srgbClr val="000000">
                      <a:alpha val="43137"/>
                    </a:srgbClr>
                  </a:outerShdw>
                </a:effectLst>
              </a:rPr>
              <a:t>Puntos </a:t>
            </a:r>
          </a:p>
        </p:txBody>
      </p:sp>
      <p:sp>
        <p:nvSpPr>
          <p:cNvPr id="3" name="Marcador de contenido 2">
            <a:extLst>
              <a:ext uri="{FF2B5EF4-FFF2-40B4-BE49-F238E27FC236}">
                <a16:creationId xmlns:a16="http://schemas.microsoft.com/office/drawing/2014/main" id="{E74BFB29-F330-7B1D-D558-E1AF98F6FAD4}"/>
              </a:ext>
            </a:extLst>
          </p:cNvPr>
          <p:cNvSpPr>
            <a:spLocks noGrp="1"/>
          </p:cNvSpPr>
          <p:nvPr>
            <p:ph idx="1"/>
          </p:nvPr>
        </p:nvSpPr>
        <p:spPr/>
        <p:txBody>
          <a:bodyPr/>
          <a:lstStyle/>
          <a:p>
            <a:r>
              <a:rPr lang="es-ES" dirty="0"/>
              <a:t>3.1 Las reptaciones.</a:t>
            </a:r>
          </a:p>
          <a:p>
            <a:r>
              <a:rPr lang="es-ES" dirty="0"/>
              <a:t>3.2 Transporte.</a:t>
            </a:r>
          </a:p>
          <a:p>
            <a:r>
              <a:rPr lang="es-ES" dirty="0"/>
              <a:t>3.3 Cuadrupedias.</a:t>
            </a:r>
          </a:p>
          <a:p>
            <a:r>
              <a:rPr lang="es-ES" dirty="0"/>
              <a:t>3.4 Las trepas.</a:t>
            </a:r>
          </a:p>
          <a:p>
            <a:r>
              <a:rPr lang="es-ES" dirty="0"/>
              <a:t>3.5 Deslizamientos.</a:t>
            </a:r>
          </a:p>
        </p:txBody>
      </p:sp>
    </p:spTree>
    <p:extLst>
      <p:ext uri="{BB962C8B-B14F-4D97-AF65-F5344CB8AC3E}">
        <p14:creationId xmlns:p14="http://schemas.microsoft.com/office/powerpoint/2010/main" val="3754637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ECB0F2-1A61-8653-63F5-25733096B42A}"/>
              </a:ext>
            </a:extLst>
          </p:cNvPr>
          <p:cNvSpPr>
            <a:spLocks noGrp="1"/>
          </p:cNvSpPr>
          <p:nvPr>
            <p:ph type="title"/>
          </p:nvPr>
        </p:nvSpPr>
        <p:spPr/>
        <p:txBody>
          <a:bodyPr/>
          <a:lstStyle/>
          <a:p>
            <a:r>
              <a:rPr lang="es-ES" dirty="0">
                <a:solidFill>
                  <a:schemeClr val="accent3"/>
                </a:solidFill>
                <a:effectLst>
                  <a:outerShdw blurRad="38100" dist="38100" dir="2700000" algn="tl">
                    <a:srgbClr val="000000">
                      <a:alpha val="43137"/>
                    </a:srgbClr>
                  </a:outerShdw>
                </a:effectLst>
              </a:rPr>
              <a:t>Formas  básicas de locomoción </a:t>
            </a:r>
          </a:p>
        </p:txBody>
      </p:sp>
      <p:sp>
        <p:nvSpPr>
          <p:cNvPr id="3" name="Marcador de contenido 2">
            <a:extLst>
              <a:ext uri="{FF2B5EF4-FFF2-40B4-BE49-F238E27FC236}">
                <a16:creationId xmlns:a16="http://schemas.microsoft.com/office/drawing/2014/main" id="{DEA264A2-CD9C-8C0C-9BB0-E1FBBBE23FAF}"/>
              </a:ext>
            </a:extLst>
          </p:cNvPr>
          <p:cNvSpPr>
            <a:spLocks noGrp="1"/>
          </p:cNvSpPr>
          <p:nvPr>
            <p:ph idx="1"/>
          </p:nvPr>
        </p:nvSpPr>
        <p:spPr/>
        <p:txBody>
          <a:bodyPr/>
          <a:lstStyle/>
          <a:p>
            <a:r>
              <a:rPr lang="es-ES" dirty="0"/>
              <a:t>Locomotrices : andar, correr, saltar, galopar, rodar, botar, caer, trepar, subir, bajar, etc.</a:t>
            </a:r>
          </a:p>
          <a:p>
            <a:r>
              <a:rPr lang="es-ES" dirty="0"/>
              <a:t>No Locomotrices: balancearse, estirarse, inclinarse, doblarse, girar, empujar, levantar, traccionar, colgarse, equilibrarse, etc.</a:t>
            </a:r>
          </a:p>
          <a:p>
            <a:r>
              <a:rPr lang="es-ES" dirty="0"/>
              <a:t>Proyecciones : lanzar, </a:t>
            </a:r>
            <a:r>
              <a:rPr lang="es-ES" dirty="0" err="1"/>
              <a:t>recepcionar</a:t>
            </a:r>
            <a:r>
              <a:rPr lang="es-ES" dirty="0"/>
              <a:t>, golpear, patear, batear, atrapar, driblar, rodar, etc.</a:t>
            </a:r>
          </a:p>
        </p:txBody>
      </p:sp>
    </p:spTree>
    <p:extLst>
      <p:ext uri="{BB962C8B-B14F-4D97-AF65-F5344CB8AC3E}">
        <p14:creationId xmlns:p14="http://schemas.microsoft.com/office/powerpoint/2010/main" val="287906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2829CA-6C24-DEA0-59B5-A9DF07FBF7E3}"/>
              </a:ext>
            </a:extLst>
          </p:cNvPr>
          <p:cNvSpPr>
            <a:spLocks noGrp="1"/>
          </p:cNvSpPr>
          <p:nvPr>
            <p:ph type="title"/>
          </p:nvPr>
        </p:nvSpPr>
        <p:spPr>
          <a:xfrm>
            <a:off x="1024128" y="585216"/>
            <a:ext cx="6066818" cy="1499616"/>
          </a:xfrm>
        </p:spPr>
        <p:txBody>
          <a:bodyPr>
            <a:normAutofit/>
          </a:bodyPr>
          <a:lstStyle/>
          <a:p>
            <a:r>
              <a:rPr lang="es-ES" b="1" dirty="0">
                <a:solidFill>
                  <a:schemeClr val="accent1"/>
                </a:solidFill>
                <a:effectLst>
                  <a:outerShdw blurRad="38100" dist="38100" dir="2700000" algn="tl">
                    <a:srgbClr val="000000">
                      <a:alpha val="43137"/>
                    </a:srgbClr>
                  </a:outerShdw>
                </a:effectLst>
              </a:rPr>
              <a:t>Pulso musical </a:t>
            </a:r>
          </a:p>
        </p:txBody>
      </p:sp>
      <p:sp>
        <p:nvSpPr>
          <p:cNvPr id="3" name="Marcador de contenido 2">
            <a:extLst>
              <a:ext uri="{FF2B5EF4-FFF2-40B4-BE49-F238E27FC236}">
                <a16:creationId xmlns:a16="http://schemas.microsoft.com/office/drawing/2014/main" id="{87245DFD-FE09-D289-70DA-C502C4A045E5}"/>
              </a:ext>
            </a:extLst>
          </p:cNvPr>
          <p:cNvSpPr>
            <a:spLocks noGrp="1"/>
          </p:cNvSpPr>
          <p:nvPr>
            <p:ph idx="1"/>
          </p:nvPr>
        </p:nvSpPr>
        <p:spPr>
          <a:xfrm>
            <a:off x="1024128" y="2286000"/>
            <a:ext cx="6066818" cy="4023360"/>
          </a:xfrm>
        </p:spPr>
        <p:txBody>
          <a:bodyPr>
            <a:normAutofit/>
          </a:bodyPr>
          <a:lstStyle/>
          <a:p>
            <a:endParaRPr lang="es-ES" dirty="0"/>
          </a:p>
          <a:p>
            <a:r>
              <a:rPr lang="es-ES" dirty="0"/>
              <a:t>Pulso es un término que deriva del latín </a:t>
            </a:r>
            <a:r>
              <a:rPr lang="es-ES" dirty="0" err="1"/>
              <a:t>pulsus</a:t>
            </a:r>
            <a:r>
              <a:rPr lang="es-ES" dirty="0"/>
              <a:t> y que tiene diversos usos. En el ámbito de la música, el pulso es una unidad que permite realizar la medición del tiempo. El pulso musical, por lo tanto, consiste en una serie de pulsaciones repetidas de manera constante que dividen el tiempo en fragmentos idénticos.</a:t>
            </a:r>
          </a:p>
          <a:p>
            <a:endParaRPr lang="es-ES" dirty="0"/>
          </a:p>
        </p:txBody>
      </p:sp>
      <p:pic>
        <p:nvPicPr>
          <p:cNvPr id="1026" name="Picture 2" descr="Ritmo">
            <a:extLst>
              <a:ext uri="{FF2B5EF4-FFF2-40B4-BE49-F238E27FC236}">
                <a16:creationId xmlns:a16="http://schemas.microsoft.com/office/drawing/2014/main" id="{1CE035CC-67D8-6745-5A1E-C6170B2AB25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170" r="40840"/>
          <a:stretch/>
        </p:blipFill>
        <p:spPr bwMode="auto">
          <a:xfrm>
            <a:off x="7552266" y="10"/>
            <a:ext cx="463973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11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761910-FD1A-D805-048E-75E08FD378B4}"/>
              </a:ext>
            </a:extLst>
          </p:cNvPr>
          <p:cNvSpPr>
            <a:spLocks noGrp="1"/>
          </p:cNvSpPr>
          <p:nvPr>
            <p:ph type="title"/>
          </p:nvPr>
        </p:nvSpPr>
        <p:spPr/>
        <p:txBody>
          <a:bodyPr/>
          <a:lstStyle/>
          <a:p>
            <a:r>
              <a:rPr lang="es-ES" b="1" dirty="0">
                <a:solidFill>
                  <a:schemeClr val="accent3"/>
                </a:solidFill>
                <a:effectLst>
                  <a:outerShdw blurRad="38100" dist="38100" dir="2700000" algn="tl">
                    <a:srgbClr val="000000">
                      <a:alpha val="43137"/>
                    </a:srgbClr>
                  </a:outerShdw>
                </a:effectLst>
              </a:rPr>
              <a:t>Pulso musical </a:t>
            </a:r>
          </a:p>
        </p:txBody>
      </p:sp>
      <p:sp>
        <p:nvSpPr>
          <p:cNvPr id="3" name="Marcador de contenido 2">
            <a:extLst>
              <a:ext uri="{FF2B5EF4-FFF2-40B4-BE49-F238E27FC236}">
                <a16:creationId xmlns:a16="http://schemas.microsoft.com/office/drawing/2014/main" id="{8A701D67-799F-C16B-C39C-C1E703E189A8}"/>
              </a:ext>
            </a:extLst>
          </p:cNvPr>
          <p:cNvSpPr>
            <a:spLocks noGrp="1"/>
          </p:cNvSpPr>
          <p:nvPr>
            <p:ph idx="1"/>
          </p:nvPr>
        </p:nvSpPr>
        <p:spPr/>
        <p:txBody>
          <a:bodyPr/>
          <a:lstStyle/>
          <a:p>
            <a:r>
              <a:rPr lang="es-ES" dirty="0"/>
              <a:t> Señales que reflejan el ritmo de la música y que permiten establecer una comparación entre los silencios y las notas que componen una pieza. De este modo, el pulso funciona como una estructura que colabora en la percepción y la comprensión por parte del oyente.</a:t>
            </a:r>
          </a:p>
          <a:p>
            <a:endParaRPr lang="es-ES" dirty="0"/>
          </a:p>
          <a:p>
            <a:r>
              <a:rPr lang="es-ES" dirty="0"/>
              <a:t>El pulso musical podemos decir, por tanto, que viene a ser como el pulso del ser humano, un latido regular, ya que es una condición rítmica de tipo constante. Está determinado por dos factores fundamentales como son la duración de la totalidad de la canción en sí y, por supuesto, el tiempo de la misma.</a:t>
            </a:r>
          </a:p>
        </p:txBody>
      </p:sp>
    </p:spTree>
    <p:extLst>
      <p:ext uri="{BB962C8B-B14F-4D97-AF65-F5344CB8AC3E}">
        <p14:creationId xmlns:p14="http://schemas.microsoft.com/office/powerpoint/2010/main" val="55652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9F81EC-A552-D1BA-1703-8AA324627A10}"/>
              </a:ext>
            </a:extLst>
          </p:cNvPr>
          <p:cNvSpPr>
            <a:spLocks noGrp="1"/>
          </p:cNvSpPr>
          <p:nvPr>
            <p:ph type="title"/>
          </p:nvPr>
        </p:nvSpPr>
        <p:spPr/>
        <p:txBody>
          <a:bodyPr/>
          <a:lstStyle/>
          <a:p>
            <a:r>
              <a:rPr lang="es-ES" b="1" dirty="0">
                <a:solidFill>
                  <a:srgbClr val="0070C0"/>
                </a:solidFill>
                <a:effectLst>
                  <a:outerShdw blurRad="38100" dist="38100" dir="2700000" algn="tl">
                    <a:srgbClr val="000000">
                      <a:alpha val="43137"/>
                    </a:srgbClr>
                  </a:outerShdw>
                </a:effectLst>
              </a:rPr>
              <a:t>Pulso en danza</a:t>
            </a:r>
          </a:p>
        </p:txBody>
      </p:sp>
      <p:sp>
        <p:nvSpPr>
          <p:cNvPr id="3" name="Marcador de contenido 2">
            <a:extLst>
              <a:ext uri="{FF2B5EF4-FFF2-40B4-BE49-F238E27FC236}">
                <a16:creationId xmlns:a16="http://schemas.microsoft.com/office/drawing/2014/main" id="{1073604A-A011-79BF-E2C1-B9ADB95B8836}"/>
              </a:ext>
            </a:extLst>
          </p:cNvPr>
          <p:cNvSpPr>
            <a:spLocks noGrp="1"/>
          </p:cNvSpPr>
          <p:nvPr>
            <p:ph idx="1"/>
          </p:nvPr>
        </p:nvSpPr>
        <p:spPr/>
        <p:txBody>
          <a:bodyPr>
            <a:normAutofit/>
          </a:bodyPr>
          <a:lstStyle/>
          <a:p>
            <a:r>
              <a:rPr lang="es-ES" dirty="0"/>
              <a:t>El ritmo se puede definir como una organización temporal del sonido, que nos permite predecir como van a ir apareciendo en lo sucesivo.</a:t>
            </a:r>
          </a:p>
          <a:p>
            <a:pPr marL="0" indent="0">
              <a:buNone/>
            </a:pPr>
            <a:r>
              <a:rPr lang="es-ES" dirty="0"/>
              <a:t>Los pasos de danza tienen un ritmo interno propio. Este debe interactuar con el ritmo de la música para poder coordinarse y conseguir una base firme en el movimiento. </a:t>
            </a:r>
          </a:p>
          <a:p>
            <a:pPr marL="0" indent="0">
              <a:buNone/>
            </a:pPr>
            <a:r>
              <a:rPr lang="es-ES" dirty="0"/>
              <a:t> Para los/as bailarines/as el ritmo es una constante que proporciona la principal fuerza de movimiento. </a:t>
            </a:r>
          </a:p>
          <a:p>
            <a:pPr marL="0" indent="0">
              <a:buNone/>
            </a:pPr>
            <a:r>
              <a:rPr lang="es-ES" dirty="0"/>
              <a:t>El ritmo tiene dos componentes que son el pulso y el acento. </a:t>
            </a:r>
          </a:p>
          <a:p>
            <a:pPr marL="0" indent="0">
              <a:buNone/>
            </a:pPr>
            <a:r>
              <a:rPr lang="es-ES" b="0" i="0" dirty="0">
                <a:solidFill>
                  <a:srgbClr val="000000"/>
                </a:solidFill>
                <a:effectLst/>
              </a:rPr>
              <a:t> En danza constituye un latido que permanece siempre y que todo bailarín/a debe seguir internamente, para evolucionar adecuadamente dentro de su desarrollo coreográfico. </a:t>
            </a:r>
            <a:endParaRPr lang="es-ES" dirty="0"/>
          </a:p>
        </p:txBody>
      </p:sp>
    </p:spTree>
    <p:extLst>
      <p:ext uri="{BB962C8B-B14F-4D97-AF65-F5344CB8AC3E}">
        <p14:creationId xmlns:p14="http://schemas.microsoft.com/office/powerpoint/2010/main" val="327342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13F9D5-3C69-5B07-B4D0-79AC46F39D32}"/>
              </a:ext>
            </a:extLst>
          </p:cNvPr>
          <p:cNvSpPr>
            <a:spLocks noGrp="1"/>
          </p:cNvSpPr>
          <p:nvPr>
            <p:ph type="title"/>
          </p:nvPr>
        </p:nvSpPr>
        <p:spPr/>
        <p:txBody>
          <a:bodyPr/>
          <a:lstStyle/>
          <a:p>
            <a:r>
              <a:rPr lang="es-ES" b="1" dirty="0">
                <a:solidFill>
                  <a:schemeClr val="accent1"/>
                </a:solidFill>
                <a:effectLst>
                  <a:outerShdw blurRad="38100" dist="38100" dir="2700000" algn="tl">
                    <a:srgbClr val="000000">
                      <a:alpha val="43137"/>
                    </a:srgbClr>
                  </a:outerShdw>
                </a:effectLst>
              </a:rPr>
              <a:t>tiempo</a:t>
            </a:r>
          </a:p>
        </p:txBody>
      </p:sp>
      <p:sp>
        <p:nvSpPr>
          <p:cNvPr id="3" name="Marcador de contenido 2">
            <a:extLst>
              <a:ext uri="{FF2B5EF4-FFF2-40B4-BE49-F238E27FC236}">
                <a16:creationId xmlns:a16="http://schemas.microsoft.com/office/drawing/2014/main" id="{9A70554E-64B3-3FCF-6E14-B9EF9BE93390}"/>
              </a:ext>
            </a:extLst>
          </p:cNvPr>
          <p:cNvSpPr>
            <a:spLocks noGrp="1"/>
          </p:cNvSpPr>
          <p:nvPr>
            <p:ph idx="1"/>
          </p:nvPr>
        </p:nvSpPr>
        <p:spPr>
          <a:xfrm>
            <a:off x="860355" y="1685498"/>
            <a:ext cx="9720073" cy="4023360"/>
          </a:xfrm>
        </p:spPr>
        <p:txBody>
          <a:bodyPr>
            <a:noAutofit/>
          </a:bodyPr>
          <a:lstStyle/>
          <a:p>
            <a:r>
              <a:rPr lang="es-ES" sz="2000" dirty="0"/>
              <a:t> Señala aspectos relacionados con la rapidez, es decir, hace referencia al grado de lentitud o velocidad con que deben ser marcados los tiempos de un compás. Para ello se utiliza un vocabulario especial que permite calificar sus matices: adagio, allegro etc. </a:t>
            </a:r>
          </a:p>
          <a:p>
            <a:endParaRPr lang="es-ES" sz="2000" dirty="0"/>
          </a:p>
          <a:p>
            <a:r>
              <a:rPr lang="es-ES" sz="2000" dirty="0"/>
              <a:t>         En danza los movimientos tienen también su propio tempo. El tempo de un movimiento podemos sentirlo a través de  la velocidad de su realización, la duración, el intervalo entre dos acontecimientos, las pulsaciones, acentuaciones, silencios y la intensidad de su ejecución.  </a:t>
            </a:r>
          </a:p>
          <a:p>
            <a:endParaRPr lang="es-ES" sz="2000" dirty="0"/>
          </a:p>
          <a:p>
            <a:r>
              <a:rPr lang="es-ES" sz="2000" dirty="0"/>
              <a:t>         Así  existen movimientos grandes y ligados que tienen un tempo lento o largo, y otros movimientos que son más precisos y rápidos que se realizan tipo allegro. </a:t>
            </a:r>
          </a:p>
          <a:p>
            <a:endParaRPr lang="es-ES" sz="2000" dirty="0"/>
          </a:p>
          <a:p>
            <a:r>
              <a:rPr lang="es-ES" sz="2000" dirty="0"/>
              <a:t>         Sin embargo, cualquier variación o combinaciones de pasos, se pueden ejecutar a diferentes velocidades (en función de las necesidades coreográficas), el requisito indispensable es que vaya acoplado y coordinado con el tempo que la música  lleve. </a:t>
            </a:r>
          </a:p>
        </p:txBody>
      </p:sp>
    </p:spTree>
    <p:extLst>
      <p:ext uri="{BB962C8B-B14F-4D97-AF65-F5344CB8AC3E}">
        <p14:creationId xmlns:p14="http://schemas.microsoft.com/office/powerpoint/2010/main" val="254539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Danza con acento vilcheño">
            <a:extLst>
              <a:ext uri="{FF2B5EF4-FFF2-40B4-BE49-F238E27FC236}">
                <a16:creationId xmlns:a16="http://schemas.microsoft.com/office/drawing/2014/main" id="{B93F539A-FA4B-C4F1-5BFC-9DE74DE2EB0D}"/>
              </a:ext>
            </a:extLst>
          </p:cNvPr>
          <p:cNvPicPr>
            <a:picLocks noChangeAspect="1" noChangeArrowheads="1"/>
          </p:cNvPicPr>
          <p:nvPr/>
        </p:nvPicPr>
        <p:blipFill rotWithShape="1">
          <a:blip r:embed="rId2">
            <a:duotone>
              <a:schemeClr val="bg2">
                <a:shade val="45000"/>
                <a:satMod val="135000"/>
              </a:schemeClr>
              <a:prstClr val="white"/>
            </a:duotone>
            <a:alphaModFix amt="35000"/>
            <a:extLst>
              <a:ext uri="{28A0092B-C50C-407E-A947-70E740481C1C}">
                <a14:useLocalDpi xmlns:a14="http://schemas.microsoft.com/office/drawing/2010/main" val="0"/>
              </a:ext>
            </a:extLst>
          </a:blip>
          <a:srcRect r="25"/>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061E7EBA-F6BB-9D7A-DFA2-0B5BE5BC52B9}"/>
              </a:ext>
            </a:extLst>
          </p:cNvPr>
          <p:cNvSpPr>
            <a:spLocks noGrp="1"/>
          </p:cNvSpPr>
          <p:nvPr>
            <p:ph type="title"/>
          </p:nvPr>
        </p:nvSpPr>
        <p:spPr>
          <a:xfrm>
            <a:off x="643467" y="643467"/>
            <a:ext cx="3684437" cy="5571066"/>
          </a:xfrm>
        </p:spPr>
        <p:txBody>
          <a:bodyPr>
            <a:normAutofit/>
          </a:bodyPr>
          <a:lstStyle/>
          <a:p>
            <a:pPr algn="r"/>
            <a:r>
              <a:rPr lang="es-ES" dirty="0"/>
              <a:t>Acento</a:t>
            </a:r>
            <a:endParaRPr lang="es-ES"/>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7F9D3D98-890A-0A46-DD73-FC4B74682F1C}"/>
              </a:ext>
            </a:extLst>
          </p:cNvPr>
          <p:cNvSpPr>
            <a:spLocks noGrp="1"/>
          </p:cNvSpPr>
          <p:nvPr>
            <p:ph idx="1"/>
          </p:nvPr>
        </p:nvSpPr>
        <p:spPr>
          <a:xfrm>
            <a:off x="4971371" y="643467"/>
            <a:ext cx="6574112" cy="5571066"/>
          </a:xfrm>
        </p:spPr>
        <p:txBody>
          <a:bodyPr anchor="ctr">
            <a:normAutofit/>
          </a:bodyPr>
          <a:lstStyle/>
          <a:p>
            <a:r>
              <a:rPr lang="es-ES" dirty="0"/>
              <a:t>Momento de un paso de danza que coincide con la acentuación de la partitura musical que lo acompaña. Los acentos durante el movimiento permiten que la variación coreográfica contenga matices de energía entre sus pasos, logrando un mayor impacto al efectuarla.</a:t>
            </a:r>
          </a:p>
          <a:p>
            <a:endParaRPr lang="es-ES" dirty="0"/>
          </a:p>
        </p:txBody>
      </p:sp>
    </p:spTree>
    <p:extLst>
      <p:ext uri="{BB962C8B-B14F-4D97-AF65-F5344CB8AC3E}">
        <p14:creationId xmlns:p14="http://schemas.microsoft.com/office/powerpoint/2010/main" val="222118711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090457-9317-8965-3239-C86C9098B30E}"/>
              </a:ext>
            </a:extLst>
          </p:cNvPr>
          <p:cNvSpPr>
            <a:spLocks noGrp="1"/>
          </p:cNvSpPr>
          <p:nvPr>
            <p:ph type="title"/>
          </p:nvPr>
        </p:nvSpPr>
        <p:spPr/>
        <p:txBody>
          <a:bodyPr/>
          <a:lstStyle/>
          <a:p>
            <a:r>
              <a:rPr lang="es-ES" b="1" dirty="0">
                <a:solidFill>
                  <a:schemeClr val="accent3"/>
                </a:solidFill>
                <a:effectLst>
                  <a:outerShdw blurRad="38100" dist="38100" dir="2700000" algn="tl">
                    <a:srgbClr val="000000">
                      <a:alpha val="43137"/>
                    </a:srgbClr>
                  </a:outerShdw>
                </a:effectLst>
              </a:rPr>
              <a:t>El compás.</a:t>
            </a:r>
            <a:br>
              <a:rPr lang="es-ES" dirty="0"/>
            </a:br>
            <a:endParaRPr lang="es-ES" dirty="0"/>
          </a:p>
        </p:txBody>
      </p:sp>
      <p:sp>
        <p:nvSpPr>
          <p:cNvPr id="3" name="Marcador de contenido 2">
            <a:extLst>
              <a:ext uri="{FF2B5EF4-FFF2-40B4-BE49-F238E27FC236}">
                <a16:creationId xmlns:a16="http://schemas.microsoft.com/office/drawing/2014/main" id="{7F27AC15-B415-1AE8-D22B-55529536518D}"/>
              </a:ext>
            </a:extLst>
          </p:cNvPr>
          <p:cNvSpPr>
            <a:spLocks noGrp="1"/>
          </p:cNvSpPr>
          <p:nvPr>
            <p:ph idx="1"/>
          </p:nvPr>
        </p:nvSpPr>
        <p:spPr/>
        <p:txBody>
          <a:bodyPr>
            <a:normAutofit/>
          </a:bodyPr>
          <a:lstStyle/>
          <a:p>
            <a:pPr marL="0" indent="0">
              <a:buNone/>
            </a:pPr>
            <a:r>
              <a:rPr lang="es-ES" dirty="0"/>
              <a:t>Es un instrumento que permite ordenar los distintos ritmos naturales, con la finalidad de hacer más fácil su lectura y ejecución. Existen distintos tipos de compases según el acento base se repita cada dos, tres o cuatro pulsaciones.</a:t>
            </a:r>
          </a:p>
          <a:p>
            <a:pPr marL="0" indent="0">
              <a:buNone/>
            </a:pPr>
            <a:r>
              <a:rPr lang="es-ES" dirty="0"/>
              <a:t>En danza, gran parte de la música que se utiliza para bailar es contada y el compás musical nos indica cómo se debe contar la pieza que se está coreografiando o interpretando. Así por ejemplo un compás binario se contaría “ un y dos y tres y cuatro ….”. Un compás ternario sería por ejemplo “ 123, 223, 323, 423…”. Las palabras que se utilicen en una frase de movimiento pueden ser diferentes ( 1ya, 2ya, 3ya, 4ya…), pero la medida no varia. </a:t>
            </a:r>
          </a:p>
        </p:txBody>
      </p:sp>
    </p:spTree>
    <p:extLst>
      <p:ext uri="{BB962C8B-B14F-4D97-AF65-F5344CB8AC3E}">
        <p14:creationId xmlns:p14="http://schemas.microsoft.com/office/powerpoint/2010/main" val="164731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109556B-EAE9-4435-B409-0519F2CB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7" cy="6858000"/>
          </a:xfrm>
          <a:prstGeom prst="rect">
            <a:avLst/>
          </a:prstGeom>
          <a:solidFill>
            <a:srgbClr val="2853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5A32D55-3F64-EA7D-04F0-A0D35BD85DA1}"/>
              </a:ext>
            </a:extLst>
          </p:cNvPr>
          <p:cNvSpPr>
            <a:spLocks noGrp="1"/>
          </p:cNvSpPr>
          <p:nvPr>
            <p:ph type="title"/>
          </p:nvPr>
        </p:nvSpPr>
        <p:spPr>
          <a:xfrm>
            <a:off x="1024128" y="585216"/>
            <a:ext cx="6007027" cy="1499616"/>
          </a:xfrm>
        </p:spPr>
        <p:txBody>
          <a:bodyPr>
            <a:normAutofit/>
          </a:bodyPr>
          <a:lstStyle/>
          <a:p>
            <a:r>
              <a:rPr lang="es-ES">
                <a:solidFill>
                  <a:srgbClr val="FFFFFF"/>
                </a:solidFill>
              </a:rPr>
              <a:t>Motricidad fina</a:t>
            </a:r>
          </a:p>
        </p:txBody>
      </p:sp>
      <p:cxnSp>
        <p:nvCxnSpPr>
          <p:cNvPr id="73" name="Straight Connector 72">
            <a:extLst>
              <a:ext uri="{FF2B5EF4-FFF2-40B4-BE49-F238E27FC236}">
                <a16:creationId xmlns:a16="http://schemas.microsoft.com/office/drawing/2014/main" id="{5814CCBE-423E-41B2-A9F3-82679F490E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A37B59FB-73D5-9ABD-C7BC-0AA3C5B654BF}"/>
              </a:ext>
            </a:extLst>
          </p:cNvPr>
          <p:cNvSpPr>
            <a:spLocks noGrp="1"/>
          </p:cNvSpPr>
          <p:nvPr>
            <p:ph idx="1"/>
          </p:nvPr>
        </p:nvSpPr>
        <p:spPr>
          <a:xfrm>
            <a:off x="1024128" y="2286000"/>
            <a:ext cx="6007027" cy="4023360"/>
          </a:xfrm>
        </p:spPr>
        <p:txBody>
          <a:bodyPr>
            <a:normAutofit/>
          </a:bodyPr>
          <a:lstStyle/>
          <a:p>
            <a:r>
              <a:rPr lang="es-ES">
                <a:solidFill>
                  <a:srgbClr val="FFFFFF"/>
                </a:solidFill>
              </a:rPr>
              <a:t>La motricidad fina es la relación entre los músculos pequeños, generalmente de las manos y dedos, con los ojos. Un buen desarrollo de la misma se logra con la estimulación de los músculos de las manos y dedos para que estos sean cada vez más precisos, logrando así una mayor destreza manual y coordinación visomotora, lo que se refleja positivamente en sus actividades cotidianas.</a:t>
            </a:r>
          </a:p>
          <a:p>
            <a:endParaRPr lang="es-ES">
              <a:solidFill>
                <a:srgbClr val="FFFFFF"/>
              </a:solidFill>
            </a:endParaRPr>
          </a:p>
        </p:txBody>
      </p:sp>
      <p:pic>
        <p:nvPicPr>
          <p:cNvPr id="3074" name="Picture 2" descr="Un grupo de personas jugando con un juguete&#10;&#10;Descripción generada automáticamente con confianza baja">
            <a:extLst>
              <a:ext uri="{FF2B5EF4-FFF2-40B4-BE49-F238E27FC236}">
                <a16:creationId xmlns:a16="http://schemas.microsoft.com/office/drawing/2014/main" id="{6891DEC8-6E24-6CC1-9E1D-6D5D937165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993" r="18017"/>
          <a:stretch/>
        </p:blipFill>
        <p:spPr bwMode="auto">
          <a:xfrm>
            <a:off x="7552266" y="10"/>
            <a:ext cx="4639734"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551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83B1BE-5E64-DAD7-8A21-AB62307E3BC6}"/>
              </a:ext>
            </a:extLst>
          </p:cNvPr>
          <p:cNvSpPr>
            <a:spLocks noGrp="1"/>
          </p:cNvSpPr>
          <p:nvPr>
            <p:ph type="title"/>
          </p:nvPr>
        </p:nvSpPr>
        <p:spPr/>
        <p:txBody>
          <a:bodyPr/>
          <a:lstStyle/>
          <a:p>
            <a:r>
              <a:rPr lang="es-ES" b="1" dirty="0">
                <a:solidFill>
                  <a:schemeClr val="accent1">
                    <a:lumMod val="60000"/>
                    <a:lumOff val="40000"/>
                  </a:schemeClr>
                </a:solidFill>
                <a:effectLst>
                  <a:outerShdw blurRad="38100" dist="38100" dir="2700000" algn="tl">
                    <a:srgbClr val="000000">
                      <a:alpha val="43137"/>
                    </a:srgbClr>
                  </a:outerShdw>
                </a:effectLst>
              </a:rPr>
              <a:t>La finalidad de la motricidad fina</a:t>
            </a:r>
            <a:br>
              <a:rPr lang="es-ES" dirty="0"/>
            </a:br>
            <a:endParaRPr lang="es-ES" dirty="0"/>
          </a:p>
        </p:txBody>
      </p:sp>
      <p:sp>
        <p:nvSpPr>
          <p:cNvPr id="3" name="Marcador de contenido 2">
            <a:extLst>
              <a:ext uri="{FF2B5EF4-FFF2-40B4-BE49-F238E27FC236}">
                <a16:creationId xmlns:a16="http://schemas.microsoft.com/office/drawing/2014/main" id="{82AB3D7F-B2B6-8B36-8654-47529D487F75}"/>
              </a:ext>
            </a:extLst>
          </p:cNvPr>
          <p:cNvSpPr>
            <a:spLocks noGrp="1"/>
          </p:cNvSpPr>
          <p:nvPr>
            <p:ph idx="1"/>
          </p:nvPr>
        </p:nvSpPr>
        <p:spPr>
          <a:xfrm>
            <a:off x="928593" y="1335024"/>
            <a:ext cx="9720073" cy="4023360"/>
          </a:xfrm>
        </p:spPr>
        <p:txBody>
          <a:bodyPr>
            <a:noAutofit/>
          </a:bodyPr>
          <a:lstStyle/>
          <a:p>
            <a:r>
              <a:rPr lang="es-ES" sz="1800" dirty="0"/>
              <a:t>La motricidad fina tiene como fin la coordinación de los movimientos musculares pequeños. Es decir, el desarrollo de los músculos de manos, muñecas, pies, dedos, boca y lengua. La coordinación con los ojos en relación con las habilidades motoras.</a:t>
            </a:r>
          </a:p>
          <a:p>
            <a:endParaRPr lang="es-ES" sz="1800" dirty="0"/>
          </a:p>
          <a:p>
            <a:r>
              <a:rPr lang="es-ES" sz="1800" dirty="0"/>
              <a:t>Esto facilita el desenvolvimiento de tareas cotidianas donde se utilizan de manera simultánea: ojos, manos, dedos, boca, lengua, pies, como vestirse, atarse los cordones, soplar, cepillarse los dientes, comer, rasgar, cortar, pintar, apilar objetos, colorear, escribir, entre otros.</a:t>
            </a:r>
          </a:p>
          <a:p>
            <a:endParaRPr lang="es-ES" sz="1800" dirty="0"/>
          </a:p>
          <a:p>
            <a:r>
              <a:rPr lang="es-ES" sz="1800" b="1" dirty="0"/>
              <a:t>Beneficios</a:t>
            </a:r>
          </a:p>
          <a:p>
            <a:r>
              <a:rPr lang="es-ES" sz="1800" dirty="0"/>
              <a:t>El constante entrenamiento a través de juegos educativos que estimulen la destreza y coordinación visomotora darán como resultado un buen desarrollo de la motricidad fina.</a:t>
            </a:r>
          </a:p>
          <a:p>
            <a:endParaRPr lang="es-ES" sz="1800" dirty="0"/>
          </a:p>
          <a:p>
            <a:r>
              <a:rPr lang="es-ES" sz="1800" dirty="0"/>
              <a:t>Esta se verá reflejada en el dominio y la precisión de los movimientos finos y le otorgará la autonomía y seguridad en la realización de actividades cotidianas, logrando así, el desarrollo de su independencia y la realización de actividades cada vez más complejas.</a:t>
            </a:r>
          </a:p>
        </p:txBody>
      </p:sp>
    </p:spTree>
    <p:extLst>
      <p:ext uri="{BB962C8B-B14F-4D97-AF65-F5344CB8AC3E}">
        <p14:creationId xmlns:p14="http://schemas.microsoft.com/office/powerpoint/2010/main" val="824209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TotalTime>
  <Words>1557</Words>
  <Application>Microsoft Office PowerPoint</Application>
  <PresentationFormat>Panorámica</PresentationFormat>
  <Paragraphs>72</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Tw Cen MT</vt:lpstr>
      <vt:lpstr>Tw Cen MT Condensed</vt:lpstr>
      <vt:lpstr>Wingdings 3</vt:lpstr>
      <vt:lpstr>Integral</vt:lpstr>
      <vt:lpstr>Actividades coreográficas en la escuela virginia viciana</vt:lpstr>
      <vt:lpstr>Pulso musical </vt:lpstr>
      <vt:lpstr>Pulso musical </vt:lpstr>
      <vt:lpstr>Pulso en danza</vt:lpstr>
      <vt:lpstr>tiempo</vt:lpstr>
      <vt:lpstr>Acento</vt:lpstr>
      <vt:lpstr>El compás. </vt:lpstr>
      <vt:lpstr>Motricidad fina</vt:lpstr>
      <vt:lpstr>La finalidad de la motricidad fina </vt:lpstr>
      <vt:lpstr>Si el niño tiene un buen desarrollo visomotor ¿Qué pasa? </vt:lpstr>
      <vt:lpstr>La motricidad fina ayuda significativamente al niño </vt:lpstr>
      <vt:lpstr>Motricidad gruesa</vt:lpstr>
      <vt:lpstr>Motricidad gruesa</vt:lpstr>
      <vt:lpstr>Puntos </vt:lpstr>
      <vt:lpstr>Formas  básicas de locomoción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Actividades coreográficas en la escuela virginia viciana</dc:title>
  <dc:creator>Sahima Beltran</dc:creator>
  <cp:lastModifiedBy>Sahima Beltran</cp:lastModifiedBy>
  <cp:revision>1</cp:revision>
  <dcterms:created xsi:type="dcterms:W3CDTF">2022-05-03T22:11:20Z</dcterms:created>
  <dcterms:modified xsi:type="dcterms:W3CDTF">2022-05-03T22:38:51Z</dcterms:modified>
</cp:coreProperties>
</file>