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56" r:id="rId2"/>
    <p:sldId id="288" r:id="rId3"/>
    <p:sldId id="257" r:id="rId4"/>
    <p:sldId id="260" r:id="rId5"/>
    <p:sldId id="262" r:id="rId6"/>
    <p:sldId id="279" r:id="rId7"/>
    <p:sldId id="281" r:id="rId8"/>
    <p:sldId id="285" r:id="rId9"/>
    <p:sldId id="284" r:id="rId10"/>
    <p:sldId id="286" r:id="rId11"/>
    <p:sldId id="27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Fredoka One" panose="02000000000000000000" pitchFamily="2" charset="0"/>
      <p:regular r:id="rId22"/>
    </p:embeddedFont>
    <p:embeddedFont>
      <p:font typeface="Karla Medium" pitchFamily="2" charset="0"/>
      <p:regular r:id="rId23"/>
      <p:bold r:id="rId24"/>
      <p:italic r:id="rId25"/>
      <p:boldItalic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B07739-485E-455D-8481-7117D25BF366}">
  <a:tblStyle styleId="{76B07739-485E-455D-8481-7117D25BF3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guide orient="horz" pos="5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45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1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0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95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83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707900" y="539325"/>
            <a:ext cx="4436131" cy="4604444"/>
            <a:chOff x="4707900" y="539325"/>
            <a:chExt cx="4436131" cy="4604444"/>
          </a:xfrm>
        </p:grpSpPr>
        <p:sp>
          <p:nvSpPr>
            <p:cNvPr id="10" name="Google Shape;10;p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846925" y="1448375"/>
            <a:ext cx="7453500" cy="1662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42375" y="3510482"/>
            <a:ext cx="4381800" cy="461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2800"/>
              <a:buNone/>
              <a:defRPr sz="1800"/>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4" name="Google Shape;14;p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158700" y="129000"/>
            <a:ext cx="8826600" cy="4885500"/>
            <a:chOff x="158700" y="129000"/>
            <a:chExt cx="8826600" cy="4885500"/>
          </a:xfrm>
        </p:grpSpPr>
        <p:sp>
          <p:nvSpPr>
            <p:cNvPr id="28" name="Google Shape;28;p4"/>
            <p:cNvSpPr/>
            <p:nvPr/>
          </p:nvSpPr>
          <p:spPr>
            <a:xfrm>
              <a:off x="158700" y="129000"/>
              <a:ext cx="8826600" cy="4885500"/>
            </a:xfrm>
            <a:prstGeom prst="roundRect">
              <a:avLst>
                <a:gd name="adj" fmla="val 4754"/>
              </a:avLst>
            </a:prstGeom>
            <a:solidFill>
              <a:schemeClr val="accent4"/>
            </a:solidFill>
            <a:ln>
              <a:noFill/>
            </a:ln>
            <a:effectLst>
              <a:outerShdw dist="66675" dir="252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0450" y="228525"/>
              <a:ext cx="8623200" cy="4686600"/>
            </a:xfrm>
            <a:prstGeom prst="roundRect">
              <a:avLst>
                <a:gd name="adj" fmla="val 3132"/>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713275" y="1095125"/>
            <a:ext cx="7717500" cy="3473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7"/>
          <p:cNvGrpSpPr/>
          <p:nvPr/>
        </p:nvGrpSpPr>
        <p:grpSpPr>
          <a:xfrm>
            <a:off x="869050" y="790200"/>
            <a:ext cx="7714350" cy="3867900"/>
            <a:chOff x="716650" y="637800"/>
            <a:chExt cx="7714350" cy="3867900"/>
          </a:xfrm>
        </p:grpSpPr>
        <p:grpSp>
          <p:nvGrpSpPr>
            <p:cNvPr id="57" name="Google Shape;57;p7"/>
            <p:cNvGrpSpPr/>
            <p:nvPr/>
          </p:nvGrpSpPr>
          <p:grpSpPr>
            <a:xfrm>
              <a:off x="716650" y="637800"/>
              <a:ext cx="7714350" cy="3867900"/>
              <a:chOff x="716650" y="637800"/>
              <a:chExt cx="7714350" cy="3867900"/>
            </a:xfrm>
          </p:grpSpPr>
          <p:sp>
            <p:nvSpPr>
              <p:cNvPr id="58" name="Google Shape;58;p7"/>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7"/>
            <p:cNvGrpSpPr/>
            <p:nvPr/>
          </p:nvGrpSpPr>
          <p:grpSpPr>
            <a:xfrm>
              <a:off x="7478003" y="729844"/>
              <a:ext cx="784907" cy="155297"/>
              <a:chOff x="7189925" y="928775"/>
              <a:chExt cx="699000" cy="138300"/>
            </a:xfrm>
          </p:grpSpPr>
          <p:sp>
            <p:nvSpPr>
              <p:cNvPr id="61" name="Google Shape;61;p7"/>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7"/>
          <p:cNvSpPr txBox="1">
            <a:spLocks noGrp="1"/>
          </p:cNvSpPr>
          <p:nvPr>
            <p:ph type="body" idx="1"/>
          </p:nvPr>
        </p:nvSpPr>
        <p:spPr>
          <a:xfrm>
            <a:off x="1602475" y="1833175"/>
            <a:ext cx="5939100" cy="21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5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 name="Google Shape;65;p7"/>
          <p:cNvSpPr/>
          <p:nvPr/>
        </p:nvSpPr>
        <p:spPr>
          <a:xfrm>
            <a:off x="113588" y="26528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8695771" y="4604091"/>
            <a:ext cx="260673" cy="29172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9"/>
          <p:cNvGrpSpPr/>
          <p:nvPr/>
        </p:nvGrpSpPr>
        <p:grpSpPr>
          <a:xfrm flipH="1">
            <a:off x="75" y="123495"/>
            <a:ext cx="4836713" cy="5020226"/>
            <a:chOff x="4707900" y="539325"/>
            <a:chExt cx="4436131" cy="4604444"/>
          </a:xfrm>
        </p:grpSpPr>
        <p:sp>
          <p:nvSpPr>
            <p:cNvPr id="78" name="Google Shape;78;p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9"/>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9"/>
          <p:cNvGrpSpPr/>
          <p:nvPr/>
        </p:nvGrpSpPr>
        <p:grpSpPr>
          <a:xfrm>
            <a:off x="716650" y="637800"/>
            <a:ext cx="7714350" cy="3867900"/>
            <a:chOff x="716650" y="637800"/>
            <a:chExt cx="7714350" cy="3867900"/>
          </a:xfrm>
        </p:grpSpPr>
        <p:grpSp>
          <p:nvGrpSpPr>
            <p:cNvPr id="82" name="Google Shape;82;p9"/>
            <p:cNvGrpSpPr/>
            <p:nvPr/>
          </p:nvGrpSpPr>
          <p:grpSpPr>
            <a:xfrm>
              <a:off x="716650" y="637800"/>
              <a:ext cx="7714350" cy="3867900"/>
              <a:chOff x="716650" y="637800"/>
              <a:chExt cx="7714350" cy="3867900"/>
            </a:xfrm>
          </p:grpSpPr>
          <p:sp>
            <p:nvSpPr>
              <p:cNvPr id="83" name="Google Shape;83;p9"/>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9"/>
            <p:cNvGrpSpPr/>
            <p:nvPr/>
          </p:nvGrpSpPr>
          <p:grpSpPr>
            <a:xfrm>
              <a:off x="7478003" y="729844"/>
              <a:ext cx="784907" cy="155297"/>
              <a:chOff x="7189925" y="928775"/>
              <a:chExt cx="699000" cy="138300"/>
            </a:xfrm>
          </p:grpSpPr>
          <p:sp>
            <p:nvSpPr>
              <p:cNvPr id="86" name="Google Shape;86;p9"/>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9"/>
          <p:cNvSpPr txBox="1">
            <a:spLocks noGrp="1"/>
          </p:cNvSpPr>
          <p:nvPr>
            <p:ph type="title"/>
          </p:nvPr>
        </p:nvSpPr>
        <p:spPr>
          <a:xfrm>
            <a:off x="1737825" y="1612713"/>
            <a:ext cx="5672100" cy="80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9"/>
          <p:cNvSpPr txBox="1">
            <a:spLocks noGrp="1"/>
          </p:cNvSpPr>
          <p:nvPr>
            <p:ph type="subTitle" idx="1"/>
          </p:nvPr>
        </p:nvSpPr>
        <p:spPr>
          <a:xfrm>
            <a:off x="1737825" y="2433238"/>
            <a:ext cx="56721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sp>
        <p:nvSpPr>
          <p:cNvPr id="91" name="Google Shape;91;p9"/>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_1_2">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3204525" y="1923000"/>
            <a:ext cx="2735100" cy="6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21" name="Google Shape;221;p17"/>
          <p:cNvSpPr txBox="1">
            <a:spLocks noGrp="1"/>
          </p:cNvSpPr>
          <p:nvPr>
            <p:ph type="subTitle" idx="1"/>
          </p:nvPr>
        </p:nvSpPr>
        <p:spPr>
          <a:xfrm>
            <a:off x="3204400" y="2548025"/>
            <a:ext cx="27351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2" name="Google Shape;222;p1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423"/>
        <p:cNvGrpSpPr/>
        <p:nvPr/>
      </p:nvGrpSpPr>
      <p:grpSpPr>
        <a:xfrm>
          <a:off x="0" y="0"/>
          <a:ext cx="0" cy="0"/>
          <a:chOff x="0" y="0"/>
          <a:chExt cx="0" cy="0"/>
        </a:xfrm>
      </p:grpSpPr>
      <p:sp>
        <p:nvSpPr>
          <p:cNvPr id="424" name="Google Shape;424;p31"/>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427"/>
        <p:cNvGrpSpPr/>
        <p:nvPr/>
      </p:nvGrpSpPr>
      <p:grpSpPr>
        <a:xfrm>
          <a:off x="0" y="0"/>
          <a:ext cx="0" cy="0"/>
          <a:chOff x="0" y="0"/>
          <a:chExt cx="0" cy="0"/>
        </a:xfrm>
      </p:grpSpPr>
      <p:grpSp>
        <p:nvGrpSpPr>
          <p:cNvPr id="428" name="Google Shape;428;p32"/>
          <p:cNvGrpSpPr/>
          <p:nvPr/>
        </p:nvGrpSpPr>
        <p:grpSpPr>
          <a:xfrm>
            <a:off x="4707900" y="539325"/>
            <a:ext cx="4436131" cy="4604444"/>
            <a:chOff x="4707900" y="539325"/>
            <a:chExt cx="4436131" cy="4604444"/>
          </a:xfrm>
        </p:grpSpPr>
        <p:sp>
          <p:nvSpPr>
            <p:cNvPr id="429" name="Google Shape;429;p3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1pPr>
            <a:lvl2pPr marL="914400" lvl="1"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2pPr>
            <a:lvl3pPr marL="1371600" lvl="2"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3pPr>
            <a:lvl4pPr marL="1828800" lvl="3"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4pPr>
            <a:lvl5pPr marL="2286000" lvl="4"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5pPr>
            <a:lvl6pPr marL="2743200" lvl="5"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6pPr>
            <a:lvl7pPr marL="3200400" lvl="6"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7pPr>
            <a:lvl8pPr marL="3657600" lvl="7"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8pPr>
            <a:lvl9pPr marL="4114800" lvl="8"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3"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5" name="Google Shape;445;p36"/>
          <p:cNvGrpSpPr/>
          <p:nvPr/>
        </p:nvGrpSpPr>
        <p:grpSpPr>
          <a:xfrm>
            <a:off x="716650" y="637800"/>
            <a:ext cx="7714350" cy="3867900"/>
            <a:chOff x="716650" y="637800"/>
            <a:chExt cx="7714350" cy="3867900"/>
          </a:xfrm>
        </p:grpSpPr>
        <p:sp>
          <p:nvSpPr>
            <p:cNvPr id="446" name="Google Shape;446;p36"/>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6"/>
          <p:cNvGrpSpPr/>
          <p:nvPr/>
        </p:nvGrpSpPr>
        <p:grpSpPr>
          <a:xfrm>
            <a:off x="952694" y="3188882"/>
            <a:ext cx="7241813" cy="1104900"/>
            <a:chOff x="908176" y="3090407"/>
            <a:chExt cx="7241813" cy="1104900"/>
          </a:xfrm>
        </p:grpSpPr>
        <p:sp>
          <p:nvSpPr>
            <p:cNvPr id="449" name="Google Shape;449;p36"/>
            <p:cNvSpPr/>
            <p:nvPr/>
          </p:nvSpPr>
          <p:spPr>
            <a:xfrm>
              <a:off x="908176"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61330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234319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07164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3800233"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453013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525858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595214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668203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741048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a:off x="3844819" y="1256679"/>
            <a:ext cx="1457561" cy="134244"/>
            <a:chOff x="3599100" y="1158250"/>
            <a:chExt cx="1726150" cy="159000"/>
          </a:xfrm>
        </p:grpSpPr>
        <p:sp>
          <p:nvSpPr>
            <p:cNvPr id="460" name="Google Shape;460;p36"/>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6"/>
          <p:cNvGrpSpPr/>
          <p:nvPr/>
        </p:nvGrpSpPr>
        <p:grpSpPr>
          <a:xfrm>
            <a:off x="187947" y="421025"/>
            <a:ext cx="1256977" cy="1227202"/>
            <a:chOff x="2180272" y="-464800"/>
            <a:chExt cx="1256977" cy="1227202"/>
          </a:xfrm>
        </p:grpSpPr>
        <p:sp>
          <p:nvSpPr>
            <p:cNvPr id="464" name="Google Shape;464;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6"/>
          <p:cNvGrpSpPr/>
          <p:nvPr/>
        </p:nvGrpSpPr>
        <p:grpSpPr>
          <a:xfrm>
            <a:off x="2182475" y="3321182"/>
            <a:ext cx="4901700" cy="840300"/>
            <a:chOff x="2182475" y="3128725"/>
            <a:chExt cx="4901700" cy="840300"/>
          </a:xfrm>
        </p:grpSpPr>
        <p:sp>
          <p:nvSpPr>
            <p:cNvPr id="467" name="Google Shape;467;p36"/>
            <p:cNvSpPr/>
            <p:nvPr/>
          </p:nvSpPr>
          <p:spPr>
            <a:xfrm>
              <a:off x="2182475" y="3128725"/>
              <a:ext cx="4901700" cy="840300"/>
            </a:xfrm>
            <a:prstGeom prst="roundRect">
              <a:avLst>
                <a:gd name="adj" fmla="val 50000"/>
              </a:avLst>
            </a:prstGeom>
            <a:solidFill>
              <a:schemeClr val="accent4"/>
            </a:solidFill>
            <a:ln>
              <a:noFill/>
            </a:ln>
            <a:effectLst>
              <a:outerShdw dist="76200" dir="246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2315925" y="3245150"/>
              <a:ext cx="4634700" cy="6075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36"/>
          <p:cNvSpPr txBox="1">
            <a:spLocks noGrp="1"/>
          </p:cNvSpPr>
          <p:nvPr>
            <p:ph type="ctrTitle"/>
          </p:nvPr>
        </p:nvSpPr>
        <p:spPr>
          <a:xfrm>
            <a:off x="846925" y="1448375"/>
            <a:ext cx="7453500" cy="166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Actividades coreograficas en la escuela</a:t>
            </a:r>
            <a:endParaRPr sz="4400" dirty="0"/>
          </a:p>
        </p:txBody>
      </p:sp>
      <p:sp>
        <p:nvSpPr>
          <p:cNvPr id="470" name="Google Shape;470;p36"/>
          <p:cNvSpPr txBox="1">
            <a:spLocks noGrp="1"/>
          </p:cNvSpPr>
          <p:nvPr>
            <p:ph type="subTitle" idx="1"/>
          </p:nvPr>
        </p:nvSpPr>
        <p:spPr>
          <a:xfrm>
            <a:off x="2442375" y="3510482"/>
            <a:ext cx="4641700" cy="46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Adriana Rodriguez Hernandez N°22  “3 C”</a:t>
            </a:r>
            <a:endParaRPr dirty="0"/>
          </a:p>
        </p:txBody>
      </p:sp>
      <p:grpSp>
        <p:nvGrpSpPr>
          <p:cNvPr id="471" name="Google Shape;471;p36"/>
          <p:cNvGrpSpPr/>
          <p:nvPr/>
        </p:nvGrpSpPr>
        <p:grpSpPr>
          <a:xfrm rot="1124476">
            <a:off x="161859" y="4051655"/>
            <a:ext cx="3002061" cy="1104891"/>
            <a:chOff x="419375" y="2109025"/>
            <a:chExt cx="1137975" cy="418825"/>
          </a:xfrm>
        </p:grpSpPr>
        <p:sp>
          <p:nvSpPr>
            <p:cNvPr id="472" name="Google Shape;472;p36"/>
            <p:cNvSpPr/>
            <p:nvPr/>
          </p:nvSpPr>
          <p:spPr>
            <a:xfrm>
              <a:off x="434575" y="2109025"/>
              <a:ext cx="1122775" cy="418825"/>
            </a:xfrm>
            <a:custGeom>
              <a:avLst/>
              <a:gdLst/>
              <a:ahLst/>
              <a:cxnLst/>
              <a:rect l="l" t="t" r="r" b="b"/>
              <a:pathLst>
                <a:path w="44911" h="16753" extrusionOk="0">
                  <a:moveTo>
                    <a:pt x="393" y="0"/>
                  </a:moveTo>
                  <a:cubicBezTo>
                    <a:pt x="179" y="0"/>
                    <a:pt x="0" y="179"/>
                    <a:pt x="0" y="393"/>
                  </a:cubicBezTo>
                  <a:lnTo>
                    <a:pt x="0" y="16359"/>
                  </a:lnTo>
                  <a:cubicBezTo>
                    <a:pt x="0" y="16574"/>
                    <a:pt x="179" y="16752"/>
                    <a:pt x="393" y="16752"/>
                  </a:cubicBezTo>
                  <a:lnTo>
                    <a:pt x="44518" y="16752"/>
                  </a:lnTo>
                  <a:cubicBezTo>
                    <a:pt x="44732" y="16752"/>
                    <a:pt x="44911" y="16574"/>
                    <a:pt x="44911" y="16359"/>
                  </a:cubicBezTo>
                  <a:lnTo>
                    <a:pt x="44911" y="393"/>
                  </a:lnTo>
                  <a:cubicBezTo>
                    <a:pt x="44911" y="179"/>
                    <a:pt x="44732" y="0"/>
                    <a:pt x="44518" y="0"/>
                  </a:cubicBezTo>
                  <a:close/>
                </a:path>
              </a:pathLst>
            </a:custGeom>
            <a:solidFill>
              <a:schemeClr val="accen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419375" y="2109025"/>
              <a:ext cx="1098675" cy="418825"/>
            </a:xfrm>
            <a:custGeom>
              <a:avLst/>
              <a:gdLst/>
              <a:ahLst/>
              <a:cxnLst/>
              <a:rect l="l" t="t" r="r" b="b"/>
              <a:pathLst>
                <a:path w="43947" h="16753" extrusionOk="0">
                  <a:moveTo>
                    <a:pt x="394" y="0"/>
                  </a:moveTo>
                  <a:cubicBezTo>
                    <a:pt x="180" y="0"/>
                    <a:pt x="1" y="179"/>
                    <a:pt x="1" y="393"/>
                  </a:cubicBezTo>
                  <a:lnTo>
                    <a:pt x="1" y="16359"/>
                  </a:lnTo>
                  <a:cubicBezTo>
                    <a:pt x="1" y="16574"/>
                    <a:pt x="180" y="16752"/>
                    <a:pt x="394" y="16752"/>
                  </a:cubicBezTo>
                  <a:lnTo>
                    <a:pt x="43554" y="16752"/>
                  </a:lnTo>
                  <a:cubicBezTo>
                    <a:pt x="43780" y="16752"/>
                    <a:pt x="43947" y="16574"/>
                    <a:pt x="43947" y="16359"/>
                  </a:cubicBezTo>
                  <a:lnTo>
                    <a:pt x="43947" y="393"/>
                  </a:lnTo>
                  <a:cubicBezTo>
                    <a:pt x="43947" y="179"/>
                    <a:pt x="43780" y="0"/>
                    <a:pt x="43554"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700075" y="2428400"/>
              <a:ext cx="522125" cy="55400"/>
            </a:xfrm>
            <a:custGeom>
              <a:avLst/>
              <a:gdLst/>
              <a:ahLst/>
              <a:cxnLst/>
              <a:rect l="l" t="t" r="r" b="b"/>
              <a:pathLst>
                <a:path w="20885" h="2216" extrusionOk="0">
                  <a:moveTo>
                    <a:pt x="179" y="1"/>
                  </a:moveTo>
                  <a:cubicBezTo>
                    <a:pt x="84" y="1"/>
                    <a:pt x="1" y="72"/>
                    <a:pt x="1" y="179"/>
                  </a:cubicBezTo>
                  <a:lnTo>
                    <a:pt x="1" y="2037"/>
                  </a:lnTo>
                  <a:cubicBezTo>
                    <a:pt x="1" y="2132"/>
                    <a:pt x="84" y="2215"/>
                    <a:pt x="179" y="2215"/>
                  </a:cubicBezTo>
                  <a:lnTo>
                    <a:pt x="20694" y="2215"/>
                  </a:lnTo>
                  <a:cubicBezTo>
                    <a:pt x="20801" y="2215"/>
                    <a:pt x="20884" y="2132"/>
                    <a:pt x="20884" y="2037"/>
                  </a:cubicBezTo>
                  <a:lnTo>
                    <a:pt x="20884" y="179"/>
                  </a:lnTo>
                  <a:cubicBezTo>
                    <a:pt x="20884" y="72"/>
                    <a:pt x="20801" y="1"/>
                    <a:pt x="2069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67000"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8755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6" y="2132"/>
                    <a:pt x="2216" y="2024"/>
                  </a:cubicBezTo>
                  <a:lnTo>
                    <a:pt x="2216" y="191"/>
                  </a:lnTo>
                  <a:cubicBezTo>
                    <a:pt x="2216"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665250" y="2248625"/>
              <a:ext cx="55400" cy="55375"/>
            </a:xfrm>
            <a:custGeom>
              <a:avLst/>
              <a:gdLst/>
              <a:ahLst/>
              <a:cxnLst/>
              <a:rect l="l" t="t" r="r" b="b"/>
              <a:pathLst>
                <a:path w="2216" h="2215" extrusionOk="0">
                  <a:moveTo>
                    <a:pt x="191" y="0"/>
                  </a:moveTo>
                  <a:cubicBezTo>
                    <a:pt x="84" y="0"/>
                    <a:pt x="0" y="84"/>
                    <a:pt x="0" y="191"/>
                  </a:cubicBezTo>
                  <a:lnTo>
                    <a:pt x="0" y="2024"/>
                  </a:lnTo>
                  <a:cubicBezTo>
                    <a:pt x="0"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742950" y="2248625"/>
              <a:ext cx="55675" cy="55375"/>
            </a:xfrm>
            <a:custGeom>
              <a:avLst/>
              <a:gdLst/>
              <a:ahLst/>
              <a:cxnLst/>
              <a:rect l="l" t="t" r="r" b="b"/>
              <a:pathLst>
                <a:path w="2227" h="2215" extrusionOk="0">
                  <a:moveTo>
                    <a:pt x="191" y="0"/>
                  </a:moveTo>
                  <a:cubicBezTo>
                    <a:pt x="83" y="0"/>
                    <a:pt x="0" y="84"/>
                    <a:pt x="0" y="191"/>
                  </a:cubicBezTo>
                  <a:lnTo>
                    <a:pt x="0" y="2024"/>
                  </a:lnTo>
                  <a:cubicBezTo>
                    <a:pt x="0" y="2132"/>
                    <a:pt x="83" y="2215"/>
                    <a:pt x="191" y="2215"/>
                  </a:cubicBezTo>
                  <a:lnTo>
                    <a:pt x="2024" y="2215"/>
                  </a:lnTo>
                  <a:cubicBezTo>
                    <a:pt x="2131" y="2215"/>
                    <a:pt x="2226" y="2132"/>
                    <a:pt x="2226" y="2024"/>
                  </a:cubicBezTo>
                  <a:lnTo>
                    <a:pt x="2226" y="191"/>
                  </a:lnTo>
                  <a:cubicBezTo>
                    <a:pt x="2226"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820625" y="2248625"/>
              <a:ext cx="55675" cy="55375"/>
            </a:xfrm>
            <a:custGeom>
              <a:avLst/>
              <a:gdLst/>
              <a:ahLst/>
              <a:cxnLst/>
              <a:rect l="l" t="t" r="r" b="b"/>
              <a:pathLst>
                <a:path w="2227" h="2215" extrusionOk="0">
                  <a:moveTo>
                    <a:pt x="203" y="0"/>
                  </a:moveTo>
                  <a:cubicBezTo>
                    <a:pt x="96" y="0"/>
                    <a:pt x="1" y="84"/>
                    <a:pt x="1" y="191"/>
                  </a:cubicBezTo>
                  <a:lnTo>
                    <a:pt x="1" y="2024"/>
                  </a:lnTo>
                  <a:cubicBezTo>
                    <a:pt x="1" y="2132"/>
                    <a:pt x="96" y="2215"/>
                    <a:pt x="203" y="2215"/>
                  </a:cubicBezTo>
                  <a:lnTo>
                    <a:pt x="2025" y="2215"/>
                  </a:lnTo>
                  <a:cubicBezTo>
                    <a:pt x="2132" y="2215"/>
                    <a:pt x="2227" y="2132"/>
                    <a:pt x="2227" y="2024"/>
                  </a:cubicBezTo>
                  <a:lnTo>
                    <a:pt x="2227" y="191"/>
                  </a:lnTo>
                  <a:cubicBezTo>
                    <a:pt x="2227"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898325" y="2248625"/>
              <a:ext cx="55675" cy="55375"/>
            </a:xfrm>
            <a:custGeom>
              <a:avLst/>
              <a:gdLst/>
              <a:ahLst/>
              <a:cxnLst/>
              <a:rect l="l" t="t" r="r" b="b"/>
              <a:pathLst>
                <a:path w="2227" h="2215" extrusionOk="0">
                  <a:moveTo>
                    <a:pt x="202" y="0"/>
                  </a:moveTo>
                  <a:cubicBezTo>
                    <a:pt x="95" y="0"/>
                    <a:pt x="0" y="84"/>
                    <a:pt x="0" y="191"/>
                  </a:cubicBezTo>
                  <a:lnTo>
                    <a:pt x="0" y="2024"/>
                  </a:lnTo>
                  <a:cubicBezTo>
                    <a:pt x="0" y="2132"/>
                    <a:pt x="95" y="2215"/>
                    <a:pt x="202" y="2215"/>
                  </a:cubicBezTo>
                  <a:lnTo>
                    <a:pt x="2024" y="2215"/>
                  </a:lnTo>
                  <a:cubicBezTo>
                    <a:pt x="2143" y="2215"/>
                    <a:pt x="2227" y="2132"/>
                    <a:pt x="2227" y="2024"/>
                  </a:cubicBezTo>
                  <a:lnTo>
                    <a:pt x="2227" y="191"/>
                  </a:lnTo>
                  <a:cubicBezTo>
                    <a:pt x="2227"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97630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054000"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1131675"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209375"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1287050" y="2248625"/>
              <a:ext cx="55700" cy="55375"/>
            </a:xfrm>
            <a:custGeom>
              <a:avLst/>
              <a:gdLst/>
              <a:ahLst/>
              <a:cxnLst/>
              <a:rect l="l" t="t" r="r" b="b"/>
              <a:pathLst>
                <a:path w="2228" h="2215" extrusionOk="0">
                  <a:moveTo>
                    <a:pt x="191" y="0"/>
                  </a:moveTo>
                  <a:cubicBezTo>
                    <a:pt x="84" y="0"/>
                    <a:pt x="1" y="84"/>
                    <a:pt x="1" y="191"/>
                  </a:cubicBezTo>
                  <a:lnTo>
                    <a:pt x="1" y="2024"/>
                  </a:lnTo>
                  <a:cubicBezTo>
                    <a:pt x="1" y="2132"/>
                    <a:pt x="84" y="2215"/>
                    <a:pt x="191" y="2215"/>
                  </a:cubicBezTo>
                  <a:lnTo>
                    <a:pt x="2025" y="2215"/>
                  </a:lnTo>
                  <a:cubicBezTo>
                    <a:pt x="2132" y="2215"/>
                    <a:pt x="2227"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467000" y="2248325"/>
              <a:ext cx="95275" cy="55675"/>
            </a:xfrm>
            <a:custGeom>
              <a:avLst/>
              <a:gdLst/>
              <a:ahLst/>
              <a:cxnLst/>
              <a:rect l="l" t="t" r="r" b="b"/>
              <a:pathLst>
                <a:path w="3811" h="2227" extrusionOk="0">
                  <a:moveTo>
                    <a:pt x="251" y="0"/>
                  </a:moveTo>
                  <a:cubicBezTo>
                    <a:pt x="108" y="0"/>
                    <a:pt x="1" y="119"/>
                    <a:pt x="1" y="262"/>
                  </a:cubicBezTo>
                  <a:lnTo>
                    <a:pt x="1" y="1977"/>
                  </a:lnTo>
                  <a:cubicBezTo>
                    <a:pt x="1" y="2108"/>
                    <a:pt x="108" y="2227"/>
                    <a:pt x="251" y="2227"/>
                  </a:cubicBezTo>
                  <a:lnTo>
                    <a:pt x="3549" y="2227"/>
                  </a:lnTo>
                  <a:cubicBezTo>
                    <a:pt x="3692" y="2227"/>
                    <a:pt x="3811" y="2108"/>
                    <a:pt x="3811" y="1977"/>
                  </a:cubicBezTo>
                  <a:lnTo>
                    <a:pt x="3811" y="262"/>
                  </a:lnTo>
                  <a:cubicBezTo>
                    <a:pt x="3811" y="119"/>
                    <a:pt x="3692" y="0"/>
                    <a:pt x="3549"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544700" y="2157825"/>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62237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700075" y="2157825"/>
              <a:ext cx="55675" cy="55400"/>
            </a:xfrm>
            <a:custGeom>
              <a:avLst/>
              <a:gdLst/>
              <a:ahLst/>
              <a:cxnLst/>
              <a:rect l="l" t="t" r="r" b="b"/>
              <a:pathLst>
                <a:path w="2227" h="2216" extrusionOk="0">
                  <a:moveTo>
                    <a:pt x="203" y="1"/>
                  </a:moveTo>
                  <a:cubicBezTo>
                    <a:pt x="96" y="1"/>
                    <a:pt x="1" y="84"/>
                    <a:pt x="1" y="191"/>
                  </a:cubicBezTo>
                  <a:lnTo>
                    <a:pt x="1" y="2025"/>
                  </a:lnTo>
                  <a:cubicBezTo>
                    <a:pt x="1" y="2132"/>
                    <a:pt x="96" y="2215"/>
                    <a:pt x="203"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777775" y="2157825"/>
              <a:ext cx="55675" cy="55400"/>
            </a:xfrm>
            <a:custGeom>
              <a:avLst/>
              <a:gdLst/>
              <a:ahLst/>
              <a:cxnLst/>
              <a:rect l="l" t="t" r="r" b="b"/>
              <a:pathLst>
                <a:path w="2227" h="2216" extrusionOk="0">
                  <a:moveTo>
                    <a:pt x="202" y="1"/>
                  </a:moveTo>
                  <a:cubicBezTo>
                    <a:pt x="95" y="1"/>
                    <a:pt x="0" y="84"/>
                    <a:pt x="0" y="191"/>
                  </a:cubicBezTo>
                  <a:lnTo>
                    <a:pt x="0" y="2025"/>
                  </a:lnTo>
                  <a:cubicBezTo>
                    <a:pt x="0" y="2132"/>
                    <a:pt x="95" y="2215"/>
                    <a:pt x="202"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855450"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37" y="2215"/>
                  </a:lnTo>
                  <a:cubicBezTo>
                    <a:pt x="2144" y="2215"/>
                    <a:pt x="2227" y="2132"/>
                    <a:pt x="2227" y="2025"/>
                  </a:cubicBezTo>
                  <a:lnTo>
                    <a:pt x="2227" y="191"/>
                  </a:lnTo>
                  <a:cubicBezTo>
                    <a:pt x="2227" y="84"/>
                    <a:pt x="2144" y="1"/>
                    <a:pt x="2037"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933150" y="2157825"/>
              <a:ext cx="55675" cy="55400"/>
            </a:xfrm>
            <a:custGeom>
              <a:avLst/>
              <a:gdLst/>
              <a:ahLst/>
              <a:cxnLst/>
              <a:rect l="l" t="t" r="r" b="b"/>
              <a:pathLst>
                <a:path w="2227" h="2216" extrusionOk="0">
                  <a:moveTo>
                    <a:pt x="203" y="1"/>
                  </a:moveTo>
                  <a:cubicBezTo>
                    <a:pt x="95" y="1"/>
                    <a:pt x="0" y="84"/>
                    <a:pt x="0" y="191"/>
                  </a:cubicBezTo>
                  <a:lnTo>
                    <a:pt x="0" y="2025"/>
                  </a:lnTo>
                  <a:cubicBezTo>
                    <a:pt x="0" y="2132"/>
                    <a:pt x="95" y="2215"/>
                    <a:pt x="203" y="2215"/>
                  </a:cubicBezTo>
                  <a:lnTo>
                    <a:pt x="2036" y="2215"/>
                  </a:lnTo>
                  <a:cubicBezTo>
                    <a:pt x="2143" y="2215"/>
                    <a:pt x="2227" y="2132"/>
                    <a:pt x="2227" y="2025"/>
                  </a:cubicBezTo>
                  <a:lnTo>
                    <a:pt x="2227" y="191"/>
                  </a:lnTo>
                  <a:cubicBezTo>
                    <a:pt x="2227" y="84"/>
                    <a:pt x="2143" y="1"/>
                    <a:pt x="2036"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101112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08882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1166500" y="2157825"/>
              <a:ext cx="55700" cy="55400"/>
            </a:xfrm>
            <a:custGeom>
              <a:avLst/>
              <a:gdLst/>
              <a:ahLst/>
              <a:cxnLst/>
              <a:rect l="l" t="t" r="r" b="b"/>
              <a:pathLst>
                <a:path w="2228" h="2216" extrusionOk="0">
                  <a:moveTo>
                    <a:pt x="191" y="1"/>
                  </a:moveTo>
                  <a:cubicBezTo>
                    <a:pt x="84" y="1"/>
                    <a:pt x="1" y="84"/>
                    <a:pt x="1" y="191"/>
                  </a:cubicBezTo>
                  <a:lnTo>
                    <a:pt x="1" y="2025"/>
                  </a:lnTo>
                  <a:cubicBezTo>
                    <a:pt x="1" y="2132"/>
                    <a:pt x="84" y="2215"/>
                    <a:pt x="191"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1244200" y="2157825"/>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1321875"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139987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467000"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44700" y="2338525"/>
              <a:ext cx="55375" cy="55375"/>
            </a:xfrm>
            <a:custGeom>
              <a:avLst/>
              <a:gdLst/>
              <a:ahLst/>
              <a:cxnLst/>
              <a:rect l="l" t="t" r="r" b="b"/>
              <a:pathLst>
                <a:path w="2215" h="2215" extrusionOk="0">
                  <a:moveTo>
                    <a:pt x="191" y="0"/>
                  </a:moveTo>
                  <a:cubicBezTo>
                    <a:pt x="84" y="0"/>
                    <a:pt x="0" y="83"/>
                    <a:pt x="0" y="191"/>
                  </a:cubicBezTo>
                  <a:lnTo>
                    <a:pt x="0" y="2024"/>
                  </a:lnTo>
                  <a:cubicBezTo>
                    <a:pt x="0"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62237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6" y="2131"/>
                    <a:pt x="2216" y="2024"/>
                  </a:cubicBezTo>
                  <a:lnTo>
                    <a:pt x="2216" y="191"/>
                  </a:lnTo>
                  <a:cubicBezTo>
                    <a:pt x="2216"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467000"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4700" y="2428400"/>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622375"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700075" y="2338525"/>
              <a:ext cx="55675" cy="55375"/>
            </a:xfrm>
            <a:custGeom>
              <a:avLst/>
              <a:gdLst/>
              <a:ahLst/>
              <a:cxnLst/>
              <a:rect l="l" t="t" r="r" b="b"/>
              <a:pathLst>
                <a:path w="2227" h="2215" extrusionOk="0">
                  <a:moveTo>
                    <a:pt x="203" y="0"/>
                  </a:moveTo>
                  <a:cubicBezTo>
                    <a:pt x="96" y="0"/>
                    <a:pt x="1" y="83"/>
                    <a:pt x="1" y="191"/>
                  </a:cubicBezTo>
                  <a:lnTo>
                    <a:pt x="1" y="2024"/>
                  </a:lnTo>
                  <a:cubicBezTo>
                    <a:pt x="1" y="2131"/>
                    <a:pt x="96" y="2215"/>
                    <a:pt x="203"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777775" y="2338525"/>
              <a:ext cx="55675" cy="55375"/>
            </a:xfrm>
            <a:custGeom>
              <a:avLst/>
              <a:gdLst/>
              <a:ahLst/>
              <a:cxnLst/>
              <a:rect l="l" t="t" r="r" b="b"/>
              <a:pathLst>
                <a:path w="2227" h="2215" extrusionOk="0">
                  <a:moveTo>
                    <a:pt x="202" y="0"/>
                  </a:moveTo>
                  <a:cubicBezTo>
                    <a:pt x="95" y="0"/>
                    <a:pt x="0" y="83"/>
                    <a:pt x="0" y="191"/>
                  </a:cubicBezTo>
                  <a:lnTo>
                    <a:pt x="0" y="2024"/>
                  </a:lnTo>
                  <a:cubicBezTo>
                    <a:pt x="0" y="2131"/>
                    <a:pt x="95" y="2215"/>
                    <a:pt x="202"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855450"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37" y="2215"/>
                  </a:lnTo>
                  <a:cubicBezTo>
                    <a:pt x="2144" y="2215"/>
                    <a:pt x="2227" y="2131"/>
                    <a:pt x="2227" y="2024"/>
                  </a:cubicBezTo>
                  <a:lnTo>
                    <a:pt x="2227" y="191"/>
                  </a:lnTo>
                  <a:cubicBezTo>
                    <a:pt x="2227" y="83"/>
                    <a:pt x="2144" y="0"/>
                    <a:pt x="2037"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933150" y="2338525"/>
              <a:ext cx="55675" cy="55375"/>
            </a:xfrm>
            <a:custGeom>
              <a:avLst/>
              <a:gdLst/>
              <a:ahLst/>
              <a:cxnLst/>
              <a:rect l="l" t="t" r="r" b="b"/>
              <a:pathLst>
                <a:path w="2227" h="2215" extrusionOk="0">
                  <a:moveTo>
                    <a:pt x="203" y="0"/>
                  </a:moveTo>
                  <a:cubicBezTo>
                    <a:pt x="95" y="0"/>
                    <a:pt x="0" y="83"/>
                    <a:pt x="0" y="191"/>
                  </a:cubicBezTo>
                  <a:lnTo>
                    <a:pt x="0" y="2024"/>
                  </a:lnTo>
                  <a:cubicBezTo>
                    <a:pt x="0" y="2131"/>
                    <a:pt x="95" y="2215"/>
                    <a:pt x="203" y="2215"/>
                  </a:cubicBezTo>
                  <a:lnTo>
                    <a:pt x="2036" y="2215"/>
                  </a:lnTo>
                  <a:cubicBezTo>
                    <a:pt x="2143" y="2215"/>
                    <a:pt x="2227" y="2131"/>
                    <a:pt x="2227" y="2024"/>
                  </a:cubicBezTo>
                  <a:lnTo>
                    <a:pt x="2227" y="191"/>
                  </a:lnTo>
                  <a:cubicBezTo>
                    <a:pt x="2227" y="83"/>
                    <a:pt x="2143" y="0"/>
                    <a:pt x="2036"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101112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1088825" y="2338525"/>
              <a:ext cx="55375" cy="55375"/>
            </a:xfrm>
            <a:custGeom>
              <a:avLst/>
              <a:gdLst/>
              <a:ahLst/>
              <a:cxnLst/>
              <a:rect l="l" t="t" r="r" b="b"/>
              <a:pathLst>
                <a:path w="2215" h="2215" extrusionOk="0">
                  <a:moveTo>
                    <a:pt x="191" y="0"/>
                  </a:moveTo>
                  <a:cubicBezTo>
                    <a:pt x="83" y="0"/>
                    <a:pt x="0" y="83"/>
                    <a:pt x="0" y="191"/>
                  </a:cubicBezTo>
                  <a:lnTo>
                    <a:pt x="0" y="2024"/>
                  </a:lnTo>
                  <a:cubicBezTo>
                    <a:pt x="0" y="2131"/>
                    <a:pt x="83" y="2215"/>
                    <a:pt x="191" y="2215"/>
                  </a:cubicBezTo>
                  <a:lnTo>
                    <a:pt x="2024" y="2215"/>
                  </a:lnTo>
                  <a:cubicBezTo>
                    <a:pt x="2131" y="2215"/>
                    <a:pt x="2215" y="2131"/>
                    <a:pt x="2215" y="2024"/>
                  </a:cubicBezTo>
                  <a:lnTo>
                    <a:pt x="2215" y="191"/>
                  </a:lnTo>
                  <a:cubicBezTo>
                    <a:pt x="2215"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166500" y="2338525"/>
              <a:ext cx="55700" cy="55375"/>
            </a:xfrm>
            <a:custGeom>
              <a:avLst/>
              <a:gdLst/>
              <a:ahLst/>
              <a:cxnLst/>
              <a:rect l="l" t="t" r="r" b="b"/>
              <a:pathLst>
                <a:path w="2228" h="2215" extrusionOk="0">
                  <a:moveTo>
                    <a:pt x="191" y="0"/>
                  </a:moveTo>
                  <a:cubicBezTo>
                    <a:pt x="84" y="0"/>
                    <a:pt x="1" y="83"/>
                    <a:pt x="1" y="191"/>
                  </a:cubicBezTo>
                  <a:lnTo>
                    <a:pt x="1" y="2024"/>
                  </a:lnTo>
                  <a:cubicBezTo>
                    <a:pt x="1" y="2131"/>
                    <a:pt x="84" y="2215"/>
                    <a:pt x="191"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1244200" y="2338525"/>
              <a:ext cx="55675" cy="55375"/>
            </a:xfrm>
            <a:custGeom>
              <a:avLst/>
              <a:gdLst/>
              <a:ahLst/>
              <a:cxnLst/>
              <a:rect l="l" t="t" r="r" b="b"/>
              <a:pathLst>
                <a:path w="2227" h="2215" extrusionOk="0">
                  <a:moveTo>
                    <a:pt x="191" y="0"/>
                  </a:moveTo>
                  <a:cubicBezTo>
                    <a:pt x="83" y="0"/>
                    <a:pt x="0" y="83"/>
                    <a:pt x="0" y="191"/>
                  </a:cubicBezTo>
                  <a:lnTo>
                    <a:pt x="0" y="2024"/>
                  </a:lnTo>
                  <a:cubicBezTo>
                    <a:pt x="0" y="2131"/>
                    <a:pt x="83" y="2215"/>
                    <a:pt x="191"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1321875"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25" y="2215"/>
                  </a:lnTo>
                  <a:cubicBezTo>
                    <a:pt x="2144"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1377550" y="2248325"/>
              <a:ext cx="77700" cy="145575"/>
            </a:xfrm>
            <a:custGeom>
              <a:avLst/>
              <a:gdLst/>
              <a:ahLst/>
              <a:cxnLst/>
              <a:rect l="l" t="t" r="r" b="b"/>
              <a:pathLst>
                <a:path w="3108" h="5823" extrusionOk="0">
                  <a:moveTo>
                    <a:pt x="655" y="0"/>
                  </a:moveTo>
                  <a:cubicBezTo>
                    <a:pt x="286" y="0"/>
                    <a:pt x="0" y="310"/>
                    <a:pt x="0" y="691"/>
                  </a:cubicBezTo>
                  <a:lnTo>
                    <a:pt x="0" y="1667"/>
                  </a:lnTo>
                  <a:cubicBezTo>
                    <a:pt x="0" y="2048"/>
                    <a:pt x="286" y="2358"/>
                    <a:pt x="655" y="2358"/>
                  </a:cubicBezTo>
                  <a:lnTo>
                    <a:pt x="893" y="2358"/>
                  </a:lnTo>
                  <a:lnTo>
                    <a:pt x="893" y="4965"/>
                  </a:lnTo>
                  <a:cubicBezTo>
                    <a:pt x="893" y="5442"/>
                    <a:pt x="1250" y="5823"/>
                    <a:pt x="1703" y="5823"/>
                  </a:cubicBezTo>
                  <a:lnTo>
                    <a:pt x="2298" y="5823"/>
                  </a:lnTo>
                  <a:cubicBezTo>
                    <a:pt x="2739" y="5823"/>
                    <a:pt x="3108" y="5442"/>
                    <a:pt x="3108" y="4965"/>
                  </a:cubicBezTo>
                  <a:lnTo>
                    <a:pt x="3108" y="1667"/>
                  </a:lnTo>
                  <a:lnTo>
                    <a:pt x="3108" y="1560"/>
                  </a:lnTo>
                  <a:lnTo>
                    <a:pt x="3108" y="691"/>
                  </a:lnTo>
                  <a:cubicBezTo>
                    <a:pt x="3108" y="310"/>
                    <a:pt x="2822" y="0"/>
                    <a:pt x="2453"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1244200" y="2428400"/>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321875" y="2428400"/>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399875" y="2428400"/>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700075" y="2420675"/>
              <a:ext cx="522125" cy="55675"/>
            </a:xfrm>
            <a:custGeom>
              <a:avLst/>
              <a:gdLst/>
              <a:ahLst/>
              <a:cxnLst/>
              <a:rect l="l" t="t" r="r" b="b"/>
              <a:pathLst>
                <a:path w="20885" h="2227" extrusionOk="0">
                  <a:moveTo>
                    <a:pt x="179" y="0"/>
                  </a:moveTo>
                  <a:cubicBezTo>
                    <a:pt x="84" y="0"/>
                    <a:pt x="1" y="83"/>
                    <a:pt x="1" y="191"/>
                  </a:cubicBezTo>
                  <a:lnTo>
                    <a:pt x="1" y="2048"/>
                  </a:lnTo>
                  <a:cubicBezTo>
                    <a:pt x="1" y="2143"/>
                    <a:pt x="84" y="2227"/>
                    <a:pt x="179" y="2227"/>
                  </a:cubicBezTo>
                  <a:lnTo>
                    <a:pt x="20694" y="2227"/>
                  </a:lnTo>
                  <a:cubicBezTo>
                    <a:pt x="20801" y="2227"/>
                    <a:pt x="20884" y="2143"/>
                    <a:pt x="20884" y="2048"/>
                  </a:cubicBezTo>
                  <a:lnTo>
                    <a:pt x="20884" y="191"/>
                  </a:lnTo>
                  <a:cubicBezTo>
                    <a:pt x="20884" y="83"/>
                    <a:pt x="20801" y="0"/>
                    <a:pt x="2069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467000"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58755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6" y="2132"/>
                    <a:pt x="2216" y="2025"/>
                  </a:cubicBezTo>
                  <a:lnTo>
                    <a:pt x="2216" y="191"/>
                  </a:lnTo>
                  <a:cubicBezTo>
                    <a:pt x="2216"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665250" y="2240875"/>
              <a:ext cx="55400" cy="55700"/>
            </a:xfrm>
            <a:custGeom>
              <a:avLst/>
              <a:gdLst/>
              <a:ahLst/>
              <a:cxnLst/>
              <a:rect l="l" t="t" r="r" b="b"/>
              <a:pathLst>
                <a:path w="2216" h="2228" extrusionOk="0">
                  <a:moveTo>
                    <a:pt x="191" y="1"/>
                  </a:moveTo>
                  <a:cubicBezTo>
                    <a:pt x="84" y="1"/>
                    <a:pt x="0" y="84"/>
                    <a:pt x="0" y="191"/>
                  </a:cubicBezTo>
                  <a:lnTo>
                    <a:pt x="0" y="2025"/>
                  </a:lnTo>
                  <a:cubicBezTo>
                    <a:pt x="0"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42950" y="2240875"/>
              <a:ext cx="55675" cy="55700"/>
            </a:xfrm>
            <a:custGeom>
              <a:avLst/>
              <a:gdLst/>
              <a:ahLst/>
              <a:cxnLst/>
              <a:rect l="l" t="t" r="r" b="b"/>
              <a:pathLst>
                <a:path w="2227" h="2228" extrusionOk="0">
                  <a:moveTo>
                    <a:pt x="191" y="1"/>
                  </a:moveTo>
                  <a:cubicBezTo>
                    <a:pt x="83" y="1"/>
                    <a:pt x="0" y="84"/>
                    <a:pt x="0" y="191"/>
                  </a:cubicBezTo>
                  <a:lnTo>
                    <a:pt x="0" y="2025"/>
                  </a:lnTo>
                  <a:cubicBezTo>
                    <a:pt x="0" y="2132"/>
                    <a:pt x="83" y="2227"/>
                    <a:pt x="191" y="2227"/>
                  </a:cubicBezTo>
                  <a:lnTo>
                    <a:pt x="2024" y="2227"/>
                  </a:lnTo>
                  <a:cubicBezTo>
                    <a:pt x="2131" y="2227"/>
                    <a:pt x="2226" y="2132"/>
                    <a:pt x="2226" y="2025"/>
                  </a:cubicBezTo>
                  <a:lnTo>
                    <a:pt x="2226" y="191"/>
                  </a:lnTo>
                  <a:cubicBezTo>
                    <a:pt x="2226"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820625" y="2240875"/>
              <a:ext cx="55675" cy="55700"/>
            </a:xfrm>
            <a:custGeom>
              <a:avLst/>
              <a:gdLst/>
              <a:ahLst/>
              <a:cxnLst/>
              <a:rect l="l" t="t" r="r" b="b"/>
              <a:pathLst>
                <a:path w="2227" h="2228" extrusionOk="0">
                  <a:moveTo>
                    <a:pt x="203" y="1"/>
                  </a:moveTo>
                  <a:cubicBezTo>
                    <a:pt x="96" y="1"/>
                    <a:pt x="1" y="84"/>
                    <a:pt x="1" y="191"/>
                  </a:cubicBezTo>
                  <a:lnTo>
                    <a:pt x="1" y="2025"/>
                  </a:lnTo>
                  <a:cubicBezTo>
                    <a:pt x="1" y="2132"/>
                    <a:pt x="96" y="2227"/>
                    <a:pt x="203" y="2227"/>
                  </a:cubicBezTo>
                  <a:lnTo>
                    <a:pt x="2025" y="2227"/>
                  </a:lnTo>
                  <a:cubicBezTo>
                    <a:pt x="2132" y="2227"/>
                    <a:pt x="2227" y="2132"/>
                    <a:pt x="2227" y="2025"/>
                  </a:cubicBezTo>
                  <a:lnTo>
                    <a:pt x="2227" y="191"/>
                  </a:lnTo>
                  <a:cubicBezTo>
                    <a:pt x="2227"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98325" y="2240875"/>
              <a:ext cx="55675" cy="55700"/>
            </a:xfrm>
            <a:custGeom>
              <a:avLst/>
              <a:gdLst/>
              <a:ahLst/>
              <a:cxnLst/>
              <a:rect l="l" t="t" r="r" b="b"/>
              <a:pathLst>
                <a:path w="2227" h="2228" extrusionOk="0">
                  <a:moveTo>
                    <a:pt x="202" y="1"/>
                  </a:moveTo>
                  <a:cubicBezTo>
                    <a:pt x="95" y="1"/>
                    <a:pt x="0" y="84"/>
                    <a:pt x="0" y="191"/>
                  </a:cubicBezTo>
                  <a:lnTo>
                    <a:pt x="0" y="2025"/>
                  </a:lnTo>
                  <a:cubicBezTo>
                    <a:pt x="0" y="2132"/>
                    <a:pt x="95" y="2227"/>
                    <a:pt x="202" y="2227"/>
                  </a:cubicBezTo>
                  <a:lnTo>
                    <a:pt x="2024" y="2227"/>
                  </a:lnTo>
                  <a:cubicBezTo>
                    <a:pt x="2143" y="2227"/>
                    <a:pt x="2227" y="2132"/>
                    <a:pt x="2227" y="2025"/>
                  </a:cubicBezTo>
                  <a:lnTo>
                    <a:pt x="2227" y="191"/>
                  </a:lnTo>
                  <a:cubicBezTo>
                    <a:pt x="2227"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97630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1054000"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1131675"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209375"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287050" y="2240875"/>
              <a:ext cx="55700" cy="55700"/>
            </a:xfrm>
            <a:custGeom>
              <a:avLst/>
              <a:gdLst/>
              <a:ahLst/>
              <a:cxnLst/>
              <a:rect l="l" t="t" r="r" b="b"/>
              <a:pathLst>
                <a:path w="2228" h="2228" extrusionOk="0">
                  <a:moveTo>
                    <a:pt x="191" y="1"/>
                  </a:moveTo>
                  <a:cubicBezTo>
                    <a:pt x="84" y="1"/>
                    <a:pt x="1" y="84"/>
                    <a:pt x="1" y="191"/>
                  </a:cubicBezTo>
                  <a:lnTo>
                    <a:pt x="1" y="2025"/>
                  </a:lnTo>
                  <a:cubicBezTo>
                    <a:pt x="1" y="2132"/>
                    <a:pt x="84" y="2227"/>
                    <a:pt x="191" y="2227"/>
                  </a:cubicBezTo>
                  <a:lnTo>
                    <a:pt x="2025" y="2227"/>
                  </a:lnTo>
                  <a:cubicBezTo>
                    <a:pt x="2132" y="2227"/>
                    <a:pt x="2227"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67000" y="2240875"/>
              <a:ext cx="95275" cy="55700"/>
            </a:xfrm>
            <a:custGeom>
              <a:avLst/>
              <a:gdLst/>
              <a:ahLst/>
              <a:cxnLst/>
              <a:rect l="l" t="t" r="r" b="b"/>
              <a:pathLst>
                <a:path w="3811" h="2228" extrusionOk="0">
                  <a:moveTo>
                    <a:pt x="251" y="1"/>
                  </a:moveTo>
                  <a:cubicBezTo>
                    <a:pt x="108" y="1"/>
                    <a:pt x="1" y="108"/>
                    <a:pt x="1" y="251"/>
                  </a:cubicBezTo>
                  <a:lnTo>
                    <a:pt x="1" y="1965"/>
                  </a:lnTo>
                  <a:cubicBezTo>
                    <a:pt x="1" y="2108"/>
                    <a:pt x="108" y="2227"/>
                    <a:pt x="251" y="2227"/>
                  </a:cubicBezTo>
                  <a:lnTo>
                    <a:pt x="3549" y="2227"/>
                  </a:lnTo>
                  <a:cubicBezTo>
                    <a:pt x="3692" y="2227"/>
                    <a:pt x="3811" y="2108"/>
                    <a:pt x="3811" y="1965"/>
                  </a:cubicBezTo>
                  <a:lnTo>
                    <a:pt x="3811" y="251"/>
                  </a:lnTo>
                  <a:cubicBezTo>
                    <a:pt x="3811" y="108"/>
                    <a:pt x="3692" y="1"/>
                    <a:pt x="3549"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544700" y="2150100"/>
              <a:ext cx="55375" cy="55675"/>
            </a:xfrm>
            <a:custGeom>
              <a:avLst/>
              <a:gdLst/>
              <a:ahLst/>
              <a:cxnLst/>
              <a:rect l="l" t="t" r="r" b="b"/>
              <a:pathLst>
                <a:path w="2215" h="2227" extrusionOk="0">
                  <a:moveTo>
                    <a:pt x="191" y="0"/>
                  </a:moveTo>
                  <a:cubicBezTo>
                    <a:pt x="84" y="0"/>
                    <a:pt x="0" y="96"/>
                    <a:pt x="0" y="203"/>
                  </a:cubicBezTo>
                  <a:lnTo>
                    <a:pt x="0" y="2036"/>
                  </a:lnTo>
                  <a:cubicBezTo>
                    <a:pt x="0"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62237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6" y="2143"/>
                    <a:pt x="2216" y="2036"/>
                  </a:cubicBezTo>
                  <a:lnTo>
                    <a:pt x="2216" y="203"/>
                  </a:lnTo>
                  <a:cubicBezTo>
                    <a:pt x="2216"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700075" y="2150100"/>
              <a:ext cx="55675" cy="55675"/>
            </a:xfrm>
            <a:custGeom>
              <a:avLst/>
              <a:gdLst/>
              <a:ahLst/>
              <a:cxnLst/>
              <a:rect l="l" t="t" r="r" b="b"/>
              <a:pathLst>
                <a:path w="2227" h="2227" extrusionOk="0">
                  <a:moveTo>
                    <a:pt x="203" y="0"/>
                  </a:moveTo>
                  <a:cubicBezTo>
                    <a:pt x="96" y="0"/>
                    <a:pt x="1" y="96"/>
                    <a:pt x="1" y="203"/>
                  </a:cubicBezTo>
                  <a:lnTo>
                    <a:pt x="1" y="2036"/>
                  </a:lnTo>
                  <a:cubicBezTo>
                    <a:pt x="1" y="2143"/>
                    <a:pt x="96" y="2227"/>
                    <a:pt x="203"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777775" y="2150100"/>
              <a:ext cx="55675" cy="55675"/>
            </a:xfrm>
            <a:custGeom>
              <a:avLst/>
              <a:gdLst/>
              <a:ahLst/>
              <a:cxnLst/>
              <a:rect l="l" t="t" r="r" b="b"/>
              <a:pathLst>
                <a:path w="2227" h="2227" extrusionOk="0">
                  <a:moveTo>
                    <a:pt x="202" y="0"/>
                  </a:moveTo>
                  <a:cubicBezTo>
                    <a:pt x="95" y="0"/>
                    <a:pt x="0" y="96"/>
                    <a:pt x="0" y="203"/>
                  </a:cubicBezTo>
                  <a:lnTo>
                    <a:pt x="0" y="2036"/>
                  </a:lnTo>
                  <a:cubicBezTo>
                    <a:pt x="0" y="2143"/>
                    <a:pt x="95" y="2227"/>
                    <a:pt x="202"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55450"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933150" y="2150100"/>
              <a:ext cx="55675" cy="55675"/>
            </a:xfrm>
            <a:custGeom>
              <a:avLst/>
              <a:gdLst/>
              <a:ahLst/>
              <a:cxnLst/>
              <a:rect l="l" t="t" r="r" b="b"/>
              <a:pathLst>
                <a:path w="2227" h="2227" extrusionOk="0">
                  <a:moveTo>
                    <a:pt x="203" y="0"/>
                  </a:moveTo>
                  <a:cubicBezTo>
                    <a:pt x="95" y="0"/>
                    <a:pt x="0" y="96"/>
                    <a:pt x="0" y="203"/>
                  </a:cubicBezTo>
                  <a:lnTo>
                    <a:pt x="0" y="2036"/>
                  </a:lnTo>
                  <a:cubicBezTo>
                    <a:pt x="0" y="2143"/>
                    <a:pt x="95" y="2227"/>
                    <a:pt x="203" y="2227"/>
                  </a:cubicBezTo>
                  <a:lnTo>
                    <a:pt x="2036" y="2227"/>
                  </a:lnTo>
                  <a:cubicBezTo>
                    <a:pt x="2143" y="2227"/>
                    <a:pt x="2227" y="2143"/>
                    <a:pt x="2227" y="2036"/>
                  </a:cubicBezTo>
                  <a:lnTo>
                    <a:pt x="2227" y="203"/>
                  </a:lnTo>
                  <a:cubicBezTo>
                    <a:pt x="2227" y="96"/>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101112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108882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166500" y="2150100"/>
              <a:ext cx="55700" cy="55675"/>
            </a:xfrm>
            <a:custGeom>
              <a:avLst/>
              <a:gdLst/>
              <a:ahLst/>
              <a:cxnLst/>
              <a:rect l="l" t="t" r="r" b="b"/>
              <a:pathLst>
                <a:path w="2228" h="2227" extrusionOk="0">
                  <a:moveTo>
                    <a:pt x="191" y="0"/>
                  </a:moveTo>
                  <a:cubicBezTo>
                    <a:pt x="84" y="0"/>
                    <a:pt x="1" y="96"/>
                    <a:pt x="1" y="203"/>
                  </a:cubicBezTo>
                  <a:lnTo>
                    <a:pt x="1" y="2036"/>
                  </a:lnTo>
                  <a:cubicBezTo>
                    <a:pt x="1" y="2143"/>
                    <a:pt x="84" y="2227"/>
                    <a:pt x="191"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1244200" y="2150100"/>
              <a:ext cx="55675" cy="55675"/>
            </a:xfrm>
            <a:custGeom>
              <a:avLst/>
              <a:gdLst/>
              <a:ahLst/>
              <a:cxnLst/>
              <a:rect l="l" t="t" r="r" b="b"/>
              <a:pathLst>
                <a:path w="2227" h="2227" extrusionOk="0">
                  <a:moveTo>
                    <a:pt x="191" y="0"/>
                  </a:moveTo>
                  <a:cubicBezTo>
                    <a:pt x="83" y="0"/>
                    <a:pt x="0" y="96"/>
                    <a:pt x="0" y="203"/>
                  </a:cubicBezTo>
                  <a:lnTo>
                    <a:pt x="0" y="2036"/>
                  </a:lnTo>
                  <a:cubicBezTo>
                    <a:pt x="0" y="2143"/>
                    <a:pt x="83" y="2227"/>
                    <a:pt x="191"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1321875"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139987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467000"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544700" y="2330775"/>
              <a:ext cx="55375" cy="55675"/>
            </a:xfrm>
            <a:custGeom>
              <a:avLst/>
              <a:gdLst/>
              <a:ahLst/>
              <a:cxnLst/>
              <a:rect l="l" t="t" r="r" b="b"/>
              <a:pathLst>
                <a:path w="2215" h="2227" extrusionOk="0">
                  <a:moveTo>
                    <a:pt x="191" y="0"/>
                  </a:moveTo>
                  <a:cubicBezTo>
                    <a:pt x="84" y="0"/>
                    <a:pt x="0" y="84"/>
                    <a:pt x="0" y="203"/>
                  </a:cubicBezTo>
                  <a:lnTo>
                    <a:pt x="0" y="2024"/>
                  </a:lnTo>
                  <a:cubicBezTo>
                    <a:pt x="0"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2237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6" y="2132"/>
                    <a:pt x="2216" y="2024"/>
                  </a:cubicBezTo>
                  <a:lnTo>
                    <a:pt x="2216" y="203"/>
                  </a:lnTo>
                  <a:cubicBezTo>
                    <a:pt x="2216"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67000"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44700" y="2420675"/>
              <a:ext cx="55375" cy="55675"/>
            </a:xfrm>
            <a:custGeom>
              <a:avLst/>
              <a:gdLst/>
              <a:ahLst/>
              <a:cxnLst/>
              <a:rect l="l" t="t" r="r" b="b"/>
              <a:pathLst>
                <a:path w="2215" h="2227" extrusionOk="0">
                  <a:moveTo>
                    <a:pt x="191" y="0"/>
                  </a:moveTo>
                  <a:cubicBezTo>
                    <a:pt x="84" y="0"/>
                    <a:pt x="0" y="95"/>
                    <a:pt x="0" y="203"/>
                  </a:cubicBezTo>
                  <a:lnTo>
                    <a:pt x="0" y="2024"/>
                  </a:lnTo>
                  <a:cubicBezTo>
                    <a:pt x="0"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622375"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6" y="2131"/>
                    <a:pt x="2216" y="2024"/>
                  </a:cubicBezTo>
                  <a:lnTo>
                    <a:pt x="2216" y="203"/>
                  </a:lnTo>
                  <a:cubicBezTo>
                    <a:pt x="2216"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700075" y="2330775"/>
              <a:ext cx="55675" cy="55675"/>
            </a:xfrm>
            <a:custGeom>
              <a:avLst/>
              <a:gdLst/>
              <a:ahLst/>
              <a:cxnLst/>
              <a:rect l="l" t="t" r="r" b="b"/>
              <a:pathLst>
                <a:path w="2227" h="2227" extrusionOk="0">
                  <a:moveTo>
                    <a:pt x="203" y="0"/>
                  </a:moveTo>
                  <a:cubicBezTo>
                    <a:pt x="96" y="0"/>
                    <a:pt x="1" y="84"/>
                    <a:pt x="1" y="203"/>
                  </a:cubicBezTo>
                  <a:lnTo>
                    <a:pt x="1" y="2024"/>
                  </a:lnTo>
                  <a:cubicBezTo>
                    <a:pt x="1" y="2132"/>
                    <a:pt x="96" y="2227"/>
                    <a:pt x="203"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77775" y="2330775"/>
              <a:ext cx="55675" cy="55675"/>
            </a:xfrm>
            <a:custGeom>
              <a:avLst/>
              <a:gdLst/>
              <a:ahLst/>
              <a:cxnLst/>
              <a:rect l="l" t="t" r="r" b="b"/>
              <a:pathLst>
                <a:path w="2227" h="2227" extrusionOk="0">
                  <a:moveTo>
                    <a:pt x="202" y="0"/>
                  </a:moveTo>
                  <a:cubicBezTo>
                    <a:pt x="95" y="0"/>
                    <a:pt x="0" y="84"/>
                    <a:pt x="0" y="203"/>
                  </a:cubicBezTo>
                  <a:lnTo>
                    <a:pt x="0" y="2024"/>
                  </a:lnTo>
                  <a:cubicBezTo>
                    <a:pt x="0" y="2132"/>
                    <a:pt x="95" y="2227"/>
                    <a:pt x="202"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855450"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933150" y="2330775"/>
              <a:ext cx="55675" cy="55675"/>
            </a:xfrm>
            <a:custGeom>
              <a:avLst/>
              <a:gdLst/>
              <a:ahLst/>
              <a:cxnLst/>
              <a:rect l="l" t="t" r="r" b="b"/>
              <a:pathLst>
                <a:path w="2227" h="2227" extrusionOk="0">
                  <a:moveTo>
                    <a:pt x="203" y="0"/>
                  </a:moveTo>
                  <a:cubicBezTo>
                    <a:pt x="95" y="0"/>
                    <a:pt x="0" y="84"/>
                    <a:pt x="0" y="203"/>
                  </a:cubicBezTo>
                  <a:lnTo>
                    <a:pt x="0" y="2024"/>
                  </a:lnTo>
                  <a:cubicBezTo>
                    <a:pt x="0" y="2132"/>
                    <a:pt x="95" y="2227"/>
                    <a:pt x="203" y="2227"/>
                  </a:cubicBezTo>
                  <a:lnTo>
                    <a:pt x="2036" y="2227"/>
                  </a:lnTo>
                  <a:cubicBezTo>
                    <a:pt x="2143" y="2227"/>
                    <a:pt x="2227" y="2132"/>
                    <a:pt x="2227" y="2024"/>
                  </a:cubicBezTo>
                  <a:lnTo>
                    <a:pt x="2227" y="203"/>
                  </a:lnTo>
                  <a:cubicBezTo>
                    <a:pt x="2227" y="84"/>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101112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088825" y="2330775"/>
              <a:ext cx="55375" cy="55675"/>
            </a:xfrm>
            <a:custGeom>
              <a:avLst/>
              <a:gdLst/>
              <a:ahLst/>
              <a:cxnLst/>
              <a:rect l="l" t="t" r="r" b="b"/>
              <a:pathLst>
                <a:path w="2215" h="2227" extrusionOk="0">
                  <a:moveTo>
                    <a:pt x="191" y="0"/>
                  </a:moveTo>
                  <a:cubicBezTo>
                    <a:pt x="83" y="0"/>
                    <a:pt x="0" y="84"/>
                    <a:pt x="0" y="203"/>
                  </a:cubicBezTo>
                  <a:lnTo>
                    <a:pt x="0" y="2024"/>
                  </a:lnTo>
                  <a:cubicBezTo>
                    <a:pt x="0" y="2132"/>
                    <a:pt x="83" y="2227"/>
                    <a:pt x="191" y="2227"/>
                  </a:cubicBezTo>
                  <a:lnTo>
                    <a:pt x="2024" y="2227"/>
                  </a:lnTo>
                  <a:cubicBezTo>
                    <a:pt x="2131" y="2227"/>
                    <a:pt x="2215" y="2132"/>
                    <a:pt x="2215" y="2024"/>
                  </a:cubicBezTo>
                  <a:lnTo>
                    <a:pt x="2215" y="203"/>
                  </a:lnTo>
                  <a:cubicBezTo>
                    <a:pt x="2215"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166500" y="2330775"/>
              <a:ext cx="55700" cy="55675"/>
            </a:xfrm>
            <a:custGeom>
              <a:avLst/>
              <a:gdLst/>
              <a:ahLst/>
              <a:cxnLst/>
              <a:rect l="l" t="t" r="r" b="b"/>
              <a:pathLst>
                <a:path w="2228" h="2227" extrusionOk="0">
                  <a:moveTo>
                    <a:pt x="191" y="0"/>
                  </a:moveTo>
                  <a:cubicBezTo>
                    <a:pt x="84" y="0"/>
                    <a:pt x="1" y="84"/>
                    <a:pt x="1" y="203"/>
                  </a:cubicBezTo>
                  <a:lnTo>
                    <a:pt x="1" y="2024"/>
                  </a:lnTo>
                  <a:cubicBezTo>
                    <a:pt x="1" y="2132"/>
                    <a:pt x="84" y="2227"/>
                    <a:pt x="191"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1244200" y="2330775"/>
              <a:ext cx="55675" cy="55675"/>
            </a:xfrm>
            <a:custGeom>
              <a:avLst/>
              <a:gdLst/>
              <a:ahLst/>
              <a:cxnLst/>
              <a:rect l="l" t="t" r="r" b="b"/>
              <a:pathLst>
                <a:path w="2227" h="2227" extrusionOk="0">
                  <a:moveTo>
                    <a:pt x="191" y="0"/>
                  </a:moveTo>
                  <a:cubicBezTo>
                    <a:pt x="83" y="0"/>
                    <a:pt x="0" y="84"/>
                    <a:pt x="0" y="203"/>
                  </a:cubicBezTo>
                  <a:lnTo>
                    <a:pt x="0" y="2024"/>
                  </a:lnTo>
                  <a:cubicBezTo>
                    <a:pt x="0" y="2132"/>
                    <a:pt x="83" y="2227"/>
                    <a:pt x="191"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1321875"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377550" y="2240875"/>
              <a:ext cx="77700" cy="145575"/>
            </a:xfrm>
            <a:custGeom>
              <a:avLst/>
              <a:gdLst/>
              <a:ahLst/>
              <a:cxnLst/>
              <a:rect l="l" t="t" r="r" b="b"/>
              <a:pathLst>
                <a:path w="3108" h="5823" extrusionOk="0">
                  <a:moveTo>
                    <a:pt x="655" y="1"/>
                  </a:moveTo>
                  <a:cubicBezTo>
                    <a:pt x="286" y="1"/>
                    <a:pt x="0" y="310"/>
                    <a:pt x="0" y="691"/>
                  </a:cubicBezTo>
                  <a:lnTo>
                    <a:pt x="0" y="1668"/>
                  </a:lnTo>
                  <a:cubicBezTo>
                    <a:pt x="0" y="2049"/>
                    <a:pt x="286" y="2358"/>
                    <a:pt x="655" y="2358"/>
                  </a:cubicBezTo>
                  <a:lnTo>
                    <a:pt x="893" y="2358"/>
                  </a:lnTo>
                  <a:lnTo>
                    <a:pt x="893" y="4954"/>
                  </a:lnTo>
                  <a:cubicBezTo>
                    <a:pt x="893" y="5430"/>
                    <a:pt x="1250" y="5823"/>
                    <a:pt x="1703" y="5823"/>
                  </a:cubicBezTo>
                  <a:lnTo>
                    <a:pt x="2298" y="5823"/>
                  </a:lnTo>
                  <a:cubicBezTo>
                    <a:pt x="2739" y="5823"/>
                    <a:pt x="3108" y="5430"/>
                    <a:pt x="3108" y="4954"/>
                  </a:cubicBezTo>
                  <a:lnTo>
                    <a:pt x="3108" y="1668"/>
                  </a:lnTo>
                  <a:lnTo>
                    <a:pt x="3108" y="1560"/>
                  </a:lnTo>
                  <a:lnTo>
                    <a:pt x="3108" y="691"/>
                  </a:lnTo>
                  <a:cubicBezTo>
                    <a:pt x="3108" y="310"/>
                    <a:pt x="2822" y="1"/>
                    <a:pt x="2453"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44200" y="2420675"/>
              <a:ext cx="55675" cy="55675"/>
            </a:xfrm>
            <a:custGeom>
              <a:avLst/>
              <a:gdLst/>
              <a:ahLst/>
              <a:cxnLst/>
              <a:rect l="l" t="t" r="r" b="b"/>
              <a:pathLst>
                <a:path w="2227" h="2227" extrusionOk="0">
                  <a:moveTo>
                    <a:pt x="191" y="0"/>
                  </a:moveTo>
                  <a:cubicBezTo>
                    <a:pt x="83" y="0"/>
                    <a:pt x="0" y="95"/>
                    <a:pt x="0" y="203"/>
                  </a:cubicBezTo>
                  <a:lnTo>
                    <a:pt x="0" y="2024"/>
                  </a:lnTo>
                  <a:cubicBezTo>
                    <a:pt x="0" y="2131"/>
                    <a:pt x="83" y="2227"/>
                    <a:pt x="191" y="2227"/>
                  </a:cubicBezTo>
                  <a:lnTo>
                    <a:pt x="2024" y="2227"/>
                  </a:lnTo>
                  <a:cubicBezTo>
                    <a:pt x="2131" y="2227"/>
                    <a:pt x="2227" y="2131"/>
                    <a:pt x="2227" y="2024"/>
                  </a:cubicBezTo>
                  <a:lnTo>
                    <a:pt x="2227" y="203"/>
                  </a:lnTo>
                  <a:cubicBezTo>
                    <a:pt x="2227"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1321875" y="2420675"/>
              <a:ext cx="55700" cy="55675"/>
            </a:xfrm>
            <a:custGeom>
              <a:avLst/>
              <a:gdLst/>
              <a:ahLst/>
              <a:cxnLst/>
              <a:rect l="l" t="t" r="r" b="b"/>
              <a:pathLst>
                <a:path w="2228" h="2227" extrusionOk="0">
                  <a:moveTo>
                    <a:pt x="203" y="0"/>
                  </a:moveTo>
                  <a:cubicBezTo>
                    <a:pt x="96" y="0"/>
                    <a:pt x="1" y="95"/>
                    <a:pt x="1" y="203"/>
                  </a:cubicBezTo>
                  <a:lnTo>
                    <a:pt x="1" y="2024"/>
                  </a:lnTo>
                  <a:cubicBezTo>
                    <a:pt x="1" y="2131"/>
                    <a:pt x="96" y="2227"/>
                    <a:pt x="203" y="2227"/>
                  </a:cubicBezTo>
                  <a:lnTo>
                    <a:pt x="2037" y="2227"/>
                  </a:lnTo>
                  <a:cubicBezTo>
                    <a:pt x="2144" y="2227"/>
                    <a:pt x="2227" y="2131"/>
                    <a:pt x="2227" y="2024"/>
                  </a:cubicBezTo>
                  <a:lnTo>
                    <a:pt x="2227" y="203"/>
                  </a:lnTo>
                  <a:cubicBezTo>
                    <a:pt x="2227" y="95"/>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1399875" y="2420675"/>
              <a:ext cx="55375" cy="55675"/>
            </a:xfrm>
            <a:custGeom>
              <a:avLst/>
              <a:gdLst/>
              <a:ahLst/>
              <a:cxnLst/>
              <a:rect l="l" t="t" r="r" b="b"/>
              <a:pathLst>
                <a:path w="2215" h="2227" extrusionOk="0">
                  <a:moveTo>
                    <a:pt x="191" y="0"/>
                  </a:moveTo>
                  <a:cubicBezTo>
                    <a:pt x="83" y="0"/>
                    <a:pt x="0" y="95"/>
                    <a:pt x="0" y="203"/>
                  </a:cubicBezTo>
                  <a:lnTo>
                    <a:pt x="0" y="2024"/>
                  </a:lnTo>
                  <a:cubicBezTo>
                    <a:pt x="0" y="2131"/>
                    <a:pt x="83" y="2227"/>
                    <a:pt x="191" y="2227"/>
                  </a:cubicBezTo>
                  <a:lnTo>
                    <a:pt x="2024" y="2227"/>
                  </a:lnTo>
                  <a:cubicBezTo>
                    <a:pt x="2131" y="2227"/>
                    <a:pt x="2215" y="2131"/>
                    <a:pt x="2215" y="2024"/>
                  </a:cubicBezTo>
                  <a:lnTo>
                    <a:pt x="2215" y="203"/>
                  </a:lnTo>
                  <a:cubicBezTo>
                    <a:pt x="2215"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6"/>
          <p:cNvGrpSpPr/>
          <p:nvPr/>
        </p:nvGrpSpPr>
        <p:grpSpPr>
          <a:xfrm flipH="1">
            <a:off x="7744172" y="3783875"/>
            <a:ext cx="1256977" cy="1227202"/>
            <a:chOff x="2180272" y="-464800"/>
            <a:chExt cx="1256977" cy="1227202"/>
          </a:xfrm>
        </p:grpSpPr>
        <p:sp>
          <p:nvSpPr>
            <p:cNvPr id="563" name="Google Shape;563;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6"/>
          <p:cNvGrpSpPr/>
          <p:nvPr/>
        </p:nvGrpSpPr>
        <p:grpSpPr>
          <a:xfrm rot="-2700000" flipH="1">
            <a:off x="7599152" y="258927"/>
            <a:ext cx="1139797" cy="1617797"/>
            <a:chOff x="1801400" y="1718664"/>
            <a:chExt cx="640972" cy="909778"/>
          </a:xfrm>
        </p:grpSpPr>
        <p:sp>
          <p:nvSpPr>
            <p:cNvPr id="566" name="Google Shape;566;p36"/>
            <p:cNvSpPr/>
            <p:nvPr/>
          </p:nvSpPr>
          <p:spPr>
            <a:xfrm>
              <a:off x="2087331" y="1718664"/>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l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FF7538A2-6ACD-77FC-0BDA-9D0D2602CFA3}"/>
              </a:ext>
            </a:extLst>
          </p:cNvPr>
          <p:cNvSpPr>
            <a:spLocks noGrp="1"/>
          </p:cNvSpPr>
          <p:nvPr>
            <p:ph type="title"/>
          </p:nvPr>
        </p:nvSpPr>
        <p:spPr>
          <a:xfrm>
            <a:off x="713250" y="701590"/>
            <a:ext cx="7717500" cy="572700"/>
          </a:xfrm>
        </p:spPr>
        <p:txBody>
          <a:bodyPr/>
          <a:lstStyle/>
          <a:p>
            <a:pPr algn="ctr"/>
            <a:r>
              <a:rPr lang="es-MX" dirty="0"/>
              <a:t>Formas básicas de locomoción </a:t>
            </a:r>
          </a:p>
        </p:txBody>
      </p:sp>
      <p:sp>
        <p:nvSpPr>
          <p:cNvPr id="11" name="Google Shape;717;p42">
            <a:extLst>
              <a:ext uri="{FF2B5EF4-FFF2-40B4-BE49-F238E27FC236}">
                <a16:creationId xmlns:a16="http://schemas.microsoft.com/office/drawing/2014/main" id="{067BAE1F-5818-6074-39C1-38AC548FE1F5}"/>
              </a:ext>
            </a:extLst>
          </p:cNvPr>
          <p:cNvSpPr txBox="1">
            <a:spLocks noGrp="1"/>
          </p:cNvSpPr>
          <p:nvPr>
            <p:ph type="body" idx="1"/>
          </p:nvPr>
        </p:nvSpPr>
        <p:spPr>
          <a:xfrm>
            <a:off x="450658" y="1274290"/>
            <a:ext cx="8242683" cy="2124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s-MX" sz="1600" dirty="0">
                <a:latin typeface="Century Gothic" panose="020B0502020202020204" pitchFamily="34" charset="0"/>
              </a:rPr>
              <a:t>Son movimientos locomotores realizados por el cuerpo que se desplaza de un punto a otro en el espacio, conjugando los diferentes elementos espaciales como dirección, planos y ejes. </a:t>
            </a:r>
          </a:p>
          <a:p>
            <a:pPr marL="0" lvl="0" indent="0" algn="just" rtl="0">
              <a:lnSpc>
                <a:spcPct val="150000"/>
              </a:lnSpc>
              <a:spcBef>
                <a:spcPts val="0"/>
              </a:spcBef>
              <a:spcAft>
                <a:spcPts val="0"/>
              </a:spcAft>
              <a:buNone/>
            </a:pPr>
            <a:r>
              <a:rPr lang="es-MX" sz="1600" dirty="0">
                <a:latin typeface="Century Gothic" panose="020B0502020202020204" pitchFamily="34" charset="0"/>
              </a:rPr>
              <a:t>Las habilidades motrices de locomoción pueden ser: reptar, correr, saltar, desplazarse, marchar, desplazarse en cuadrupedia, caminar, rodar, trepar entre otros. </a:t>
            </a:r>
            <a:endParaRPr sz="1600" dirty="0">
              <a:latin typeface="Century Gothic" panose="020B0502020202020204" pitchFamily="34" charset="0"/>
            </a:endParaRPr>
          </a:p>
        </p:txBody>
      </p:sp>
      <p:pic>
        <p:nvPicPr>
          <p:cNvPr id="3074" name="Picture 2" descr="Patrones de Locomoción – ITAIC: Educación Física Recreación y Deportes">
            <a:extLst>
              <a:ext uri="{FF2B5EF4-FFF2-40B4-BE49-F238E27FC236}">
                <a16:creationId xmlns:a16="http://schemas.microsoft.com/office/drawing/2014/main" id="{8A0E49E4-1EBC-2BB7-3CF6-147642685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175" y="3376617"/>
            <a:ext cx="4901935" cy="1424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1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2832880" y="1554967"/>
            <a:ext cx="3391608" cy="2217171"/>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3142505" y="2506410"/>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Gracias por su atención </a:t>
            </a:r>
            <a:endParaRPr dirty="0"/>
          </a:p>
        </p:txBody>
      </p:sp>
      <p:grpSp>
        <p:nvGrpSpPr>
          <p:cNvPr id="1385" name="Google Shape;1385;p58"/>
          <p:cNvGrpSpPr/>
          <p:nvPr/>
        </p:nvGrpSpPr>
        <p:grpSpPr>
          <a:xfrm>
            <a:off x="325612" y="1381750"/>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320037" y="3555500"/>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2393825" y="868675"/>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717925" y="2581775"/>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39500" y="3555500"/>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6696750" y="22527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279500" y="184175"/>
            <a:ext cx="1726200" cy="1889400"/>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6997777" y="197155"/>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227875" y="3897150"/>
            <a:ext cx="1726200" cy="188940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AA8466-55F8-17B6-0D1E-C4947196473E}"/>
              </a:ext>
            </a:extLst>
          </p:cNvPr>
          <p:cNvSpPr txBox="1"/>
          <p:nvPr/>
        </p:nvSpPr>
        <p:spPr>
          <a:xfrm>
            <a:off x="338666" y="171093"/>
            <a:ext cx="8692446" cy="4801314"/>
          </a:xfrm>
          <a:prstGeom prst="rect">
            <a:avLst/>
          </a:prstGeom>
          <a:noFill/>
        </p:spPr>
        <p:txBody>
          <a:bodyPr wrap="square">
            <a:spAutoFit/>
          </a:bodyPr>
          <a:lstStyle/>
          <a:p>
            <a:pPr algn="ctr">
              <a:spcBef>
                <a:spcPts val="1200"/>
              </a:spcBef>
              <a:spcAft>
                <a:spcPts val="1200"/>
              </a:spcAft>
            </a:pPr>
            <a:r>
              <a:rPr lang="es-MX" sz="2000" b="1" dirty="0">
                <a:latin typeface="Arial" panose="020B0604020202020204" pitchFamily="34" charset="0"/>
                <a:ea typeface="Calibri" panose="020F0502020204030204" pitchFamily="34" charset="0"/>
                <a:cs typeface="Times New Roman" panose="02020603050405020304" pitchFamily="18" charset="0"/>
              </a:rPr>
              <a:t>Escuela Normal de Educación Preescolar </a:t>
            </a:r>
          </a:p>
          <a:p>
            <a:pPr>
              <a:spcBef>
                <a:spcPts val="1200"/>
              </a:spcBef>
              <a:spcAft>
                <a:spcPts val="1200"/>
              </a:spcAft>
            </a:pPr>
            <a:endParaRPr lang="es-MX" sz="1400" b="1"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1200"/>
              </a:spcAft>
            </a:pPr>
            <a:endParaRPr lang="es-MX" sz="1400" b="1" dirty="0">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1200"/>
              </a:spcAft>
            </a:pPr>
            <a:endParaRPr lang="es-MX" sz="1400" b="1"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s-MX" sz="1400" b="1" dirty="0">
                <a:effectLst/>
                <a:latin typeface="Arial" panose="020B0604020202020204" pitchFamily="34" charset="0"/>
                <a:ea typeface="Calibri" panose="020F0502020204030204" pitchFamily="34" charset="0"/>
                <a:cs typeface="Times New Roman" panose="02020603050405020304" pitchFamily="18" charset="0"/>
              </a:rPr>
              <a:t>Asignatura: </a:t>
            </a:r>
            <a:r>
              <a:rPr lang="es-MX" sz="1400" dirty="0">
                <a:effectLst/>
                <a:latin typeface="Arial" panose="020B0604020202020204" pitchFamily="34" charset="0"/>
                <a:ea typeface="Calibri" panose="020F0502020204030204" pitchFamily="34" charset="0"/>
                <a:cs typeface="Times New Roman" panose="02020603050405020304" pitchFamily="18" charset="0"/>
              </a:rPr>
              <a:t>Estrategias de expresión corporal y danza en preescolar </a:t>
            </a:r>
            <a:br>
              <a:rPr lang="es-MX" dirty="0">
                <a:latin typeface="Calibri" panose="020F0502020204030204" pitchFamily="34" charset="0"/>
                <a:ea typeface="Calibri" panose="020F0502020204030204" pitchFamily="34" charset="0"/>
                <a:cs typeface="Times New Roman" panose="02020603050405020304" pitchFamily="18" charset="0"/>
              </a:rPr>
            </a:br>
            <a:r>
              <a:rPr lang="es-MX" sz="1400" b="1" dirty="0">
                <a:effectLst/>
                <a:latin typeface="Arial" panose="020B0604020202020204" pitchFamily="34" charset="0"/>
                <a:ea typeface="Calibri" panose="020F0502020204030204" pitchFamily="34" charset="0"/>
                <a:cs typeface="Times New Roman" panose="02020603050405020304" pitchFamily="18" charset="0"/>
              </a:rPr>
              <a:t>Docente: </a:t>
            </a:r>
            <a:r>
              <a:rPr lang="es-MX" sz="1400" dirty="0">
                <a:effectLst/>
                <a:latin typeface="Arial" panose="020B0604020202020204" pitchFamily="34" charset="0"/>
                <a:ea typeface="Calibri" panose="020F0502020204030204" pitchFamily="34" charset="0"/>
                <a:cs typeface="Times New Roman" panose="02020603050405020304" pitchFamily="18" charset="0"/>
              </a:rPr>
              <a:t> Manuel Federico Rodríguez Aguilar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spcBef>
                <a:spcPts val="1200"/>
              </a:spcBef>
              <a:spcAft>
                <a:spcPts val="1200"/>
              </a:spcAft>
            </a:pPr>
            <a:r>
              <a:rPr lang="es-MX" sz="1400" b="1" dirty="0">
                <a:effectLst/>
                <a:latin typeface="Arial" panose="020B0604020202020204" pitchFamily="34" charset="0"/>
                <a:ea typeface="Calibri" panose="020F0502020204030204" pitchFamily="34" charset="0"/>
                <a:cs typeface="Times New Roman" panose="02020603050405020304" pitchFamily="18" charset="0"/>
              </a:rPr>
              <a:t>Unidad III</a:t>
            </a:r>
          </a:p>
          <a:p>
            <a:pPr>
              <a:spcBef>
                <a:spcPts val="1200"/>
              </a:spcBef>
              <a:spcAft>
                <a:spcPts val="1200"/>
              </a:spcAft>
            </a:pPr>
            <a:r>
              <a:rPr lang="es-MX" sz="1400" b="1" dirty="0">
                <a:effectLst/>
                <a:latin typeface="Arial" panose="020B0604020202020204" pitchFamily="34" charset="0"/>
                <a:ea typeface="Calibri" panose="020F0502020204030204" pitchFamily="34" charset="0"/>
                <a:cs typeface="Times New Roman" panose="02020603050405020304" pitchFamily="18" charset="0"/>
              </a:rPr>
              <a:t>Alumna: </a:t>
            </a:r>
            <a:r>
              <a:rPr lang="es-MX" sz="1400" dirty="0">
                <a:effectLst/>
                <a:latin typeface="Arial" panose="020B0604020202020204" pitchFamily="34" charset="0"/>
                <a:ea typeface="Calibri" panose="020F0502020204030204" pitchFamily="34" charset="0"/>
                <a:cs typeface="Times New Roman" panose="02020603050405020304" pitchFamily="18" charset="0"/>
              </a:rPr>
              <a:t>Adriana Rodríguez Hernández N°22</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s-MX" sz="1400" b="1" dirty="0">
                <a:effectLst/>
                <a:latin typeface="Arial" panose="020B0604020202020204" pitchFamily="34" charset="0"/>
                <a:ea typeface="Calibri" panose="020F0502020204030204" pitchFamily="34" charset="0"/>
                <a:cs typeface="Times New Roman" panose="02020603050405020304" pitchFamily="18" charset="0"/>
              </a:rPr>
              <a:t>Grado</a:t>
            </a:r>
            <a:r>
              <a:rPr lang="es-MX" sz="1400" dirty="0">
                <a:effectLst/>
                <a:latin typeface="Arial" panose="020B0604020202020204" pitchFamily="34" charset="0"/>
                <a:ea typeface="Calibri" panose="020F0502020204030204" pitchFamily="34" charset="0"/>
                <a:cs typeface="Times New Roman" panose="02020603050405020304" pitchFamily="18" charset="0"/>
              </a:rPr>
              <a:t>: 3°         	</a:t>
            </a:r>
            <a:r>
              <a:rPr lang="es-MX" sz="1400" b="1" dirty="0">
                <a:effectLst/>
                <a:latin typeface="Arial" panose="020B0604020202020204" pitchFamily="34" charset="0"/>
                <a:ea typeface="Calibri" panose="020F0502020204030204" pitchFamily="34" charset="0"/>
                <a:cs typeface="Times New Roman" panose="02020603050405020304" pitchFamily="18" charset="0"/>
              </a:rPr>
              <a:t> Sección</a:t>
            </a:r>
            <a:r>
              <a:rPr lang="es-MX" sz="1400" dirty="0">
                <a:effectLst/>
                <a:latin typeface="Arial" panose="020B0604020202020204" pitchFamily="34" charset="0"/>
                <a:ea typeface="Calibri" panose="020F0502020204030204" pitchFamily="34" charset="0"/>
                <a:cs typeface="Times New Roman" panose="02020603050405020304" pitchFamily="18" charset="0"/>
              </a:rPr>
              <a:t>: “C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200"/>
              </a:spcBef>
              <a:spcAft>
                <a:spcPts val="12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Saltillo, Coahuila                                            </a:t>
            </a:r>
            <a:r>
              <a:rPr lang="es-MX" sz="1400" dirty="0">
                <a:latin typeface="Arial" panose="020B0604020202020204" pitchFamily="34" charset="0"/>
                <a:ea typeface="Calibri" panose="020F0502020204030204" pitchFamily="34" charset="0"/>
                <a:cs typeface="Times New Roman" panose="02020603050405020304" pitchFamily="18" charset="0"/>
              </a:rPr>
              <a:t>08 de mayo del </a:t>
            </a:r>
            <a:r>
              <a:rPr lang="es-MX" sz="1400" dirty="0">
                <a:effectLst/>
                <a:latin typeface="Arial" panose="020B0604020202020204" pitchFamily="34" charset="0"/>
                <a:ea typeface="Calibri" panose="020F0502020204030204" pitchFamily="34" charset="0"/>
                <a:cs typeface="Times New Roman" panose="02020603050405020304" pitchFamily="18" charset="0"/>
              </a:rPr>
              <a:t>2022</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2.gif" descr="Resultado de imagen para escudo de la escuela normal de educación preescolar">
            <a:extLst>
              <a:ext uri="{FF2B5EF4-FFF2-40B4-BE49-F238E27FC236}">
                <a16:creationId xmlns:a16="http://schemas.microsoft.com/office/drawing/2014/main" id="{B419F949-C7ED-4679-BFB5-C0B62EE95696}"/>
              </a:ext>
            </a:extLst>
          </p:cNvPr>
          <p:cNvPicPr/>
          <p:nvPr/>
        </p:nvPicPr>
        <p:blipFill>
          <a:blip r:embed="rId2"/>
          <a:srcRect l="22012" r="17577"/>
          <a:stretch>
            <a:fillRect/>
          </a:stretch>
        </p:blipFill>
        <p:spPr>
          <a:xfrm>
            <a:off x="3881437" y="696471"/>
            <a:ext cx="1381125" cy="1357313"/>
          </a:xfrm>
          <a:prstGeom prst="rect">
            <a:avLst/>
          </a:prstGeom>
          <a:ln/>
        </p:spPr>
      </p:pic>
    </p:spTree>
    <p:extLst>
      <p:ext uri="{BB962C8B-B14F-4D97-AF65-F5344CB8AC3E}">
        <p14:creationId xmlns:p14="http://schemas.microsoft.com/office/powerpoint/2010/main" val="49282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Pulso musical </a:t>
            </a:r>
            <a:endParaRPr dirty="0"/>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D1C99996-FDD1-FE9A-40B1-F61F416F054C}"/>
              </a:ext>
            </a:extLst>
          </p:cNvPr>
          <p:cNvSpPr txBox="1"/>
          <p:nvPr/>
        </p:nvSpPr>
        <p:spPr>
          <a:xfrm>
            <a:off x="1087401" y="1138489"/>
            <a:ext cx="7343374" cy="1754326"/>
          </a:xfrm>
          <a:prstGeom prst="rect">
            <a:avLst/>
          </a:prstGeom>
          <a:noFill/>
        </p:spPr>
        <p:txBody>
          <a:bodyPr wrap="square" rtlCol="0">
            <a:spAutoFit/>
          </a:bodyPr>
          <a:lstStyle/>
          <a:p>
            <a:r>
              <a:rPr lang="es-MX" sz="1800" dirty="0">
                <a:latin typeface="Century Gothic" panose="020B0502020202020204" pitchFamily="34" charset="0"/>
              </a:rPr>
              <a:t>En el ámbito de la música, el pulso es una unidad que permite realizar la medición del tiempo. El pulso musical, por lo tanto, consiste en una serie de pulsaciones repetidas de manera constante que dividen el tiempo en fragmentos idénticos. </a:t>
            </a:r>
          </a:p>
          <a:p>
            <a:r>
              <a:rPr lang="es-MX" sz="1800" dirty="0">
                <a:latin typeface="Century Gothic" panose="020B0502020202020204" pitchFamily="34" charset="0"/>
              </a:rPr>
              <a:t>El pulso musical consiste en pulsaciones que se repiten de forma constante y que permiten dividir el tiempo. </a:t>
            </a:r>
          </a:p>
        </p:txBody>
      </p:sp>
      <p:pic>
        <p:nvPicPr>
          <p:cNvPr id="1026" name="Picture 2" descr="Ritmo">
            <a:extLst>
              <a:ext uri="{FF2B5EF4-FFF2-40B4-BE49-F238E27FC236}">
                <a16:creationId xmlns:a16="http://schemas.microsoft.com/office/drawing/2014/main" id="{8C14D0E5-5BB2-0BC2-FA9C-4374CDBE8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827" y="2908697"/>
            <a:ext cx="2754702" cy="1833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0"/>
          <p:cNvSpPr txBox="1">
            <a:spLocks noGrp="1"/>
          </p:cNvSpPr>
          <p:nvPr>
            <p:ph type="title"/>
          </p:nvPr>
        </p:nvSpPr>
        <p:spPr>
          <a:xfrm>
            <a:off x="1883551" y="880576"/>
            <a:ext cx="5672100" cy="80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Tempo</a:t>
            </a:r>
            <a:endParaRPr dirty="0"/>
          </a:p>
        </p:txBody>
      </p:sp>
      <p:grpSp>
        <p:nvGrpSpPr>
          <p:cNvPr id="666" name="Google Shape;666;p40"/>
          <p:cNvGrpSpPr/>
          <p:nvPr/>
        </p:nvGrpSpPr>
        <p:grpSpPr>
          <a:xfrm flipH="1">
            <a:off x="1761219" y="274192"/>
            <a:ext cx="1206195" cy="1177623"/>
            <a:chOff x="2180272" y="-464800"/>
            <a:chExt cx="1256977" cy="1227202"/>
          </a:xfrm>
        </p:grpSpPr>
        <p:sp>
          <p:nvSpPr>
            <p:cNvPr id="667" name="Google Shape;667;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0"/>
          <p:cNvGrpSpPr/>
          <p:nvPr/>
        </p:nvGrpSpPr>
        <p:grpSpPr>
          <a:xfrm>
            <a:off x="58202" y="3288670"/>
            <a:ext cx="1475314" cy="1440367"/>
            <a:chOff x="2180272" y="-464800"/>
            <a:chExt cx="1256977" cy="1227202"/>
          </a:xfrm>
        </p:grpSpPr>
        <p:sp>
          <p:nvSpPr>
            <p:cNvPr id="670" name="Google Shape;670;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0"/>
          <p:cNvGrpSpPr/>
          <p:nvPr/>
        </p:nvGrpSpPr>
        <p:grpSpPr>
          <a:xfrm>
            <a:off x="7827794" y="3295092"/>
            <a:ext cx="1206195" cy="1177623"/>
            <a:chOff x="2180272" y="-464800"/>
            <a:chExt cx="1256977" cy="1227202"/>
          </a:xfrm>
        </p:grpSpPr>
        <p:sp>
          <p:nvSpPr>
            <p:cNvPr id="673" name="Google Shape;673;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0"/>
          <p:cNvGrpSpPr/>
          <p:nvPr/>
        </p:nvGrpSpPr>
        <p:grpSpPr>
          <a:xfrm>
            <a:off x="7478003" y="729844"/>
            <a:ext cx="784907" cy="155297"/>
            <a:chOff x="7189925" y="928775"/>
            <a:chExt cx="699000" cy="138300"/>
          </a:xfrm>
        </p:grpSpPr>
        <p:sp>
          <p:nvSpPr>
            <p:cNvPr id="676" name="Google Shape;676;p4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3844819" y="4008854"/>
            <a:ext cx="1457561" cy="134244"/>
            <a:chOff x="3599100" y="1158250"/>
            <a:chExt cx="1726150" cy="159000"/>
          </a:xfrm>
        </p:grpSpPr>
        <p:sp>
          <p:nvSpPr>
            <p:cNvPr id="684" name="Google Shape;684;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CuadroTexto 27">
            <a:extLst>
              <a:ext uri="{FF2B5EF4-FFF2-40B4-BE49-F238E27FC236}">
                <a16:creationId xmlns:a16="http://schemas.microsoft.com/office/drawing/2014/main" id="{664A86C1-6FF7-38A7-198D-9DC7638C8E35}"/>
              </a:ext>
            </a:extLst>
          </p:cNvPr>
          <p:cNvSpPr txBox="1"/>
          <p:nvPr/>
        </p:nvSpPr>
        <p:spPr>
          <a:xfrm>
            <a:off x="1087518" y="1531164"/>
            <a:ext cx="7343374" cy="2523768"/>
          </a:xfrm>
          <a:prstGeom prst="rect">
            <a:avLst/>
          </a:prstGeom>
          <a:noFill/>
        </p:spPr>
        <p:txBody>
          <a:bodyPr wrap="square" rtlCol="0">
            <a:spAutoFit/>
          </a:bodyPr>
          <a:lstStyle/>
          <a:p>
            <a:r>
              <a:rPr lang="es-MX" dirty="0">
                <a:latin typeface="Century Gothic" panose="020B0502020202020204" pitchFamily="34" charset="0"/>
              </a:rPr>
              <a:t>Señala aspectos relacionados con la rapidez, es decir, hace referencia al grado de lentitud o velocidad con que deben ser marcados los tiempos de un compás. Para ello se utiliza un vocabulario especial que permiten calificar sus matices: adagio, allegro etc. </a:t>
            </a:r>
          </a:p>
          <a:p>
            <a:r>
              <a:rPr lang="es-MX" b="0" i="0" dirty="0">
                <a:solidFill>
                  <a:srgbClr val="000000"/>
                </a:solidFill>
                <a:effectLst/>
                <a:latin typeface="Century Gothic" panose="020B0502020202020204" pitchFamily="34" charset="0"/>
              </a:rPr>
              <a:t>En danza los movimientos tienen también su propio tempo. El tempo de un movimiento podemos sentirlo a través de  la velocidad de su realización, la duración, el intervalo entre dos acontecimientos, las</a:t>
            </a:r>
            <a:br>
              <a:rPr lang="es-MX" b="0" i="0" dirty="0">
                <a:solidFill>
                  <a:srgbClr val="000000"/>
                </a:solidFill>
                <a:effectLst/>
                <a:latin typeface="Century Gothic" panose="020B0502020202020204" pitchFamily="34" charset="0"/>
              </a:rPr>
            </a:br>
            <a:r>
              <a:rPr lang="es-MX" b="0" i="0" dirty="0">
                <a:solidFill>
                  <a:srgbClr val="000000"/>
                </a:solidFill>
                <a:effectLst/>
                <a:latin typeface="Century Gothic" panose="020B0502020202020204" pitchFamily="34" charset="0"/>
              </a:rPr>
              <a:t>pulsaciones, acentuaciones, silencios y la intensidad de su ejecución</a:t>
            </a:r>
            <a:r>
              <a:rPr lang="es-MX" sz="2400" b="0" i="0" dirty="0">
                <a:solidFill>
                  <a:srgbClr val="000000"/>
                </a:solidFill>
                <a:effectLst/>
                <a:latin typeface="Times New Roman" panose="02020603050405020304" pitchFamily="18" charset="0"/>
              </a:rPr>
              <a:t>.</a:t>
            </a:r>
            <a:endParaRPr lang="es-MX" sz="1800" dirty="0">
              <a:latin typeface="Century Gothic" panose="020B0502020202020204" pitchFamily="34" charset="0"/>
            </a:endParaRPr>
          </a:p>
          <a:p>
            <a:pPr marL="285750" indent="-285750">
              <a:buFont typeface="Arial" panose="020B0604020202020204" pitchFamily="34" charset="0"/>
              <a:buChar char="•"/>
            </a:pPr>
            <a:endParaRPr lang="es-MX" sz="1800" dirty="0">
              <a:latin typeface="Century Gothic" panose="020B0502020202020204" pitchFamily="34" charset="0"/>
            </a:endParaRPr>
          </a:p>
          <a:p>
            <a:pPr marL="285750" indent="-285750">
              <a:buFont typeface="Arial" panose="020B0604020202020204" pitchFamily="34" charset="0"/>
              <a:buChar char="•"/>
            </a:pPr>
            <a:endParaRPr lang="es-MX" sz="1800" dirty="0">
              <a:latin typeface="Century Gothic" panose="020B0502020202020204" pitchFamily="34" charset="0"/>
            </a:endParaRPr>
          </a:p>
        </p:txBody>
      </p:sp>
      <p:pic>
        <p:nvPicPr>
          <p:cNvPr id="3074" name="Picture 2" descr="Tempo - Wikipedia, la enciclopedia libre">
            <a:extLst>
              <a:ext uri="{FF2B5EF4-FFF2-40B4-BE49-F238E27FC236}">
                <a16:creationId xmlns:a16="http://schemas.microsoft.com/office/drawing/2014/main" id="{238288B5-B792-FF20-8CC4-C2E253F35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026" y="3721466"/>
            <a:ext cx="2351170" cy="11776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42"/>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Acentos </a:t>
            </a:r>
            <a:endParaRPr dirty="0"/>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750244" y="2886567"/>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7474388" y="26992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CuadroTexto 11">
            <a:extLst>
              <a:ext uri="{FF2B5EF4-FFF2-40B4-BE49-F238E27FC236}">
                <a16:creationId xmlns:a16="http://schemas.microsoft.com/office/drawing/2014/main" id="{5D8266B2-03DC-C42B-F10B-8CA0EC5FE2AA}"/>
              </a:ext>
            </a:extLst>
          </p:cNvPr>
          <p:cNvSpPr txBox="1"/>
          <p:nvPr/>
        </p:nvSpPr>
        <p:spPr>
          <a:xfrm>
            <a:off x="1932211" y="1779832"/>
            <a:ext cx="6162681" cy="1522853"/>
          </a:xfrm>
          <a:prstGeom prst="rect">
            <a:avLst/>
          </a:prstGeom>
          <a:noFill/>
        </p:spPr>
        <p:txBody>
          <a:bodyPr wrap="square" rtlCol="0">
            <a:spAutoFit/>
          </a:bodyPr>
          <a:lstStyle/>
          <a:p>
            <a:pPr>
              <a:lnSpc>
                <a:spcPct val="150000"/>
              </a:lnSpc>
            </a:pPr>
            <a:r>
              <a:rPr lang="es-MX" sz="1600" dirty="0">
                <a:latin typeface="Century Gothic" panose="020B0502020202020204" pitchFamily="34" charset="0"/>
              </a:rPr>
              <a:t>El acento es el énfasis que se asigna a determinadas notas o pulsos dentro del discurso musical. La distribución de los acentos en un mismo motivo produce resultados muy diferentes. </a:t>
            </a:r>
          </a:p>
        </p:txBody>
      </p:sp>
      <p:pic>
        <p:nvPicPr>
          <p:cNvPr id="5" name="Imagen 4">
            <a:extLst>
              <a:ext uri="{FF2B5EF4-FFF2-40B4-BE49-F238E27FC236}">
                <a16:creationId xmlns:a16="http://schemas.microsoft.com/office/drawing/2014/main" id="{3E50D57D-42E1-DBEF-7DA9-CECD49A8C538}"/>
              </a:ext>
            </a:extLst>
          </p:cNvPr>
          <p:cNvPicPr>
            <a:picLocks noChangeAspect="1"/>
          </p:cNvPicPr>
          <p:nvPr/>
        </p:nvPicPr>
        <p:blipFill>
          <a:blip r:embed="rId3"/>
          <a:stretch>
            <a:fillRect/>
          </a:stretch>
        </p:blipFill>
        <p:spPr>
          <a:xfrm>
            <a:off x="3670136" y="3115401"/>
            <a:ext cx="1803728" cy="14898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Compás </a:t>
            </a:r>
            <a:endParaRPr dirty="0"/>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uadroTexto 8">
            <a:extLst>
              <a:ext uri="{FF2B5EF4-FFF2-40B4-BE49-F238E27FC236}">
                <a16:creationId xmlns:a16="http://schemas.microsoft.com/office/drawing/2014/main" id="{854CD765-0408-8003-636E-CF3AB17A7AD4}"/>
              </a:ext>
            </a:extLst>
          </p:cNvPr>
          <p:cNvSpPr txBox="1"/>
          <p:nvPr/>
        </p:nvSpPr>
        <p:spPr>
          <a:xfrm>
            <a:off x="713225" y="1061427"/>
            <a:ext cx="8471808" cy="2532681"/>
          </a:xfrm>
          <a:prstGeom prst="rect">
            <a:avLst/>
          </a:prstGeom>
          <a:noFill/>
        </p:spPr>
        <p:txBody>
          <a:bodyPr wrap="square" rtlCol="0">
            <a:spAutoFit/>
          </a:bodyPr>
          <a:lstStyle/>
          <a:p>
            <a:pPr>
              <a:lnSpc>
                <a:spcPct val="150000"/>
              </a:lnSpc>
            </a:pPr>
            <a:r>
              <a:rPr lang="es-MX" sz="1800" dirty="0">
                <a:latin typeface="Century Gothic" panose="020B0502020202020204" pitchFamily="34" charset="0"/>
              </a:rPr>
              <a:t>El compás musical nos indica como se debe contar la pieza que se esta coreografiando o interpretando. Así por ejemplo un compás binario se contaría “un y dos y tres y cuatro…”. </a:t>
            </a:r>
            <a:r>
              <a:rPr lang="es-MX" sz="1800" b="0" i="0" dirty="0">
                <a:solidFill>
                  <a:srgbClr val="000000"/>
                </a:solidFill>
                <a:effectLst/>
                <a:latin typeface="Century Gothic" panose="020B0502020202020204" pitchFamily="34" charset="0"/>
              </a:rPr>
              <a:t>Un compás ternario sería por ejemplo “ 123, 223, 323, 423…”. Las palabras que se utilicen en una frase de movimiento pueden ser diferentes ( 1ya, 2ya, 3ya, 4ya…), pero la medida no varia. </a:t>
            </a:r>
            <a:endParaRPr lang="es-MX" sz="1800" dirty="0">
              <a:latin typeface="Century Gothic" panose="020B0502020202020204" pitchFamily="34" charset="0"/>
            </a:endParaRPr>
          </a:p>
        </p:txBody>
      </p:sp>
      <p:pic>
        <p:nvPicPr>
          <p:cNvPr id="2050" name="Picture 2" descr="Fitness y danza: el método para ponerse en forma y definir la silueta al  compás de la música - Infobae">
            <a:extLst>
              <a:ext uri="{FF2B5EF4-FFF2-40B4-BE49-F238E27FC236}">
                <a16:creationId xmlns:a16="http://schemas.microsoft.com/office/drawing/2014/main" id="{27052C96-80BB-3C0C-EB2F-515DD5FB7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728" y="3385999"/>
            <a:ext cx="2790543" cy="156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84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body" idx="1"/>
          </p:nvPr>
        </p:nvSpPr>
        <p:spPr>
          <a:xfrm>
            <a:off x="1278016" y="1583433"/>
            <a:ext cx="6260740" cy="2124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s-MX" sz="1400" i="0" dirty="0">
                <a:solidFill>
                  <a:srgbClr val="000000"/>
                </a:solidFill>
                <a:effectLst/>
                <a:latin typeface="Century Gothic" panose="020B0502020202020204" pitchFamily="34" charset="0"/>
              </a:rPr>
              <a:t>La motricidad fina 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sus actividades cotidianas. </a:t>
            </a:r>
            <a:endParaRPr sz="1400" dirty="0">
              <a:latin typeface="Century Gothic" panose="020B0502020202020204" pitchFamily="34" charset="0"/>
            </a:endParaRPr>
          </a:p>
        </p:txBody>
      </p:sp>
      <p:sp>
        <p:nvSpPr>
          <p:cNvPr id="718" name="Google Shape;718;p42"/>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Motricidad fina </a:t>
            </a:r>
            <a:endParaRPr dirty="0"/>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750244" y="2886567"/>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7474388" y="26992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497E7DED-FB99-0C35-A441-2ABBDDB86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206" y="3739359"/>
            <a:ext cx="2336800" cy="11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5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body" idx="1"/>
          </p:nvPr>
        </p:nvSpPr>
        <p:spPr>
          <a:xfrm>
            <a:off x="1710402" y="1736333"/>
            <a:ext cx="5939100" cy="2124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s-MX" sz="1600" dirty="0">
                <a:latin typeface="Century Gothic" panose="020B0502020202020204" pitchFamily="34" charset="0"/>
              </a:rPr>
              <a:t>Es la habilidad para realizar movimientos generales grandes (tales como agitar un brazo o levantar una pierna). Dicho control requiere la coordinación y el funcionamiento apropiado de músculos, huesos y nervios. </a:t>
            </a:r>
            <a:endParaRPr sz="1600" dirty="0">
              <a:latin typeface="Century Gothic" panose="020B0502020202020204" pitchFamily="34" charset="0"/>
            </a:endParaRPr>
          </a:p>
        </p:txBody>
      </p:sp>
      <p:sp>
        <p:nvSpPr>
          <p:cNvPr id="718" name="Google Shape;718;p42"/>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Motricidad gruesa</a:t>
            </a:r>
            <a:endParaRPr dirty="0"/>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750244" y="2886567"/>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7649502" y="273833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85BCEF51-D0EE-427F-1FBC-F08CF3323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681" y="3484484"/>
            <a:ext cx="3024637" cy="145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5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body" idx="1"/>
          </p:nvPr>
        </p:nvSpPr>
        <p:spPr>
          <a:xfrm>
            <a:off x="1673217" y="2028424"/>
            <a:ext cx="5939100" cy="2124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s-MX" sz="1600" dirty="0">
                <a:latin typeface="Century Gothic" panose="020B0502020202020204" pitchFamily="34" charset="0"/>
              </a:rPr>
              <a:t>Centro o “punto muerto” es el punto mas intenso expresivamente del escenario, pero implica también debilidad, debido a que, si prolongamos su uso, la fuerza comienza a desvanecerse. </a:t>
            </a:r>
            <a:endParaRPr sz="1600" dirty="0">
              <a:latin typeface="Century Gothic" panose="020B0502020202020204" pitchFamily="34" charset="0"/>
            </a:endParaRPr>
          </a:p>
        </p:txBody>
      </p:sp>
      <p:sp>
        <p:nvSpPr>
          <p:cNvPr id="718" name="Google Shape;718;p42"/>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Centros de proyección </a:t>
            </a:r>
            <a:endParaRPr dirty="0"/>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750244" y="2886567"/>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7474388" y="26992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Escena de concierto de teatro o música con cortina roja, luces y soporte de  micrófono en el centro. escenario de madera con cortinas y pelmets. dibujos  animados | Vector Premium">
            <a:extLst>
              <a:ext uri="{FF2B5EF4-FFF2-40B4-BE49-F238E27FC236}">
                <a16:creationId xmlns:a16="http://schemas.microsoft.com/office/drawing/2014/main" id="{3E9918D3-980E-7129-166D-D2B4A4528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37" y="3481141"/>
            <a:ext cx="2353050" cy="134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14957"/>
      </p:ext>
    </p:extLst>
  </p:cSld>
  <p:clrMapOvr>
    <a:masterClrMapping/>
  </p:clrMapOvr>
</p:sld>
</file>

<file path=ppt/theme/theme1.xml><?xml version="1.0" encoding="utf-8"?>
<a:theme xmlns:a="http://schemas.openxmlformats.org/drawingml/2006/main" name="Mouse &amp; Keyboard Efficient Use Workshop by Slidesgo">
  <a:themeElements>
    <a:clrScheme name="Simple Light">
      <a:dk1>
        <a:srgbClr val="415A75"/>
      </a:dk1>
      <a:lt1>
        <a:srgbClr val="7CACE1"/>
      </a:lt1>
      <a:dk2>
        <a:srgbClr val="BFE2EC"/>
      </a:dk2>
      <a:lt2>
        <a:srgbClr val="E7FFFF"/>
      </a:lt2>
      <a:accent1>
        <a:srgbClr val="FFFDD1"/>
      </a:accent1>
      <a:accent2>
        <a:srgbClr val="FEE4A7"/>
      </a:accent2>
      <a:accent3>
        <a:srgbClr val="FFE0E1"/>
      </a:accent3>
      <a:accent4>
        <a:srgbClr val="FFFFFF"/>
      </a:accent4>
      <a:accent5>
        <a:srgbClr val="FFFFFF"/>
      </a:accent5>
      <a:accent6>
        <a:srgbClr val="FCCBCD"/>
      </a:accent6>
      <a:hlink>
        <a:srgbClr val="415A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563</Words>
  <Application>Microsoft Office PowerPoint</Application>
  <PresentationFormat>Presentación en pantalla (16:9)</PresentationFormat>
  <Paragraphs>37</Paragraphs>
  <Slides>11</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Karla Medium</vt:lpstr>
      <vt:lpstr>Arial</vt:lpstr>
      <vt:lpstr>Fredoka One</vt:lpstr>
      <vt:lpstr>Century Gothic</vt:lpstr>
      <vt:lpstr>Calibri</vt:lpstr>
      <vt:lpstr>Roboto Condensed Light</vt:lpstr>
      <vt:lpstr>Times New Roman</vt:lpstr>
      <vt:lpstr>Mouse &amp; Keyboard Efficient Use Workshop by Slidesgo</vt:lpstr>
      <vt:lpstr>Actividades coreograficas en la escuela</vt:lpstr>
      <vt:lpstr>Presentación de PowerPoint</vt:lpstr>
      <vt:lpstr>Pulso musical </vt:lpstr>
      <vt:lpstr>Tempo</vt:lpstr>
      <vt:lpstr>Acentos </vt:lpstr>
      <vt:lpstr>Compás </vt:lpstr>
      <vt:lpstr>Motricidad fina </vt:lpstr>
      <vt:lpstr>Motricidad gruesa</vt:lpstr>
      <vt:lpstr>Centros de proyección </vt:lpstr>
      <vt:lpstr>Formas básicas de locomoción </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dc:title>
  <cp:lastModifiedBy>ADRIANA RODRIGUEZ HERNANDEZ</cp:lastModifiedBy>
  <cp:revision>6</cp:revision>
  <dcterms:modified xsi:type="dcterms:W3CDTF">2022-05-08T02:22:44Z</dcterms:modified>
</cp:coreProperties>
</file>