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1"/>
  </p:notesMasterIdLst>
  <p:sldIdLst>
    <p:sldId id="256" r:id="rId2"/>
    <p:sldId id="257" r:id="rId3"/>
    <p:sldId id="269" r:id="rId4"/>
    <p:sldId id="270" r:id="rId5"/>
    <p:sldId id="271" r:id="rId6"/>
    <p:sldId id="272" r:id="rId7"/>
    <p:sldId id="273" r:id="rId8"/>
    <p:sldId id="274" r:id="rId9"/>
    <p:sldId id="260" r:id="rId10"/>
  </p:sldIdLst>
  <p:sldSz cx="9144000" cy="5143500" type="screen16x9"/>
  <p:notesSz cx="6858000" cy="9144000"/>
  <p:embeddedFontLst>
    <p:embeddedFont>
      <p:font typeface="Anaheim" panose="020B0604020202020204" charset="0"/>
      <p:regular r:id="rId12"/>
    </p:embeddedFont>
    <p:embeddedFont>
      <p:font typeface="Century Gothic" panose="020B0502020202020204" pitchFamily="34" charset="0"/>
      <p:regular r:id="rId13"/>
      <p:bold r:id="rId14"/>
      <p:italic r:id="rId15"/>
      <p:boldItalic r:id="rId16"/>
    </p:embeddedFont>
    <p:embeddedFont>
      <p:font typeface="Merriweather"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Wingdings 3" panose="05040102010807070707" pitchFamily="18" charset="2"/>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48B117-4559-4F28-A484-EBDFB27E1E1D}">
  <a:tblStyle styleId="{7E48B117-4559-4F28-A484-EBDFB27E1E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e3e8626ec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e3e8626ec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e2a7b9e96e_0_5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e2a7b9e96e_0_5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9882439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073725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028395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6954032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0358947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3725789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7111779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445908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85825498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86" name="Google Shape;86;p2"/>
          <p:cNvSpPr txBox="1">
            <a:spLocks noGrp="1"/>
          </p:cNvSpPr>
          <p:nvPr>
            <p:ph type="ctrTitle"/>
          </p:nvPr>
        </p:nvSpPr>
        <p:spPr>
          <a:xfrm>
            <a:off x="1157700" y="1333030"/>
            <a:ext cx="6828600" cy="19440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2654068" y="3433370"/>
            <a:ext cx="3892200" cy="3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8" name="Google Shape;88;p2"/>
          <p:cNvSpPr txBox="1">
            <a:spLocks noGrp="1"/>
          </p:cNvSpPr>
          <p:nvPr>
            <p:ph type="title" idx="2" hasCustomPrompt="1"/>
          </p:nvPr>
        </p:nvSpPr>
        <p:spPr>
          <a:xfrm>
            <a:off x="6645850" y="665350"/>
            <a:ext cx="17034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177044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4"/>
        <p:cNvGrpSpPr/>
        <p:nvPr/>
      </p:nvGrpSpPr>
      <p:grpSpPr>
        <a:xfrm>
          <a:off x="0" y="0"/>
          <a:ext cx="0" cy="0"/>
          <a:chOff x="0" y="0"/>
          <a:chExt cx="0" cy="0"/>
        </a:xfrm>
      </p:grpSpPr>
      <p:sp>
        <p:nvSpPr>
          <p:cNvPr id="136" name="Google Shape;136;p4"/>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4"/>
          <p:cNvSpPr txBox="1">
            <a:spLocks noGrp="1"/>
          </p:cNvSpPr>
          <p:nvPr>
            <p:ph type="subTitle" idx="1"/>
          </p:nvPr>
        </p:nvSpPr>
        <p:spPr>
          <a:xfrm>
            <a:off x="713225" y="1255450"/>
            <a:ext cx="7717500" cy="3267900"/>
          </a:xfrm>
          <a:prstGeom prst="rect">
            <a:avLst/>
          </a:prstGeom>
          <a:noFill/>
          <a:ln>
            <a:noFill/>
          </a:ln>
        </p:spPr>
        <p:txBody>
          <a:bodyPr spcFirstLastPara="1" wrap="square" lIns="0" tIns="0" rIns="0" bIns="0" anchor="t" anchorCtr="0">
            <a:noAutofit/>
          </a:bodyPr>
          <a:lstStyle>
            <a:lvl1pPr marR="457200" lvl="0" rtl="0">
              <a:lnSpc>
                <a:spcPct val="100000"/>
              </a:lnSpc>
              <a:spcBef>
                <a:spcPts val="0"/>
              </a:spcBef>
              <a:spcAft>
                <a:spcPts val="0"/>
              </a:spcAft>
              <a:buSzPts val="1200"/>
              <a:buFont typeface="Anaheim"/>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Tree>
    <p:extLst>
      <p:ext uri="{BB962C8B-B14F-4D97-AF65-F5344CB8AC3E}">
        <p14:creationId xmlns:p14="http://schemas.microsoft.com/office/powerpoint/2010/main" val="42686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92131269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9"/>
        <p:cNvGrpSpPr/>
        <p:nvPr/>
      </p:nvGrpSpPr>
      <p:grpSpPr>
        <a:xfrm>
          <a:off x="0" y="0"/>
          <a:ext cx="0" cy="0"/>
          <a:chOff x="0" y="0"/>
          <a:chExt cx="0" cy="0"/>
        </a:xfrm>
      </p:grpSpPr>
      <p:sp>
        <p:nvSpPr>
          <p:cNvPr id="297" name="Google Shape;297;p9"/>
          <p:cNvSpPr txBox="1">
            <a:spLocks noGrp="1"/>
          </p:cNvSpPr>
          <p:nvPr>
            <p:ph type="title"/>
          </p:nvPr>
        </p:nvSpPr>
        <p:spPr>
          <a:xfrm>
            <a:off x="2148900" y="1515726"/>
            <a:ext cx="4846200" cy="762900"/>
          </a:xfrm>
          <a:prstGeom prst="rect">
            <a:avLst/>
          </a:prstGeom>
        </p:spPr>
        <p:txBody>
          <a:bodyPr spcFirstLastPara="1" wrap="square" lIns="0" tIns="0" rIns="0" bIns="0"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8" name="Google Shape;298;p9"/>
          <p:cNvSpPr txBox="1">
            <a:spLocks noGrp="1"/>
          </p:cNvSpPr>
          <p:nvPr>
            <p:ph type="subTitle" idx="1"/>
          </p:nvPr>
        </p:nvSpPr>
        <p:spPr>
          <a:xfrm>
            <a:off x="2148900" y="2353674"/>
            <a:ext cx="4846200" cy="1274100"/>
          </a:xfrm>
          <a:prstGeom prst="rect">
            <a:avLst/>
          </a:prstGeom>
        </p:spPr>
        <p:txBody>
          <a:bodyPr spcFirstLastPara="1" wrap="square" lIns="0" tIns="0" rIns="0" bIns="0" anchor="t" anchorCtr="0">
            <a:noAutofit/>
          </a:bodyPr>
          <a:lstStyle>
            <a:lvl1pPr marR="91440"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79740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173847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8438709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8423579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5206966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34189420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5/17/2022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051394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4042807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5/17/2022</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‹Nº›</a:t>
            </a:fld>
            <a:endParaRPr lang="en-US" dirty="0"/>
          </a:p>
        </p:txBody>
      </p:sp>
    </p:spTree>
    <p:extLst>
      <p:ext uri="{BB962C8B-B14F-4D97-AF65-F5344CB8AC3E}">
        <p14:creationId xmlns:p14="http://schemas.microsoft.com/office/powerpoint/2010/main" val="943703829"/>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2" r:id="rId20"/>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5"/>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dirty="0"/>
              <a:t>Actividades Coreograficas En La Escuela.</a:t>
            </a:r>
            <a:endParaRPr sz="4600" dirty="0"/>
          </a:p>
        </p:txBody>
      </p:sp>
      <p:sp>
        <p:nvSpPr>
          <p:cNvPr id="936" name="Google Shape;936;p35"/>
          <p:cNvSpPr txBox="1">
            <a:spLocks noGrp="1"/>
          </p:cNvSpPr>
          <p:nvPr>
            <p:ph type="subTitle" idx="1"/>
          </p:nvPr>
        </p:nvSpPr>
        <p:spPr>
          <a:xfrm>
            <a:off x="2654068" y="3433369"/>
            <a:ext cx="3892200" cy="9268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dirty="0"/>
          </a:p>
          <a:p>
            <a:pPr marL="0" lvl="0" indent="0" algn="ctr" rtl="0">
              <a:spcBef>
                <a:spcPts val="0"/>
              </a:spcBef>
              <a:spcAft>
                <a:spcPts val="0"/>
              </a:spcAft>
              <a:buNone/>
            </a:pPr>
            <a:r>
              <a:rPr lang="en" b="1" dirty="0"/>
              <a:t>Luz Estefania Monsivais Garza #19</a:t>
            </a:r>
            <a:endParaRPr b="1" dirty="0"/>
          </a:p>
        </p:txBody>
      </p:sp>
      <p:sp>
        <p:nvSpPr>
          <p:cNvPr id="935" name="Google Shape;935;p35"/>
          <p:cNvSpPr/>
          <p:nvPr/>
        </p:nvSpPr>
        <p:spPr>
          <a:xfrm>
            <a:off x="2597732" y="3304855"/>
            <a:ext cx="3891300" cy="375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2" name="Título 1">
            <a:extLst>
              <a:ext uri="{FF2B5EF4-FFF2-40B4-BE49-F238E27FC236}">
                <a16:creationId xmlns:a16="http://schemas.microsoft.com/office/drawing/2014/main" id="{83B813BA-CE36-4BA3-A60A-D1A517B23759}"/>
              </a:ext>
            </a:extLst>
          </p:cNvPr>
          <p:cNvSpPr>
            <a:spLocks noGrp="1"/>
          </p:cNvSpPr>
          <p:nvPr>
            <p:ph type="title"/>
          </p:nvPr>
        </p:nvSpPr>
        <p:spPr/>
        <p:txBody>
          <a:bodyPr/>
          <a:lstStyle/>
          <a:p>
            <a:r>
              <a:rPr lang="es-ES" sz="3200" b="1" dirty="0"/>
              <a:t>PULSO MUSICAL</a:t>
            </a:r>
            <a:endParaRPr lang="es-MX" dirty="0"/>
          </a:p>
        </p:txBody>
      </p:sp>
      <p:sp>
        <p:nvSpPr>
          <p:cNvPr id="959" name="Google Shape;959;p36"/>
          <p:cNvSpPr txBox="1">
            <a:spLocks noGrp="1"/>
          </p:cNvSpPr>
          <p:nvPr>
            <p:ph idx="1"/>
          </p:nvPr>
        </p:nvSpPr>
        <p:spPr>
          <a:xfrm>
            <a:off x="828220" y="1475143"/>
            <a:ext cx="6709906" cy="3146611"/>
          </a:xfrm>
          <a:prstGeom prst="rect">
            <a:avLst/>
          </a:prstGeom>
          <a:solidFill>
            <a:schemeClr val="bg2">
              <a:lumMod val="20000"/>
              <a:lumOff val="80000"/>
            </a:schemeClr>
          </a:solidFill>
        </p:spPr>
        <p:txBody>
          <a:bodyPr spcFirstLastPara="1" wrap="square" lIns="91425" tIns="128000" rIns="91425" bIns="91425" anchor="t" anchorCtr="0">
            <a:noAutofit/>
          </a:bodyPr>
          <a:lstStyle/>
          <a:p>
            <a:pPr marL="0" indent="0">
              <a:buNone/>
            </a:pPr>
            <a:r>
              <a:rPr lang="es-MX" altLang="es-MX" sz="1400" dirty="0">
                <a:solidFill>
                  <a:schemeClr val="bg1">
                    <a:lumMod val="10000"/>
                  </a:schemeClr>
                </a:solidFill>
                <a:latin typeface="Century Gothic" panose="020B0502020202020204" pitchFamily="34" charset="0"/>
              </a:rPr>
              <a:t>Pulso</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es un término que deriva del latín </a:t>
            </a:r>
            <a:r>
              <a:rPr kumimoji="0" lang="es-MX" altLang="es-MX" sz="1400" i="1" strike="noStrike" cap="none" normalizeH="0" baseline="0" dirty="0">
                <a:ln>
                  <a:noFill/>
                </a:ln>
                <a:solidFill>
                  <a:schemeClr val="bg1">
                    <a:lumMod val="10000"/>
                  </a:schemeClr>
                </a:solidFill>
                <a:effectLst/>
                <a:latin typeface="Century Gothic" panose="020B0502020202020204" pitchFamily="34" charset="0"/>
              </a:rPr>
              <a:t>pulsus</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y que tiene diversos usos. En el ámbito de la </a:t>
            </a:r>
            <a:r>
              <a:rPr lang="es-MX" altLang="es-MX" sz="1400" dirty="0">
                <a:solidFill>
                  <a:schemeClr val="bg1">
                    <a:lumMod val="10000"/>
                  </a:schemeClr>
                </a:solidFill>
                <a:latin typeface="Century Gothic" panose="020B0502020202020204" pitchFamily="34" charset="0"/>
              </a:rPr>
              <a:t>música</a:t>
            </a:r>
            <a:r>
              <a:rPr kumimoji="0" lang="es-MX" altLang="es-MX" sz="1400" i="0" strike="noStrike" cap="none" normalizeH="0" baseline="0" dirty="0">
                <a:ln>
                  <a:noFill/>
                </a:ln>
                <a:solidFill>
                  <a:schemeClr val="bg1">
                    <a:lumMod val="10000"/>
                  </a:schemeClr>
                </a:solidFill>
                <a:effectLst/>
                <a:latin typeface="Century Gothic" panose="020B0502020202020204" pitchFamily="34" charset="0"/>
              </a:rPr>
              <a:t>, el pulso es una unidad que permite realizar la medición del tiempo. El pulso musical, por lo tanto, consiste en una serie de pulsaciones repetidas de manera constante que dividen el tiempo en fragmentos idénticos. </a:t>
            </a:r>
            <a:r>
              <a:rPr lang="es-ES" sz="1400" i="0" dirty="0">
                <a:solidFill>
                  <a:schemeClr val="bg1">
                    <a:lumMod val="10000"/>
                  </a:schemeClr>
                </a:solidFill>
                <a:effectLst/>
                <a:latin typeface="Century Gothic" panose="020B0502020202020204" pitchFamily="34" charset="0"/>
              </a:rPr>
              <a:t>Puede entenderse al pulso musical como las señales que reflejan el ritmo de la música y que permiten establecer una comparación entre los silencios y las </a:t>
            </a:r>
            <a:r>
              <a:rPr lang="es-ES" sz="1400" dirty="0">
                <a:solidFill>
                  <a:schemeClr val="bg1">
                    <a:lumMod val="10000"/>
                  </a:schemeClr>
                </a:solidFill>
                <a:latin typeface="Century Gothic" panose="020B0502020202020204" pitchFamily="34" charset="0"/>
              </a:rPr>
              <a:t>notas</a:t>
            </a:r>
            <a:r>
              <a:rPr lang="es-ES" sz="1400" i="0" dirty="0">
                <a:solidFill>
                  <a:schemeClr val="bg1">
                    <a:lumMod val="10000"/>
                  </a:schemeClr>
                </a:solidFill>
                <a:effectLst/>
                <a:latin typeface="Century Gothic" panose="020B0502020202020204" pitchFamily="34" charset="0"/>
              </a:rPr>
              <a:t> que componen una pieza. De este modo, el pulso funciona como una estructura que colabora en la percepción y la comprensión por parte del oyente.</a:t>
            </a:r>
            <a:endParaRPr kumimoji="0" lang="es-MX" altLang="es-MX" sz="1050" i="0" strike="noStrike" cap="none" normalizeH="0" baseline="0" dirty="0">
              <a:ln>
                <a:noFill/>
              </a:ln>
              <a:solidFill>
                <a:schemeClr val="bg1">
                  <a:lumMod val="10000"/>
                </a:schemeClr>
              </a:solidFill>
              <a:effectLst/>
              <a:latin typeface="Century Gothic" panose="020B0502020202020204" pitchFamily="34" charset="0"/>
            </a:endParaRPr>
          </a:p>
          <a:p>
            <a:pPr marL="0" lvl="0" indent="0" algn="l" rtl="0">
              <a:spcBef>
                <a:spcPts val="0"/>
              </a:spcBef>
              <a:spcAft>
                <a:spcPts val="0"/>
              </a:spcAft>
              <a:buNone/>
            </a:pP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B46E9-75AC-41A6-8318-AE02ACB0F7AB}"/>
              </a:ext>
            </a:extLst>
          </p:cNvPr>
          <p:cNvSpPr>
            <a:spLocks noGrp="1"/>
          </p:cNvSpPr>
          <p:nvPr>
            <p:ph type="title"/>
          </p:nvPr>
        </p:nvSpPr>
        <p:spPr/>
        <p:txBody>
          <a:bodyPr/>
          <a:lstStyle/>
          <a:p>
            <a:r>
              <a:rPr lang="es-ES" sz="3200" b="1" dirty="0">
                <a:solidFill>
                  <a:schemeClr val="bg1"/>
                </a:solidFill>
                <a:latin typeface="Century Gothic" panose="020B0502020202020204" pitchFamily="34" charset="0"/>
              </a:rPr>
              <a:t>Tempo</a:t>
            </a:r>
            <a:endParaRPr lang="es-MX" dirty="0"/>
          </a:p>
        </p:txBody>
      </p:sp>
      <p:sp>
        <p:nvSpPr>
          <p:cNvPr id="3" name="Subtítulo 2">
            <a:extLst>
              <a:ext uri="{FF2B5EF4-FFF2-40B4-BE49-F238E27FC236}">
                <a16:creationId xmlns:a16="http://schemas.microsoft.com/office/drawing/2014/main" id="{93A6A332-CA3E-DB6B-BCEA-22EE77A181FB}"/>
              </a:ext>
            </a:extLst>
          </p:cNvPr>
          <p:cNvSpPr>
            <a:spLocks noGrp="1"/>
          </p:cNvSpPr>
          <p:nvPr>
            <p:ph sz="half" idx="1"/>
          </p:nvPr>
        </p:nvSpPr>
        <p:spPr/>
        <p:txBody>
          <a:bodyPr>
            <a:normAutofit fontScale="77500" lnSpcReduction="20000"/>
          </a:bodyPr>
          <a:lstStyle/>
          <a:p>
            <a:pPr marL="127000" indent="0" algn="just">
              <a:buNone/>
            </a:pPr>
            <a:r>
              <a:rPr lang="es-ES" sz="1400" b="1" i="0" dirty="0">
                <a:solidFill>
                  <a:schemeClr val="bg1"/>
                </a:solidFill>
                <a:effectLst/>
                <a:latin typeface="Century Gothic" panose="020B0502020202020204" pitchFamily="34" charset="0"/>
              </a:rPr>
              <a:t>La palabra tempo es aquella que se utiliza para </a:t>
            </a:r>
            <a:r>
              <a:rPr lang="es-ES" sz="1400" b="1" dirty="0">
                <a:solidFill>
                  <a:schemeClr val="bg1"/>
                </a:solidFill>
                <a:latin typeface="Century Gothic" panose="020B0502020202020204" pitchFamily="34" charset="0"/>
              </a:rPr>
              <a:t>hacer</a:t>
            </a:r>
            <a:r>
              <a:rPr lang="es-ES" sz="1400" b="1" i="0" dirty="0">
                <a:solidFill>
                  <a:schemeClr val="bg1"/>
                </a:solidFill>
                <a:effectLst/>
                <a:latin typeface="Century Gothic" panose="020B0502020202020204" pitchFamily="34" charset="0"/>
              </a:rPr>
              <a:t> referencia al tiempo </a:t>
            </a:r>
            <a:r>
              <a:rPr lang="es-ES" sz="1400" b="1" dirty="0">
                <a:solidFill>
                  <a:schemeClr val="bg1"/>
                </a:solidFill>
                <a:latin typeface="Century Gothic" panose="020B0502020202020204" pitchFamily="34" charset="0"/>
              </a:rPr>
              <a:t>musical</a:t>
            </a:r>
            <a:r>
              <a:rPr lang="es-ES" sz="1400" b="1" i="0" dirty="0">
                <a:solidFill>
                  <a:schemeClr val="bg1"/>
                </a:solidFill>
                <a:effectLst/>
                <a:latin typeface="Century Gothic" panose="020B0502020202020204" pitchFamily="34" charset="0"/>
              </a:rPr>
              <a:t> en el cual es ejecutada una obra o pieza de </a:t>
            </a:r>
            <a:r>
              <a:rPr lang="es-ES" sz="1400" b="1" dirty="0">
                <a:solidFill>
                  <a:schemeClr val="bg1"/>
                </a:solidFill>
                <a:latin typeface="Century Gothic" panose="020B0502020202020204" pitchFamily="34" charset="0"/>
              </a:rPr>
              <a:t>música.</a:t>
            </a:r>
            <a:r>
              <a:rPr lang="es-ES" sz="1400" b="1" i="0" dirty="0">
                <a:solidFill>
                  <a:schemeClr val="bg1"/>
                </a:solidFill>
                <a:effectLst/>
                <a:latin typeface="Century Gothic" panose="020B0502020202020204" pitchFamily="34" charset="0"/>
              </a:rPr>
              <a:t> La palabra tempo se relaciona justamente con la idea de tiempo y su origen probablemente provenga del italiano, idioma en el cual se ejecutaban tradicionalmente las primeras óperas y obras de </a:t>
            </a:r>
            <a:r>
              <a:rPr lang="es-ES" sz="1400" b="1" dirty="0">
                <a:solidFill>
                  <a:schemeClr val="bg1"/>
                </a:solidFill>
                <a:latin typeface="Century Gothic" panose="020B0502020202020204" pitchFamily="34" charset="0"/>
              </a:rPr>
              <a:t>música clásica</a:t>
            </a:r>
            <a:r>
              <a:rPr lang="es-ES" sz="1400" b="1" i="0" dirty="0">
                <a:solidFill>
                  <a:schemeClr val="bg1"/>
                </a:solidFill>
                <a:effectLst/>
                <a:latin typeface="Century Gothic" panose="020B0502020202020204" pitchFamily="34" charset="0"/>
              </a:rPr>
              <a:t>. El tempo es una característica intrínseca de cada obra o de cada </a:t>
            </a:r>
            <a:r>
              <a:rPr lang="es-ES" sz="1400" b="1" dirty="0">
                <a:solidFill>
                  <a:schemeClr val="bg1"/>
                </a:solidFill>
                <a:latin typeface="Century Gothic" panose="020B0502020202020204" pitchFamily="34" charset="0"/>
              </a:rPr>
              <a:t>estilo</a:t>
            </a:r>
            <a:r>
              <a:rPr lang="es-ES" sz="1400" b="1" i="0" dirty="0">
                <a:solidFill>
                  <a:schemeClr val="bg1"/>
                </a:solidFill>
                <a:effectLst/>
                <a:latin typeface="Century Gothic" panose="020B0502020202020204" pitchFamily="34" charset="0"/>
              </a:rPr>
              <a:t> musical, por lo cual se puede decir fácilmente que existen muchos tempos, cada uno de ellos específico para un tipo de obra musical. El tempo es uno de los elementos esenciales a la hora de crear una obra musical ya que es lo que le permite a aquellos que la interpreten saber en qué </a:t>
            </a:r>
            <a:r>
              <a:rPr lang="es-ES" sz="1400" b="1" dirty="0">
                <a:solidFill>
                  <a:schemeClr val="bg1"/>
                </a:solidFill>
                <a:latin typeface="Century Gothic" panose="020B0502020202020204" pitchFamily="34" charset="0"/>
              </a:rPr>
              <a:t>velocidad</a:t>
            </a:r>
            <a:r>
              <a:rPr lang="es-ES" sz="1400" b="1" i="0" dirty="0">
                <a:solidFill>
                  <a:schemeClr val="bg1"/>
                </a:solidFill>
                <a:effectLst/>
                <a:latin typeface="Century Gothic" panose="020B0502020202020204" pitchFamily="34" charset="0"/>
              </a:rPr>
              <a:t> tienen que ser ejecutadas cada una de las notas que la componen.</a:t>
            </a:r>
            <a:endParaRPr lang="es-MX" b="1" dirty="0">
              <a:solidFill>
                <a:schemeClr val="bg1"/>
              </a:solidFill>
              <a:latin typeface="Century Gothic" panose="020B0502020202020204" pitchFamily="34" charset="0"/>
            </a:endParaRPr>
          </a:p>
        </p:txBody>
      </p:sp>
      <p:pic>
        <p:nvPicPr>
          <p:cNvPr id="2050" name="Picture 2">
            <a:extLst>
              <a:ext uri="{FF2B5EF4-FFF2-40B4-BE49-F238E27FC236}">
                <a16:creationId xmlns:a16="http://schemas.microsoft.com/office/drawing/2014/main" id="{4B7F91FB-0DB4-11A5-E6A5-84CB7DC2B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695" y="1868344"/>
            <a:ext cx="1620137" cy="1620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7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40FE1A5-4D3F-8111-21CA-5CEF6432D9B6}"/>
              </a:ext>
            </a:extLst>
          </p:cNvPr>
          <p:cNvSpPr>
            <a:spLocks noGrp="1"/>
          </p:cNvSpPr>
          <p:nvPr>
            <p:ph type="subTitle" idx="1"/>
          </p:nvPr>
        </p:nvSpPr>
        <p:spPr/>
        <p:txBody>
          <a:bodyPr/>
          <a:lstStyle/>
          <a:p>
            <a:pPr marL="127000" indent="0">
              <a:buNone/>
            </a:pPr>
            <a:r>
              <a:rPr lang="es-ES" sz="1600" b="1" dirty="0">
                <a:latin typeface="Century Gothic" panose="020B0502020202020204" pitchFamily="34" charset="0"/>
              </a:rPr>
              <a:t>Acento: </a:t>
            </a:r>
            <a:r>
              <a:rPr lang="es-ES" sz="1400" i="0" dirty="0">
                <a:solidFill>
                  <a:schemeClr val="bg1">
                    <a:lumMod val="10000"/>
                  </a:schemeClr>
                </a:solidFill>
                <a:effectLst/>
                <a:latin typeface="Century Gothic" panose="020B0502020202020204" pitchFamily="34" charset="0"/>
              </a:rPr>
              <a:t>Acento musical. Es donde recae el diferente peso del pulso de la obra musical. En notación musical, un acento es una marca que indica que una </a:t>
            </a:r>
            <a:r>
              <a:rPr lang="es-ES" sz="1400" dirty="0">
                <a:solidFill>
                  <a:schemeClr val="bg1">
                    <a:lumMod val="10000"/>
                  </a:schemeClr>
                </a:solidFill>
                <a:latin typeface="Century Gothic" panose="020B0502020202020204" pitchFamily="34" charset="0"/>
              </a:rPr>
              <a:t>nota</a:t>
            </a:r>
            <a:r>
              <a:rPr lang="es-ES" sz="1400" i="0" dirty="0">
                <a:solidFill>
                  <a:schemeClr val="bg1">
                    <a:lumMod val="10000"/>
                  </a:schemeClr>
                </a:solidFill>
                <a:effectLst/>
                <a:latin typeface="Century Gothic" panose="020B0502020202020204" pitchFamily="34" charset="0"/>
              </a:rPr>
              <a:t> debe ser reproducida con mayor intensidad que otras (es decir, que audiblemente debe destacarse de notas no acentuadas). Por consecuencia, también puede decírsele acento a la nota acentuada en sí.</a:t>
            </a:r>
            <a:endParaRPr lang="es-MX" dirty="0">
              <a:solidFill>
                <a:schemeClr val="bg1">
                  <a:lumMod val="10000"/>
                </a:schemeClr>
              </a:solidFill>
              <a:latin typeface="Century Gothic" panose="020B0502020202020204" pitchFamily="34" charset="0"/>
            </a:endParaRPr>
          </a:p>
        </p:txBody>
      </p:sp>
    </p:spTree>
    <p:extLst>
      <p:ext uri="{BB962C8B-B14F-4D97-AF65-F5344CB8AC3E}">
        <p14:creationId xmlns:p14="http://schemas.microsoft.com/office/powerpoint/2010/main" val="10200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8B78D51-7F92-1A1B-911D-77E2E2BBEA03}"/>
              </a:ext>
            </a:extLst>
          </p:cNvPr>
          <p:cNvSpPr>
            <a:spLocks noGrp="1"/>
          </p:cNvSpPr>
          <p:nvPr>
            <p:ph type="subTitle" idx="1"/>
          </p:nvPr>
        </p:nvSpPr>
        <p:spPr>
          <a:xfrm>
            <a:off x="713249" y="638762"/>
            <a:ext cx="8069243" cy="3267900"/>
          </a:xfrm>
        </p:spPr>
        <p:txBody>
          <a:bodyPr/>
          <a:lstStyle/>
          <a:p>
            <a:pPr marL="127000" indent="0" algn="l" fontAlgn="base">
              <a:buNone/>
            </a:pPr>
            <a:r>
              <a:rPr lang="es-ES" sz="1400" b="1" dirty="0">
                <a:latin typeface="Century Gothic" panose="020B0502020202020204" pitchFamily="34" charset="0"/>
              </a:rPr>
              <a:t>Compas musical:  </a:t>
            </a:r>
            <a:r>
              <a:rPr lang="es-ES" sz="1400" i="0" dirty="0">
                <a:solidFill>
                  <a:schemeClr val="bg1">
                    <a:lumMod val="10000"/>
                  </a:schemeClr>
                </a:solidFill>
                <a:effectLst/>
                <a:latin typeface="Century Gothic" panose="020B0502020202020204" pitchFamily="34" charset="0"/>
              </a:rPr>
              <a:t>El compás es la entidad métrica o estructura métrica de una pieza musical que se compone de figuras musicales, unidades de tiempo organizados en grupos.</a:t>
            </a:r>
          </a:p>
          <a:p>
            <a:pPr marL="127000" indent="0" algn="l" fontAlgn="base">
              <a:buNone/>
            </a:pPr>
            <a:r>
              <a:rPr lang="es-ES" sz="1400" i="0" dirty="0">
                <a:solidFill>
                  <a:schemeClr val="bg1">
                    <a:lumMod val="10000"/>
                  </a:schemeClr>
                </a:solidFill>
                <a:effectLst/>
                <a:latin typeface="Century Gothic" panose="020B0502020202020204" pitchFamily="34" charset="0"/>
              </a:rPr>
              <a:t>Podemos decir que el compás divide el tiempo en partes iguales y que permite dar a la pieza musical la contraposición de una partes acentuadas frente a otras sin acento o átonas.</a:t>
            </a:r>
          </a:p>
          <a:p>
            <a:pPr marL="127000" indent="0" algn="l" fontAlgn="base">
              <a:buNone/>
            </a:pPr>
            <a:r>
              <a:rPr lang="es-ES" sz="1400" i="0" dirty="0">
                <a:solidFill>
                  <a:schemeClr val="bg1">
                    <a:lumMod val="10000"/>
                  </a:schemeClr>
                </a:solidFill>
                <a:effectLst/>
                <a:latin typeface="Century Gothic" panose="020B0502020202020204" pitchFamily="34" charset="0"/>
              </a:rPr>
              <a:t>Para representar gráficamente un compás se utiliza una fracción en la partitura, al principio del pentagrama o tras una barra doble (indicación de compás), a continuación se coloca la clave.</a:t>
            </a:r>
          </a:p>
          <a:p>
            <a:pPr marL="127000" indent="0" algn="l" fontAlgn="base">
              <a:buNone/>
            </a:pPr>
            <a:r>
              <a:rPr lang="es-ES" sz="1400" i="0" dirty="0">
                <a:solidFill>
                  <a:schemeClr val="bg1">
                    <a:lumMod val="10000"/>
                  </a:schemeClr>
                </a:solidFill>
                <a:effectLst/>
                <a:latin typeface="Century Gothic" panose="020B0502020202020204" pitchFamily="34" charset="0"/>
              </a:rPr>
              <a:t>Hay que tener en cuenta que esta representación del compás es una convención utilizada en notación musical occidental que designa el número de pulsos que forman un compás y el tipo de figura musical define el pulso. Dicho de manera más sencilla, cuantos grupos tendrá el compás y que unidades habrá dentro de esos grupos.</a:t>
            </a:r>
          </a:p>
          <a:p>
            <a:pPr marL="127000" indent="0">
              <a:buNone/>
            </a:pPr>
            <a:endParaRPr lang="es-MX" sz="1400" dirty="0">
              <a:latin typeface="Century Gothic" panose="020B0502020202020204" pitchFamily="34" charset="0"/>
            </a:endParaRPr>
          </a:p>
        </p:txBody>
      </p:sp>
      <p:pic>
        <p:nvPicPr>
          <p:cNvPr id="4098" name="Picture 2" descr="Tu solfeo: ¿Qué es el Compás Musical?">
            <a:extLst>
              <a:ext uri="{FF2B5EF4-FFF2-40B4-BE49-F238E27FC236}">
                <a16:creationId xmlns:a16="http://schemas.microsoft.com/office/drawing/2014/main" id="{3AC37234-33AB-8505-FED8-B3760A516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01" y="3588861"/>
            <a:ext cx="2787281" cy="1554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A99C90-9EB3-B481-D1F6-F208CFD05B29}"/>
              </a:ext>
            </a:extLst>
          </p:cNvPr>
          <p:cNvSpPr>
            <a:spLocks noGrp="1"/>
          </p:cNvSpPr>
          <p:nvPr>
            <p:ph type="subTitle" idx="1"/>
          </p:nvPr>
        </p:nvSpPr>
        <p:spPr>
          <a:xfrm>
            <a:off x="713250" y="937800"/>
            <a:ext cx="7717500" cy="3267900"/>
          </a:xfrm>
        </p:spPr>
        <p:txBody>
          <a:bodyPr/>
          <a:lstStyle/>
          <a:p>
            <a:pPr marL="127000" indent="0" algn="l">
              <a:buNone/>
            </a:pPr>
            <a:r>
              <a:rPr lang="es-ES" sz="1400" b="1" dirty="0">
                <a:latin typeface="Century Gothic" panose="020B0502020202020204" pitchFamily="34" charset="0"/>
              </a:rPr>
              <a:t>Motricidad fina y gruesa: </a:t>
            </a:r>
            <a:r>
              <a:rPr lang="es-ES" sz="2000" b="0" i="0" dirty="0">
                <a:solidFill>
                  <a:srgbClr val="495152"/>
                </a:solidFill>
                <a:effectLst/>
                <a:latin typeface="Merriweather" panose="020B0604020202020204" pitchFamily="2" charset="0"/>
              </a:rPr>
              <a:t> </a:t>
            </a:r>
            <a:r>
              <a:rPr lang="es-ES" sz="1400" i="0" dirty="0">
                <a:solidFill>
                  <a:schemeClr val="bg1">
                    <a:lumMod val="10000"/>
                  </a:schemeClr>
                </a:solidFill>
                <a:effectLst/>
                <a:latin typeface="Century Gothic" panose="020B0502020202020204" pitchFamily="34" charset="0"/>
              </a:rPr>
              <a:t>La motricidad gruesa son los grandes movimientos que se realizan con brazos, piernas, pies o cuerpo entero.</a:t>
            </a:r>
          </a:p>
          <a:p>
            <a:pPr marL="127000" indent="0" algn="l">
              <a:buNone/>
            </a:pPr>
            <a:r>
              <a:rPr lang="es-ES" sz="1400" i="0" dirty="0">
                <a:solidFill>
                  <a:schemeClr val="bg1">
                    <a:lumMod val="10000"/>
                  </a:schemeClr>
                </a:solidFill>
                <a:effectLst/>
                <a:latin typeface="Century Gothic" panose="020B0502020202020204" pitchFamily="34" charset="0"/>
              </a:rPr>
              <a:t>Por el contrario, la motricidad fina, son movimientos que requieren de precisión, en los que utilizamos las manos, muñecas, dedos, labios y lengua. Implica el desarrollo muscular combinado con el sistema nervioso.</a:t>
            </a:r>
          </a:p>
          <a:p>
            <a:pPr marL="127000" indent="0" algn="l">
              <a:buNone/>
            </a:pPr>
            <a:r>
              <a:rPr lang="es-ES" sz="1400" i="0" dirty="0">
                <a:solidFill>
                  <a:schemeClr val="bg1">
                    <a:lumMod val="10000"/>
                  </a:schemeClr>
                </a:solidFill>
                <a:effectLst/>
                <a:latin typeface="Century Gothic" panose="020B0502020202020204" pitchFamily="34" charset="0"/>
              </a:rPr>
              <a:t>Normalmente, ambas se desarrollan de manera simultánea en él bebe, ya que muchas de las acciones musculares que realiza nuestro cuerpo requiere el esfuerzo combinado de los grandes y pequeños grupos musculares.</a:t>
            </a:r>
          </a:p>
          <a:p>
            <a:pPr marL="127000" indent="0">
              <a:buNone/>
            </a:pPr>
            <a:endParaRPr lang="es-ES" sz="1400" b="1" dirty="0">
              <a:latin typeface="Century Gothic" panose="020B0502020202020204" pitchFamily="34" charset="0"/>
            </a:endParaRPr>
          </a:p>
        </p:txBody>
      </p:sp>
      <p:pic>
        <p:nvPicPr>
          <p:cNvPr id="5122" name="Picture 2">
            <a:extLst>
              <a:ext uri="{FF2B5EF4-FFF2-40B4-BE49-F238E27FC236}">
                <a16:creationId xmlns:a16="http://schemas.microsoft.com/office/drawing/2014/main" id="{6845AECC-2527-F07B-2FA2-714740223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70" y="2972322"/>
            <a:ext cx="3130181" cy="2085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7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F99BD36-5E7E-DEBC-0B11-C57DE7291825}"/>
              </a:ext>
            </a:extLst>
          </p:cNvPr>
          <p:cNvSpPr>
            <a:spLocks noGrp="1"/>
          </p:cNvSpPr>
          <p:nvPr>
            <p:ph type="subTitle" idx="1"/>
          </p:nvPr>
        </p:nvSpPr>
        <p:spPr/>
        <p:txBody>
          <a:bodyPr/>
          <a:lstStyle/>
          <a:p>
            <a:pPr marL="127000" indent="0">
              <a:buNone/>
            </a:pPr>
            <a:r>
              <a:rPr lang="es-ES" sz="1400" b="1" dirty="0">
                <a:latin typeface="Century Gothic" panose="020B0502020202020204" pitchFamily="34" charset="0"/>
              </a:rPr>
              <a:t>Centros de proyección: </a:t>
            </a:r>
            <a:r>
              <a:rPr lang="es-ES" sz="1400" i="0" dirty="0">
                <a:solidFill>
                  <a:schemeClr val="bg1">
                    <a:lumMod val="10000"/>
                  </a:schemeClr>
                </a:solidFill>
                <a:effectLst/>
                <a:latin typeface="Century Gothic" panose="020B0502020202020204" pitchFamily="34" charset="0"/>
              </a:rPr>
              <a:t>La proyección, cuya definición es adaptar (o proyectar) canciones y danzas tradicionales a los requerimientos de un escenario, tuvo su mayor auge en los años '50 y '60, y fue la base de movimientos futuros como el Neofolklore o la Nueva Canción Chilena, pero aún hoy mantiene importantes referentes en plena actividad.</a:t>
            </a:r>
          </a:p>
          <a:p>
            <a:pPr marL="127000" indent="0">
              <a:buNone/>
            </a:pPr>
            <a:endParaRPr lang="es-MX" sz="1400" dirty="0">
              <a:solidFill>
                <a:schemeClr val="bg1">
                  <a:lumMod val="10000"/>
                </a:schemeClr>
              </a:solidFill>
              <a:latin typeface="Century Gothic" panose="020B0502020202020204" pitchFamily="34" charset="0"/>
            </a:endParaRPr>
          </a:p>
        </p:txBody>
      </p:sp>
    </p:spTree>
    <p:extLst>
      <p:ext uri="{BB962C8B-B14F-4D97-AF65-F5344CB8AC3E}">
        <p14:creationId xmlns:p14="http://schemas.microsoft.com/office/powerpoint/2010/main" val="85813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51077D-CE59-EB15-9079-3668617D5D56}"/>
              </a:ext>
            </a:extLst>
          </p:cNvPr>
          <p:cNvSpPr>
            <a:spLocks noGrp="1"/>
          </p:cNvSpPr>
          <p:nvPr>
            <p:ph type="subTitle" idx="1"/>
          </p:nvPr>
        </p:nvSpPr>
        <p:spPr>
          <a:xfrm>
            <a:off x="713224" y="851412"/>
            <a:ext cx="7717500" cy="3267900"/>
          </a:xfrm>
        </p:spPr>
        <p:txBody>
          <a:bodyPr/>
          <a:lstStyle/>
          <a:p>
            <a:pPr marL="127000" indent="0">
              <a:buNone/>
            </a:pPr>
            <a:r>
              <a:rPr lang="es-ES" sz="1600" b="1" dirty="0">
                <a:latin typeface="Century Gothic" panose="020B0502020202020204" pitchFamily="34" charset="0"/>
              </a:rPr>
              <a:t>Formas básicas de locomoción: </a:t>
            </a:r>
            <a:r>
              <a:rPr lang="es-ES" sz="1400" i="0" dirty="0">
                <a:solidFill>
                  <a:srgbClr val="202124"/>
                </a:solidFill>
                <a:effectLst/>
                <a:latin typeface="Century Gothic" panose="020B0502020202020204" pitchFamily="34" charset="0"/>
              </a:rPr>
              <a:t>Basados en la clasificación propuesta por Castañer y Camerino, las habilidades locomotrices o de locomoción son: caminar, correr, saltar, variaciones del salto, galopar, subir, bajar, trepar, rodar, pararse, caer, esquivar, entre otras.</a:t>
            </a:r>
          </a:p>
          <a:p>
            <a:pPr marL="127000" indent="0">
              <a:buNone/>
            </a:pPr>
            <a:endParaRPr lang="es-MX" sz="1600" dirty="0">
              <a:latin typeface="Century Gothic" panose="020B0502020202020204" pitchFamily="34" charset="0"/>
            </a:endParaRPr>
          </a:p>
        </p:txBody>
      </p:sp>
      <p:pic>
        <p:nvPicPr>
          <p:cNvPr id="7170" name="Picture 2" descr="Patrones de Locomoción – ITAIC: Educación Física Recreación y Deportes">
            <a:extLst>
              <a:ext uri="{FF2B5EF4-FFF2-40B4-BE49-F238E27FC236}">
                <a16:creationId xmlns:a16="http://schemas.microsoft.com/office/drawing/2014/main" id="{AB2D3EF6-60FE-67B7-7311-936BE87BB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7" y="1996483"/>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6" name="Google Shape;1006;p39"/>
          <p:cNvSpPr txBox="1">
            <a:spLocks noGrp="1"/>
          </p:cNvSpPr>
          <p:nvPr>
            <p:ph type="subTitle" idx="1"/>
          </p:nvPr>
        </p:nvSpPr>
        <p:spPr>
          <a:xfrm>
            <a:off x="170122" y="1204661"/>
            <a:ext cx="8362506" cy="4069088"/>
          </a:xfrm>
          <a:prstGeom prst="rect">
            <a:avLst/>
          </a:prstGeom>
        </p:spPr>
        <p:txBody>
          <a:bodyPr spcFirstLastPara="1" wrap="square" lIns="0" tIns="0" rIns="0" bIns="0" anchor="t" anchorCtr="0">
            <a:noAutofit/>
          </a:bodyPr>
          <a:lstStyle/>
          <a:p>
            <a:pPr algn="just"/>
            <a:r>
              <a:rPr lang="es-ES" b="0" i="0" dirty="0">
                <a:solidFill>
                  <a:srgbClr val="000000"/>
                </a:solidFill>
                <a:effectLst/>
                <a:latin typeface="Tahoma" panose="020B0604030504040204" pitchFamily="34" charset="0"/>
              </a:rPr>
              <a:t>     </a:t>
            </a:r>
            <a:r>
              <a:rPr lang="es-ES" sz="1400" b="0" i="0" dirty="0">
                <a:solidFill>
                  <a:srgbClr val="000000"/>
                </a:solidFill>
                <a:effectLst/>
                <a:latin typeface="Century Gothic" panose="020B0502020202020204" pitchFamily="34" charset="0"/>
              </a:rPr>
              <a:t>La danza es la acción o manera de bailar. Se trata de una ejecución de movimientos al ritmo de la música que permite expresar sentimientos y emociones. Esta implica la interacción de distintos elementos y requiere un adecuado manejo del espacio y de nociones rítmicas. Son actividades motivantes que permiten el disfrute del alumnado y no se necesitan unos materiales costosos ni numerosos. Con ellas podemos mejorar los conocimientos de nuestros alumnos. A nivel motor físico, se produce una mejora de capacidades como resistencia, coordinación, etc. A nivel conceptual nos permite transmitir al alumno información del país de origen de las danzas que tratemos y por supuesto a nivel social son ideales para fomentar el trabajo de actitudes cooperativas, de conocimiento y relación interpersonal.</a:t>
            </a:r>
          </a:p>
          <a:p>
            <a:pPr algn="just"/>
            <a:r>
              <a:rPr lang="es-ES" sz="1400" b="0" i="0" dirty="0">
                <a:solidFill>
                  <a:srgbClr val="000000"/>
                </a:solidFill>
                <a:effectLst/>
                <a:latin typeface="Century Gothic" panose="020B0502020202020204" pitchFamily="34" charset="0"/>
              </a:rPr>
              <a:t>     </a:t>
            </a:r>
            <a:endParaRPr dirty="0"/>
          </a:p>
        </p:txBody>
      </p:sp>
      <p:sp>
        <p:nvSpPr>
          <p:cNvPr id="1007" name="Google Shape;1007;p39"/>
          <p:cNvSpPr/>
          <p:nvPr/>
        </p:nvSpPr>
        <p:spPr>
          <a:xfrm rot="2377485" flipH="1">
            <a:off x="139317" y="2233761"/>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rot="2377485" flipH="1">
            <a:off x="118705" y="1829833"/>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rot="2377485" flipH="1">
            <a:off x="49590" y="2790382"/>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TotalTime>
  <Words>854</Words>
  <Application>Microsoft Office PowerPoint</Application>
  <PresentationFormat>Presentación en pantalla (16:9)</PresentationFormat>
  <Paragraphs>19</Paragraphs>
  <Slides>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Tahoma</vt:lpstr>
      <vt:lpstr>Arial</vt:lpstr>
      <vt:lpstr>Anaheim</vt:lpstr>
      <vt:lpstr>Merriweather</vt:lpstr>
      <vt:lpstr>Wingdings 3</vt:lpstr>
      <vt:lpstr>Century Gothic</vt:lpstr>
      <vt:lpstr>Ion</vt:lpstr>
      <vt:lpstr>Actividades Coreograficas En La Escuela.</vt:lpstr>
      <vt:lpstr>PULSO MUSICAL</vt:lpstr>
      <vt:lpstr>Tempo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Coreograficas En La Escuela.</dc:title>
  <cp:lastModifiedBy>Luz Monsivais Garza</cp:lastModifiedBy>
  <cp:revision>4</cp:revision>
  <dcterms:modified xsi:type="dcterms:W3CDTF">2022-05-18T03:07:19Z</dcterms:modified>
</cp:coreProperties>
</file>