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Calibri" panose="020F0502020204030204" pitchFamily="34" charset="0"/>
      <p:regular r:id="rId11"/>
      <p:bold r:id="rId12"/>
      <p:italic r:id="rId13"/>
      <p:boldItalic r:id="rId14"/>
    </p:embeddedFont>
    <p:embeddedFont>
      <p:font typeface="Century Gothic" panose="020B0502020202020204" pitchFamily="34" charset="0"/>
      <p:regular r:id="rId15"/>
      <p:bold r:id="rId16"/>
      <p:italic r:id="rId17"/>
      <p:boldItalic r:id="rId18"/>
    </p:embeddedFont>
    <p:embeddedFont>
      <p:font typeface="Hatton Bold" panose="020B0604020202020204" charset="0"/>
      <p:regular r:id="rId19"/>
    </p:embeddedFont>
    <p:embeddedFont>
      <p:font typeface="Verdana" panose="020B060403050404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6" d="100"/>
          <a:sy n="46" d="100"/>
        </p:scale>
        <p:origin x="75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2.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6.sv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0.svg"/><Relationship Id="rId7" Type="http://schemas.openxmlformats.org/officeDocument/2006/relationships/image" Target="../media/image29.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10" Type="http://schemas.openxmlformats.org/officeDocument/2006/relationships/image" Target="../media/image30.png"/><Relationship Id="rId4" Type="http://schemas.openxmlformats.org/officeDocument/2006/relationships/image" Target="../media/image26.png"/><Relationship Id="rId9" Type="http://schemas.openxmlformats.org/officeDocument/2006/relationships/image" Target="../media/image22.sv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32.svg"/><Relationship Id="rId10" Type="http://schemas.openxmlformats.org/officeDocument/2006/relationships/image" Target="../media/image33.png"/><Relationship Id="rId4" Type="http://schemas.openxmlformats.org/officeDocument/2006/relationships/image" Target="../media/image31.png"/><Relationship Id="rId9" Type="http://schemas.openxmlformats.org/officeDocument/2006/relationships/image" Target="../media/image12.sv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4.svg"/><Relationship Id="rId7" Type="http://schemas.openxmlformats.org/officeDocument/2006/relationships/image" Target="../media/image12.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6.sv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10" Type="http://schemas.openxmlformats.org/officeDocument/2006/relationships/image" Target="../media/image35.png"/><Relationship Id="rId4" Type="http://schemas.openxmlformats.org/officeDocument/2006/relationships/image" Target="../media/image19.png"/><Relationship Id="rId9" Type="http://schemas.openxmlformats.org/officeDocument/2006/relationships/image" Target="../media/image24.sv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0.svg"/><Relationship Id="rId7" Type="http://schemas.openxmlformats.org/officeDocument/2006/relationships/image" Target="../media/image29.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22.sv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6.svg"/><Relationship Id="rId12" Type="http://schemas.openxmlformats.org/officeDocument/2006/relationships/image" Target="../media/image3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37.png"/><Relationship Id="rId5" Type="http://schemas.openxmlformats.org/officeDocument/2006/relationships/image" Target="../media/image32.svg"/><Relationship Id="rId10" Type="http://schemas.openxmlformats.org/officeDocument/2006/relationships/image" Target="../media/image36.png"/><Relationship Id="rId4" Type="http://schemas.openxmlformats.org/officeDocument/2006/relationships/image" Target="../media/image31.png"/><Relationship Id="rId9"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0E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692375">
            <a:off x="17131263" y="-375611"/>
            <a:ext cx="1542824" cy="422165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531787" y="7564975"/>
            <a:ext cx="1237666" cy="338664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7444" r="15216" b="57233"/>
          <a:stretch>
            <a:fillRect/>
          </a:stretch>
        </p:blipFill>
        <p:spPr>
          <a:xfrm>
            <a:off x="6191623" y="3391224"/>
            <a:ext cx="12598755" cy="7440263"/>
          </a:xfrm>
          <a:prstGeom prst="rect">
            <a:avLst/>
          </a:prstGeom>
        </p:spPr>
      </p:pic>
      <p:sp>
        <p:nvSpPr>
          <p:cNvPr id="5" name="TextBox 5"/>
          <p:cNvSpPr txBox="1"/>
          <p:nvPr/>
        </p:nvSpPr>
        <p:spPr>
          <a:xfrm>
            <a:off x="725133" y="682359"/>
            <a:ext cx="13425753" cy="6379632"/>
          </a:xfrm>
          <a:prstGeom prst="rect">
            <a:avLst/>
          </a:prstGeom>
        </p:spPr>
        <p:txBody>
          <a:bodyPr wrap="square" lIns="0" tIns="0" rIns="0" bIns="0" rtlCol="0" anchor="t">
            <a:spAutoFit/>
          </a:bodyPr>
          <a:lstStyle/>
          <a:p>
            <a:pPr>
              <a:lnSpc>
                <a:spcPts val="9893"/>
              </a:lnSpc>
            </a:pPr>
            <a:r>
              <a:rPr lang="en-US" sz="9076" dirty="0">
                <a:solidFill>
                  <a:srgbClr val="80422A"/>
                </a:solidFill>
                <a:latin typeface="Hatton Bold"/>
              </a:rPr>
              <a:t>Las </a:t>
            </a:r>
            <a:r>
              <a:rPr lang="es-MX" sz="9076" dirty="0">
                <a:solidFill>
                  <a:srgbClr val="80422A"/>
                </a:solidFill>
                <a:latin typeface="Hatton Bold"/>
              </a:rPr>
              <a:t>actividades coreográficas en la escuela. -Virginia Viciana y Milagros Arteaga.</a:t>
            </a:r>
          </a:p>
        </p:txBody>
      </p:sp>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13793" y="5180013"/>
            <a:ext cx="6767600" cy="750588"/>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530915">
            <a:off x="13598901" y="-422746"/>
            <a:ext cx="5125067" cy="6515844"/>
          </a:xfrm>
          <a:prstGeom prst="rect">
            <a:avLst/>
          </a:prstGeom>
        </p:spPr>
      </p:pic>
      <p:sp>
        <p:nvSpPr>
          <p:cNvPr id="8" name="TextBox 8"/>
          <p:cNvSpPr txBox="1"/>
          <p:nvPr/>
        </p:nvSpPr>
        <p:spPr>
          <a:xfrm>
            <a:off x="2711751" y="7447819"/>
            <a:ext cx="7054993" cy="1902572"/>
          </a:xfrm>
          <a:prstGeom prst="rect">
            <a:avLst/>
          </a:prstGeom>
        </p:spPr>
        <p:txBody>
          <a:bodyPr wrap="square" lIns="0" tIns="0" rIns="0" bIns="0" rtlCol="0" anchor="t">
            <a:spAutoFit/>
          </a:bodyPr>
          <a:lstStyle/>
          <a:p>
            <a:pPr algn="ctr">
              <a:lnSpc>
                <a:spcPts val="4946"/>
              </a:lnSpc>
              <a:spcBef>
                <a:spcPct val="0"/>
              </a:spcBef>
            </a:pPr>
            <a:r>
              <a:rPr lang="en-US" sz="4538" dirty="0">
                <a:solidFill>
                  <a:srgbClr val="80422A"/>
                </a:solidFill>
                <a:latin typeface="Hatton Bold"/>
              </a:rPr>
              <a:t>Blanca Guadalupe Ramirez Garcia</a:t>
            </a:r>
          </a:p>
          <a:p>
            <a:pPr algn="ctr">
              <a:lnSpc>
                <a:spcPts val="4946"/>
              </a:lnSpc>
              <a:spcBef>
                <a:spcPct val="0"/>
              </a:spcBef>
            </a:pPr>
            <a:r>
              <a:rPr lang="en-US" sz="4538" dirty="0">
                <a:solidFill>
                  <a:srgbClr val="80422A"/>
                </a:solidFill>
                <a:latin typeface="Hatton Bold"/>
              </a:rPr>
              <a:t>NL. 22</a:t>
            </a:r>
          </a:p>
        </p:txBody>
      </p:sp>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76933" y="7541835"/>
            <a:ext cx="1319387" cy="35983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030477">
            <a:off x="-4991557" y="642628"/>
            <a:ext cx="8459266" cy="9573243"/>
          </a:xfrm>
          <a:prstGeom prst="rect">
            <a:avLst/>
          </a:prstGeom>
        </p:spPr>
      </p:pic>
      <p:sp>
        <p:nvSpPr>
          <p:cNvPr id="3" name="TextBox 3"/>
          <p:cNvSpPr txBox="1"/>
          <p:nvPr/>
        </p:nvSpPr>
        <p:spPr>
          <a:xfrm>
            <a:off x="4005706" y="574098"/>
            <a:ext cx="12316356" cy="1301318"/>
          </a:xfrm>
          <a:prstGeom prst="rect">
            <a:avLst/>
          </a:prstGeom>
        </p:spPr>
        <p:txBody>
          <a:bodyPr lIns="0" tIns="0" rIns="0" bIns="0" rtlCol="0" anchor="t">
            <a:spAutoFit/>
          </a:bodyPr>
          <a:lstStyle/>
          <a:p>
            <a:pPr>
              <a:lnSpc>
                <a:spcPts val="9893"/>
              </a:lnSpc>
              <a:spcBef>
                <a:spcPct val="0"/>
              </a:spcBef>
            </a:pPr>
            <a:r>
              <a:rPr lang="es-MX" sz="9076" dirty="0">
                <a:solidFill>
                  <a:srgbClr val="80422A"/>
                </a:solidFill>
                <a:latin typeface="Hatton Bold"/>
              </a:rPr>
              <a:t>Pulso Musical.</a:t>
            </a:r>
          </a:p>
        </p:txBody>
      </p:sp>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703805" y="7508701"/>
            <a:ext cx="3236515" cy="411480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821550" y="1028700"/>
            <a:ext cx="1437750" cy="392114"/>
          </a:xfrm>
          <a:prstGeom prst="rect">
            <a:avLst/>
          </a:prstGeom>
        </p:spPr>
      </p:pic>
      <p:sp>
        <p:nvSpPr>
          <p:cNvPr id="7" name="CuadroTexto 6">
            <a:extLst>
              <a:ext uri="{FF2B5EF4-FFF2-40B4-BE49-F238E27FC236}">
                <a16:creationId xmlns:a16="http://schemas.microsoft.com/office/drawing/2014/main" id="{AFB986E9-49D1-7D80-D0FA-CF93E3F9CA63}"/>
              </a:ext>
            </a:extLst>
          </p:cNvPr>
          <p:cNvSpPr txBox="1"/>
          <p:nvPr/>
        </p:nvSpPr>
        <p:spPr>
          <a:xfrm>
            <a:off x="3602060" y="1852483"/>
            <a:ext cx="13542663" cy="7848302"/>
          </a:xfrm>
          <a:prstGeom prst="rect">
            <a:avLst/>
          </a:prstGeom>
          <a:noFill/>
        </p:spPr>
        <p:txBody>
          <a:bodyPr wrap="square">
            <a:spAutoFit/>
          </a:bodyPr>
          <a:lstStyle/>
          <a:p>
            <a:pPr algn="ctr"/>
            <a:r>
              <a:rPr lang="es-MX" sz="3600" dirty="0">
                <a:solidFill>
                  <a:srgbClr val="353535"/>
                </a:solidFill>
                <a:latin typeface="Century Gothic" panose="020B0502020202020204" pitchFamily="34" charset="0"/>
              </a:rPr>
              <a:t>E</a:t>
            </a:r>
            <a:r>
              <a:rPr lang="es-MX" sz="3600" b="0" i="0" dirty="0">
                <a:solidFill>
                  <a:srgbClr val="353535"/>
                </a:solidFill>
                <a:effectLst/>
                <a:latin typeface="Century Gothic" panose="020B0502020202020204" pitchFamily="34" charset="0"/>
              </a:rPr>
              <a:t>s una unidad básica para medir el tiempo en la música. Se trata de una sucesión constante de pulsaciones que se repiten dividiendo el tiempo en partes iguales. Cada una de las pulsaciones así como la sucesión de las mismas reciben el nombre de pulso. Este elemento por lo general es regular aunque también hay obras con pulso irregular.</a:t>
            </a:r>
          </a:p>
          <a:p>
            <a:pPr algn="ctr"/>
            <a:endParaRPr lang="es-MX" sz="3600" dirty="0">
              <a:solidFill>
                <a:srgbClr val="353535"/>
              </a:solidFill>
              <a:latin typeface="Century Gothic" panose="020B0502020202020204" pitchFamily="34" charset="0"/>
            </a:endParaRPr>
          </a:p>
          <a:p>
            <a:pPr algn="ctr"/>
            <a:r>
              <a:rPr lang="es-MX" sz="3600" b="0" i="0" dirty="0">
                <a:solidFill>
                  <a:srgbClr val="353535"/>
                </a:solidFill>
                <a:effectLst/>
                <a:latin typeface="Century Gothic" panose="020B0502020202020204" pitchFamily="34" charset="0"/>
              </a:rPr>
              <a:t> Asimismo puede acelerarse o retardarse, es decir, puede variar a lo largo de una pieza musical en función de los cambios de </a:t>
            </a:r>
            <a:r>
              <a:rPr lang="es-MX" sz="3600" b="0" i="1" dirty="0">
                <a:solidFill>
                  <a:srgbClr val="353535"/>
                </a:solidFill>
                <a:effectLst/>
                <a:latin typeface="Century Gothic" panose="020B0502020202020204" pitchFamily="34" charset="0"/>
              </a:rPr>
              <a:t>tempo</a:t>
            </a:r>
            <a:r>
              <a:rPr lang="es-MX" sz="3600" b="0" i="0" dirty="0">
                <a:solidFill>
                  <a:srgbClr val="353535"/>
                </a:solidFill>
                <a:effectLst/>
                <a:latin typeface="Century Gothic" panose="020B0502020202020204" pitchFamily="34" charset="0"/>
              </a:rPr>
              <a:t> de la misma. La percepción del pulso es una de las habilidades auditivas básicas en música, previa a la percepción de la métrica. Se suele mostrar mediante respuestas físicas al pulso como marcarlo con el pie o dando palmas.</a:t>
            </a:r>
            <a:endParaRPr lang="es-MX" sz="3600" dirty="0">
              <a:latin typeface="Century Gothic" panose="020B0502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0E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04800" y="2501990"/>
            <a:ext cx="8610600" cy="7365909"/>
          </a:xfrm>
          <a:prstGeom prst="rect">
            <a:avLst/>
          </a:prstGeom>
        </p:spPr>
      </p:pic>
      <p:sp>
        <p:nvSpPr>
          <p:cNvPr id="4" name="TextBox 4"/>
          <p:cNvSpPr txBox="1"/>
          <p:nvPr/>
        </p:nvSpPr>
        <p:spPr>
          <a:xfrm>
            <a:off x="1559342" y="1629144"/>
            <a:ext cx="5944415" cy="886781"/>
          </a:xfrm>
          <a:prstGeom prst="rect">
            <a:avLst/>
          </a:prstGeom>
        </p:spPr>
        <p:txBody>
          <a:bodyPr wrap="square" lIns="0" tIns="0" rIns="0" bIns="0" rtlCol="0" anchor="t">
            <a:spAutoFit/>
          </a:bodyPr>
          <a:lstStyle/>
          <a:p>
            <a:pPr algn="ctr">
              <a:lnSpc>
                <a:spcPts val="5661"/>
              </a:lnSpc>
              <a:spcBef>
                <a:spcPct val="0"/>
              </a:spcBef>
            </a:pPr>
            <a:r>
              <a:rPr lang="en-US" sz="8800" dirty="0">
                <a:latin typeface="Hatton Bold"/>
              </a:rPr>
              <a:t>Tempo.</a:t>
            </a:r>
          </a:p>
        </p:txBody>
      </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917006" y="623039"/>
            <a:ext cx="7955856" cy="882377"/>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222540" y="1028700"/>
            <a:ext cx="1036760" cy="282753"/>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109987">
            <a:off x="6478134" y="8238198"/>
            <a:ext cx="2051247" cy="2321370"/>
          </a:xfrm>
          <a:prstGeom prst="rect">
            <a:avLst/>
          </a:prstGeom>
        </p:spPr>
      </p:pic>
      <p:sp>
        <p:nvSpPr>
          <p:cNvPr id="9" name="CuadroTexto 8">
            <a:extLst>
              <a:ext uri="{FF2B5EF4-FFF2-40B4-BE49-F238E27FC236}">
                <a16:creationId xmlns:a16="http://schemas.microsoft.com/office/drawing/2014/main" id="{618D4FA7-AF05-B5BC-4C8F-D961BE0B6062}"/>
              </a:ext>
            </a:extLst>
          </p:cNvPr>
          <p:cNvSpPr txBox="1"/>
          <p:nvPr/>
        </p:nvSpPr>
        <p:spPr>
          <a:xfrm>
            <a:off x="607249" y="2933700"/>
            <a:ext cx="7848600" cy="6186309"/>
          </a:xfrm>
          <a:prstGeom prst="rect">
            <a:avLst/>
          </a:prstGeom>
          <a:noFill/>
        </p:spPr>
        <p:txBody>
          <a:bodyPr wrap="square">
            <a:spAutoFit/>
          </a:bodyPr>
          <a:lstStyle/>
          <a:p>
            <a:pPr algn="ctr"/>
            <a:r>
              <a:rPr lang="es-MX" sz="4400" b="0" i="0" dirty="0">
                <a:solidFill>
                  <a:srgbClr val="202122"/>
                </a:solidFill>
                <a:effectLst/>
                <a:latin typeface="Century Gothic" panose="020B0502020202020204" pitchFamily="34" charset="0"/>
              </a:rPr>
              <a:t>Es la velocidad con la que debe ejecutarse una pieza musical. Se trata de una palabra italiana que significa «tiempo». En las partituras de una obra el tempo se suele representar al inicio de la pieza encima del pentagrama.</a:t>
            </a:r>
            <a:endParaRPr lang="es-MX" sz="4400" dirty="0">
              <a:latin typeface="Century Gothic" panose="020B0502020202020204" pitchFamily="34" charset="0"/>
            </a:endParaRPr>
          </a:p>
        </p:txBody>
      </p:sp>
      <p:pic>
        <p:nvPicPr>
          <p:cNvPr id="10" name="Imagen 9">
            <a:extLst>
              <a:ext uri="{FF2B5EF4-FFF2-40B4-BE49-F238E27FC236}">
                <a16:creationId xmlns:a16="http://schemas.microsoft.com/office/drawing/2014/main" id="{ED40AC44-B111-9203-78BF-454965867E91}"/>
              </a:ext>
            </a:extLst>
          </p:cNvPr>
          <p:cNvPicPr>
            <a:picLocks noChangeAspect="1"/>
          </p:cNvPicPr>
          <p:nvPr/>
        </p:nvPicPr>
        <p:blipFill rotWithShape="1">
          <a:blip r:embed="rId10"/>
          <a:srcRect l="-606" t="10203" r="606" b="3287"/>
          <a:stretch/>
        </p:blipFill>
        <p:spPr>
          <a:xfrm>
            <a:off x="8915400" y="38100"/>
            <a:ext cx="9343158" cy="102489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CBCB8"/>
        </a:solidFill>
        <a:effectLst/>
      </p:bgPr>
    </p:bg>
    <p:spTree>
      <p:nvGrpSpPr>
        <p:cNvPr id="1" name=""/>
        <p:cNvGrpSpPr/>
        <p:nvPr/>
      </p:nvGrpSpPr>
      <p:grpSpPr>
        <a:xfrm>
          <a:off x="0" y="0"/>
          <a:ext cx="0" cy="0"/>
          <a:chOff x="0" y="0"/>
          <a:chExt cx="0" cy="0"/>
        </a:xfrm>
      </p:grpSpPr>
      <p:sp>
        <p:nvSpPr>
          <p:cNvPr id="2" name="TextBox 2"/>
          <p:cNvSpPr txBox="1"/>
          <p:nvPr/>
        </p:nvSpPr>
        <p:spPr>
          <a:xfrm>
            <a:off x="1050471" y="490091"/>
            <a:ext cx="14265170" cy="1077218"/>
          </a:xfrm>
          <a:prstGeom prst="rect">
            <a:avLst/>
          </a:prstGeom>
        </p:spPr>
        <p:txBody>
          <a:bodyPr lIns="0" tIns="0" rIns="0" bIns="0" rtlCol="0" anchor="t">
            <a:spAutoFit/>
          </a:bodyPr>
          <a:lstStyle/>
          <a:p>
            <a:pPr algn="ctr">
              <a:lnSpc>
                <a:spcPts val="8175"/>
              </a:lnSpc>
              <a:spcBef>
                <a:spcPct val="0"/>
              </a:spcBef>
            </a:pPr>
            <a:r>
              <a:rPr lang="es-MX" sz="7500" dirty="0">
                <a:solidFill>
                  <a:srgbClr val="80422A"/>
                </a:solidFill>
                <a:latin typeface="Hatton Bold"/>
              </a:rPr>
              <a:t>Acento.</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486400" y="8947487"/>
            <a:ext cx="7315200" cy="81132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201987">
            <a:off x="13860075" y="-1387781"/>
            <a:ext cx="5426602" cy="5806675"/>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39932" y="-860162"/>
            <a:ext cx="3737264" cy="4751435"/>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222540" y="1028700"/>
            <a:ext cx="1036760" cy="282753"/>
          </a:xfrm>
          <a:prstGeom prst="rect">
            <a:avLst/>
          </a:prstGeom>
        </p:spPr>
      </p:pic>
      <p:sp>
        <p:nvSpPr>
          <p:cNvPr id="8" name="CuadroTexto 7">
            <a:extLst>
              <a:ext uri="{FF2B5EF4-FFF2-40B4-BE49-F238E27FC236}">
                <a16:creationId xmlns:a16="http://schemas.microsoft.com/office/drawing/2014/main" id="{200CC865-8252-B600-2708-3ADF3532A891}"/>
              </a:ext>
            </a:extLst>
          </p:cNvPr>
          <p:cNvSpPr txBox="1"/>
          <p:nvPr/>
        </p:nvSpPr>
        <p:spPr>
          <a:xfrm>
            <a:off x="2929989" y="1861289"/>
            <a:ext cx="12254313" cy="3416320"/>
          </a:xfrm>
          <a:prstGeom prst="rect">
            <a:avLst/>
          </a:prstGeom>
          <a:noFill/>
        </p:spPr>
        <p:txBody>
          <a:bodyPr wrap="square">
            <a:spAutoFit/>
          </a:bodyPr>
          <a:lstStyle/>
          <a:p>
            <a:pPr algn="ctr"/>
            <a:r>
              <a:rPr lang="es-MX" sz="3600" dirty="0">
                <a:solidFill>
                  <a:srgbClr val="001133"/>
                </a:solidFill>
                <a:latin typeface="Century Gothic" panose="020B0502020202020204" pitchFamily="34" charset="0"/>
              </a:rPr>
              <a:t>U</a:t>
            </a:r>
            <a:r>
              <a:rPr lang="es-MX" sz="3600" b="0" i="0" dirty="0">
                <a:solidFill>
                  <a:srgbClr val="001133"/>
                </a:solidFill>
                <a:effectLst/>
                <a:latin typeface="Century Gothic" panose="020B0502020202020204" pitchFamily="34" charset="0"/>
              </a:rPr>
              <a:t>n acento es una marca que indica que una nota debe ser reproducida con mayor intensidad que otras (es decir, que audiblemente debe destacarse de notas no acentuadas). Por consecuencia, también puede decírsele acento a la nota acentuada en sí.</a:t>
            </a:r>
            <a:endParaRPr lang="es-MX" sz="3600" dirty="0">
              <a:latin typeface="Century Gothic" panose="020B0502020202020204" pitchFamily="34" charset="0"/>
            </a:endParaRPr>
          </a:p>
        </p:txBody>
      </p:sp>
      <p:pic>
        <p:nvPicPr>
          <p:cNvPr id="9" name="Imagen 8">
            <a:extLst>
              <a:ext uri="{FF2B5EF4-FFF2-40B4-BE49-F238E27FC236}">
                <a16:creationId xmlns:a16="http://schemas.microsoft.com/office/drawing/2014/main" id="{03E3F7D3-34E1-A9A9-3B1C-0E156D5C0549}"/>
              </a:ext>
            </a:extLst>
          </p:cNvPr>
          <p:cNvPicPr>
            <a:picLocks noChangeAspect="1"/>
          </p:cNvPicPr>
          <p:nvPr/>
        </p:nvPicPr>
        <p:blipFill>
          <a:blip r:embed="rId10"/>
          <a:stretch>
            <a:fillRect/>
          </a:stretch>
        </p:blipFill>
        <p:spPr>
          <a:xfrm>
            <a:off x="6046680" y="5730109"/>
            <a:ext cx="6020930" cy="276487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0EE"/>
        </a:solidFill>
        <a:effectLst/>
      </p:bgPr>
    </p:bg>
    <p:spTree>
      <p:nvGrpSpPr>
        <p:cNvPr id="1" name=""/>
        <p:cNvGrpSpPr/>
        <p:nvPr/>
      </p:nvGrpSpPr>
      <p:grpSpPr>
        <a:xfrm>
          <a:off x="0" y="0"/>
          <a:ext cx="0" cy="0"/>
          <a:chOff x="0" y="0"/>
          <a:chExt cx="0" cy="0"/>
        </a:xfrm>
      </p:grpSpPr>
      <p:sp>
        <p:nvSpPr>
          <p:cNvPr id="3" name="TextBox 3"/>
          <p:cNvSpPr txBox="1"/>
          <p:nvPr/>
        </p:nvSpPr>
        <p:spPr>
          <a:xfrm>
            <a:off x="8286717" y="311179"/>
            <a:ext cx="7935823" cy="1000274"/>
          </a:xfrm>
          <a:prstGeom prst="rect">
            <a:avLst/>
          </a:prstGeom>
        </p:spPr>
        <p:txBody>
          <a:bodyPr lIns="0" tIns="0" rIns="0" bIns="0" rtlCol="0" anchor="t">
            <a:spAutoFit/>
          </a:bodyPr>
          <a:lstStyle/>
          <a:p>
            <a:pPr algn="ctr">
              <a:lnSpc>
                <a:spcPts val="7630"/>
              </a:lnSpc>
              <a:spcBef>
                <a:spcPct val="0"/>
              </a:spcBef>
            </a:pPr>
            <a:r>
              <a:rPr lang="es-MX" sz="7000" dirty="0">
                <a:solidFill>
                  <a:srgbClr val="C26868"/>
                </a:solidFill>
                <a:latin typeface="Hatton Bold"/>
              </a:rPr>
              <a:t>Compás</a:t>
            </a:r>
            <a:r>
              <a:rPr lang="en-US" sz="7000" dirty="0">
                <a:solidFill>
                  <a:srgbClr val="C26868"/>
                </a:solidFill>
                <a:latin typeface="Hatton Bold"/>
              </a:rPr>
              <a:t>. </a:t>
            </a: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7115" t="15749" r="2221" b="20375"/>
          <a:stretch>
            <a:fillRect/>
          </a:stretch>
        </p:blipFill>
        <p:spPr>
          <a:xfrm>
            <a:off x="-508772" y="-333625"/>
            <a:ext cx="9882255" cy="11112575"/>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45474"/>
          <a:stretch>
            <a:fillRect/>
          </a:stretch>
        </p:blipFill>
        <p:spPr>
          <a:xfrm>
            <a:off x="616735" y="6686550"/>
            <a:ext cx="7409974" cy="4092400"/>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703805" y="7508701"/>
            <a:ext cx="3236515" cy="4114800"/>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222540" y="1028700"/>
            <a:ext cx="1036760" cy="282753"/>
          </a:xfrm>
          <a:prstGeom prst="rect">
            <a:avLst/>
          </a:prstGeom>
        </p:spPr>
      </p:pic>
      <p:sp>
        <p:nvSpPr>
          <p:cNvPr id="9" name="CuadroTexto 8">
            <a:extLst>
              <a:ext uri="{FF2B5EF4-FFF2-40B4-BE49-F238E27FC236}">
                <a16:creationId xmlns:a16="http://schemas.microsoft.com/office/drawing/2014/main" id="{9C006346-8495-489A-CDDD-AA256B5BEB0E}"/>
              </a:ext>
            </a:extLst>
          </p:cNvPr>
          <p:cNvSpPr txBox="1"/>
          <p:nvPr/>
        </p:nvSpPr>
        <p:spPr>
          <a:xfrm>
            <a:off x="616736" y="1689080"/>
            <a:ext cx="17323584" cy="5632311"/>
          </a:xfrm>
          <a:prstGeom prst="rect">
            <a:avLst/>
          </a:prstGeom>
          <a:noFill/>
        </p:spPr>
        <p:txBody>
          <a:bodyPr wrap="square">
            <a:spAutoFit/>
          </a:bodyPr>
          <a:lstStyle/>
          <a:p>
            <a:pPr algn="ctr"/>
            <a:r>
              <a:rPr lang="es-MX" sz="3600" b="0" i="0" dirty="0">
                <a:solidFill>
                  <a:srgbClr val="444444"/>
                </a:solidFill>
                <a:effectLst/>
                <a:latin typeface="Century Gothic" panose="020B0502020202020204" pitchFamily="34" charset="0"/>
              </a:rPr>
              <a:t>El compás musical es aquel </a:t>
            </a:r>
            <a:r>
              <a:rPr lang="es-MX" sz="3600" i="0" dirty="0">
                <a:solidFill>
                  <a:srgbClr val="444444"/>
                </a:solidFill>
                <a:effectLst/>
                <a:latin typeface="Century Gothic" panose="020B0502020202020204" pitchFamily="34" charset="0"/>
              </a:rPr>
              <a:t>encargado en dividir el tiempo en partes iguales</a:t>
            </a:r>
            <a:r>
              <a:rPr lang="es-MX" sz="3600" b="0" i="0" dirty="0">
                <a:solidFill>
                  <a:srgbClr val="444444"/>
                </a:solidFill>
                <a:effectLst/>
                <a:latin typeface="Century Gothic" panose="020B0502020202020204" pitchFamily="34" charset="0"/>
              </a:rPr>
              <a:t>, de esta manera sabremos cuantos ritmos tienen una composición, como también donde se encuentran las notas dentro de cada uno.</a:t>
            </a:r>
          </a:p>
          <a:p>
            <a:pPr algn="ctr"/>
            <a:endParaRPr lang="es-MX" sz="3600" b="0" i="0" dirty="0">
              <a:solidFill>
                <a:srgbClr val="444444"/>
              </a:solidFill>
              <a:effectLst/>
              <a:latin typeface="Century Gothic" panose="020B0502020202020204" pitchFamily="34" charset="0"/>
            </a:endParaRPr>
          </a:p>
          <a:p>
            <a:pPr algn="ctr"/>
            <a:r>
              <a:rPr lang="es-MX" sz="3600" dirty="0">
                <a:latin typeface="Century Gothic" panose="020B0502020202020204" pitchFamily="34" charset="0"/>
              </a:rPr>
              <a:t>Para representar los ritmos musicales se usan líneas verticales que se trazan en el pentagrama de la primera línea a la quinta, dichas líneas verticales son conocidas como barras de compás, y las notas que se hallan entre las dos barras son los ritmos.</a:t>
            </a:r>
          </a:p>
          <a:p>
            <a:pPr algn="ctr"/>
            <a:endParaRPr lang="es-MX" sz="3600" dirty="0">
              <a:latin typeface="Century Gothic" panose="020B0502020202020204" pitchFamily="34" charset="0"/>
            </a:endParaRPr>
          </a:p>
          <a:p>
            <a:pPr algn="ctr"/>
            <a:endParaRPr lang="es-MX" sz="3600" dirty="0">
              <a:latin typeface="Century Gothic" panose="020B0502020202020204" pitchFamily="34" charset="0"/>
            </a:endParaRPr>
          </a:p>
        </p:txBody>
      </p:sp>
      <p:pic>
        <p:nvPicPr>
          <p:cNvPr id="10" name="Imagen 9">
            <a:extLst>
              <a:ext uri="{FF2B5EF4-FFF2-40B4-BE49-F238E27FC236}">
                <a16:creationId xmlns:a16="http://schemas.microsoft.com/office/drawing/2014/main" id="{5B9E7C7D-FB8C-C0E7-A44D-8833F0FAE92A}"/>
              </a:ext>
            </a:extLst>
          </p:cNvPr>
          <p:cNvPicPr>
            <a:picLocks noChangeAspect="1"/>
          </p:cNvPicPr>
          <p:nvPr/>
        </p:nvPicPr>
        <p:blipFill>
          <a:blip r:embed="rId10"/>
          <a:stretch>
            <a:fillRect/>
          </a:stretch>
        </p:blipFill>
        <p:spPr>
          <a:xfrm>
            <a:off x="3910947" y="6315830"/>
            <a:ext cx="10490853" cy="383162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030477">
            <a:off x="-4991557" y="642628"/>
            <a:ext cx="8459266" cy="9573243"/>
          </a:xfrm>
          <a:prstGeom prst="rect">
            <a:avLst/>
          </a:prstGeom>
        </p:spPr>
      </p:pic>
      <p:sp>
        <p:nvSpPr>
          <p:cNvPr id="3" name="TextBox 3"/>
          <p:cNvSpPr txBox="1"/>
          <p:nvPr/>
        </p:nvSpPr>
        <p:spPr>
          <a:xfrm>
            <a:off x="4413835" y="671733"/>
            <a:ext cx="12316356" cy="1301318"/>
          </a:xfrm>
          <a:prstGeom prst="rect">
            <a:avLst/>
          </a:prstGeom>
        </p:spPr>
        <p:txBody>
          <a:bodyPr lIns="0" tIns="0" rIns="0" bIns="0" rtlCol="0" anchor="t">
            <a:spAutoFit/>
          </a:bodyPr>
          <a:lstStyle/>
          <a:p>
            <a:pPr>
              <a:lnSpc>
                <a:spcPts val="9893"/>
              </a:lnSpc>
              <a:spcBef>
                <a:spcPct val="0"/>
              </a:spcBef>
            </a:pPr>
            <a:r>
              <a:rPr lang="es-MX" sz="9076" dirty="0">
                <a:solidFill>
                  <a:srgbClr val="80422A"/>
                </a:solidFill>
                <a:latin typeface="Hatton Bold"/>
              </a:rPr>
              <a:t>Motricidad fina.</a:t>
            </a:r>
          </a:p>
        </p:txBody>
      </p:sp>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703805" y="7508701"/>
            <a:ext cx="3236515" cy="411480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821550" y="1028700"/>
            <a:ext cx="1437750" cy="392114"/>
          </a:xfrm>
          <a:prstGeom prst="rect">
            <a:avLst/>
          </a:prstGeom>
        </p:spPr>
      </p:pic>
      <p:sp>
        <p:nvSpPr>
          <p:cNvPr id="7" name="CuadroTexto 6">
            <a:extLst>
              <a:ext uri="{FF2B5EF4-FFF2-40B4-BE49-F238E27FC236}">
                <a16:creationId xmlns:a16="http://schemas.microsoft.com/office/drawing/2014/main" id="{AFB986E9-49D1-7D80-D0FA-CF93E3F9CA63}"/>
              </a:ext>
            </a:extLst>
          </p:cNvPr>
          <p:cNvSpPr txBox="1"/>
          <p:nvPr/>
        </p:nvSpPr>
        <p:spPr>
          <a:xfrm>
            <a:off x="6096000" y="2778299"/>
            <a:ext cx="11376234" cy="6186309"/>
          </a:xfrm>
          <a:prstGeom prst="rect">
            <a:avLst/>
          </a:prstGeom>
          <a:noFill/>
        </p:spPr>
        <p:txBody>
          <a:bodyPr wrap="square">
            <a:spAutoFit/>
          </a:bodyPr>
          <a:lstStyle/>
          <a:p>
            <a:pPr algn="ctr"/>
            <a:r>
              <a:rPr lang="es-MX" sz="3600" dirty="0">
                <a:latin typeface="Century Gothic" panose="020B0502020202020204" pitchFamily="34" charset="0"/>
              </a:rPr>
              <a:t>La motricidad fina es la coordinación de los movimientos de los músculos pequeños del cuerpo, es decir, de las manos, muñecas, dedos y nervios para producir destreza manual.</a:t>
            </a:r>
          </a:p>
          <a:p>
            <a:pPr algn="ctr"/>
            <a:endParaRPr lang="es-MX" sz="3600" dirty="0">
              <a:latin typeface="Century Gothic" panose="020B0502020202020204" pitchFamily="34" charset="0"/>
            </a:endParaRPr>
          </a:p>
          <a:p>
            <a:pPr algn="ctr"/>
            <a:r>
              <a:rPr lang="es-MX" sz="3600" dirty="0">
                <a:latin typeface="Century Gothic" panose="020B0502020202020204" pitchFamily="34" charset="0"/>
              </a:rPr>
              <a:t> La motricidad fina en niños involucran esfuerzos coordinados del cerebro y de los músculos, de igual manera, se desarrollan a partir de las habilidades motoras gruesas que nos permiten realizar movimientos más grandes.</a:t>
            </a:r>
          </a:p>
          <a:p>
            <a:pPr algn="ctr"/>
            <a:r>
              <a:rPr lang="es-MX" sz="3600" b="0" i="0" dirty="0">
                <a:solidFill>
                  <a:srgbClr val="353535"/>
                </a:solidFill>
                <a:effectLst/>
                <a:latin typeface="Century Gothic" panose="020B0502020202020204" pitchFamily="34" charset="0"/>
              </a:rPr>
              <a:t>.</a:t>
            </a:r>
            <a:endParaRPr lang="es-MX" sz="3600" dirty="0">
              <a:latin typeface="Century Gothic" panose="020B0502020202020204" pitchFamily="34" charset="0"/>
            </a:endParaRPr>
          </a:p>
        </p:txBody>
      </p:sp>
      <p:pic>
        <p:nvPicPr>
          <p:cNvPr id="6" name="Imagen 5">
            <a:extLst>
              <a:ext uri="{FF2B5EF4-FFF2-40B4-BE49-F238E27FC236}">
                <a16:creationId xmlns:a16="http://schemas.microsoft.com/office/drawing/2014/main" id="{35FA3373-EDA5-A326-39D3-511C97ADFE85}"/>
              </a:ext>
            </a:extLst>
          </p:cNvPr>
          <p:cNvPicPr>
            <a:picLocks noChangeAspect="1"/>
          </p:cNvPicPr>
          <p:nvPr/>
        </p:nvPicPr>
        <p:blipFill>
          <a:blip r:embed="rId8"/>
          <a:stretch>
            <a:fillRect/>
          </a:stretch>
        </p:blipFill>
        <p:spPr>
          <a:xfrm>
            <a:off x="533400" y="2718428"/>
            <a:ext cx="5291120" cy="5953442"/>
          </a:xfrm>
          <a:prstGeom prst="rect">
            <a:avLst/>
          </a:prstGeom>
        </p:spPr>
      </p:pic>
    </p:spTree>
    <p:extLst>
      <p:ext uri="{BB962C8B-B14F-4D97-AF65-F5344CB8AC3E}">
        <p14:creationId xmlns:p14="http://schemas.microsoft.com/office/powerpoint/2010/main" val="426706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0E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04800" y="2501990"/>
            <a:ext cx="8610600" cy="7365909"/>
          </a:xfrm>
          <a:prstGeom prst="rect">
            <a:avLst/>
          </a:prstGeom>
        </p:spPr>
      </p:pic>
      <p:sp>
        <p:nvSpPr>
          <p:cNvPr id="4" name="TextBox 4"/>
          <p:cNvSpPr txBox="1"/>
          <p:nvPr/>
        </p:nvSpPr>
        <p:spPr>
          <a:xfrm>
            <a:off x="607249" y="1036860"/>
            <a:ext cx="7584658" cy="1617751"/>
          </a:xfrm>
          <a:prstGeom prst="rect">
            <a:avLst/>
          </a:prstGeom>
        </p:spPr>
        <p:txBody>
          <a:bodyPr wrap="square" lIns="0" tIns="0" rIns="0" bIns="0" rtlCol="0" anchor="t">
            <a:spAutoFit/>
          </a:bodyPr>
          <a:lstStyle/>
          <a:p>
            <a:pPr algn="ctr">
              <a:lnSpc>
                <a:spcPts val="5661"/>
              </a:lnSpc>
              <a:spcBef>
                <a:spcPct val="0"/>
              </a:spcBef>
            </a:pPr>
            <a:r>
              <a:rPr lang="es-MX" sz="8800" dirty="0">
                <a:latin typeface="Hatton Bold"/>
              </a:rPr>
              <a:t>Motricidad gruesa.</a:t>
            </a:r>
          </a:p>
        </p:txBody>
      </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905000" y="-78889"/>
            <a:ext cx="7955856" cy="882377"/>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222540" y="1028700"/>
            <a:ext cx="1036760" cy="282753"/>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109987">
            <a:off x="6478134" y="8238198"/>
            <a:ext cx="2051247" cy="2321370"/>
          </a:xfrm>
          <a:prstGeom prst="rect">
            <a:avLst/>
          </a:prstGeom>
        </p:spPr>
      </p:pic>
      <p:sp>
        <p:nvSpPr>
          <p:cNvPr id="9" name="CuadroTexto 8">
            <a:extLst>
              <a:ext uri="{FF2B5EF4-FFF2-40B4-BE49-F238E27FC236}">
                <a16:creationId xmlns:a16="http://schemas.microsoft.com/office/drawing/2014/main" id="{618D4FA7-AF05-B5BC-4C8F-D961BE0B6062}"/>
              </a:ext>
            </a:extLst>
          </p:cNvPr>
          <p:cNvSpPr txBox="1"/>
          <p:nvPr/>
        </p:nvSpPr>
        <p:spPr>
          <a:xfrm>
            <a:off x="607249" y="2933700"/>
            <a:ext cx="7848600" cy="6186309"/>
          </a:xfrm>
          <a:prstGeom prst="rect">
            <a:avLst/>
          </a:prstGeom>
          <a:noFill/>
        </p:spPr>
        <p:txBody>
          <a:bodyPr wrap="square">
            <a:spAutoFit/>
          </a:bodyPr>
          <a:lstStyle/>
          <a:p>
            <a:pPr algn="ctr"/>
            <a:r>
              <a:rPr lang="es-MX" sz="4400" b="0" i="0" dirty="0">
                <a:solidFill>
                  <a:srgbClr val="444444"/>
                </a:solidFill>
                <a:effectLst/>
                <a:latin typeface="Century Gothic" panose="020B0502020202020204" pitchFamily="34" charset="0"/>
              </a:rPr>
              <a:t>Es la habilidad para realizar movimientos generales grandes (tales como agitar un brazo o levantar una pierna). Dicho control requiere la coordinación y el funcionamiento apropiados de músculos, huesos y nervios.</a:t>
            </a:r>
            <a:endParaRPr lang="es-MX" sz="4400" dirty="0">
              <a:latin typeface="Century Gothic" panose="020B0502020202020204" pitchFamily="34" charset="0"/>
            </a:endParaRPr>
          </a:p>
        </p:txBody>
      </p:sp>
      <p:pic>
        <p:nvPicPr>
          <p:cNvPr id="8" name="Imagen 7">
            <a:extLst>
              <a:ext uri="{FF2B5EF4-FFF2-40B4-BE49-F238E27FC236}">
                <a16:creationId xmlns:a16="http://schemas.microsoft.com/office/drawing/2014/main" id="{A4B74604-8F29-D8D9-FF54-DF177DFB113B}"/>
              </a:ext>
            </a:extLst>
          </p:cNvPr>
          <p:cNvPicPr>
            <a:picLocks noChangeAspect="1"/>
          </p:cNvPicPr>
          <p:nvPr/>
        </p:nvPicPr>
        <p:blipFill>
          <a:blip r:embed="rId10"/>
          <a:stretch>
            <a:fillRect/>
          </a:stretch>
        </p:blipFill>
        <p:spPr>
          <a:xfrm>
            <a:off x="8915400" y="0"/>
            <a:ext cx="9372600" cy="10287000"/>
          </a:xfrm>
          <a:prstGeom prst="rect">
            <a:avLst/>
          </a:prstGeom>
        </p:spPr>
      </p:pic>
    </p:spTree>
    <p:extLst>
      <p:ext uri="{BB962C8B-B14F-4D97-AF65-F5344CB8AC3E}">
        <p14:creationId xmlns:p14="http://schemas.microsoft.com/office/powerpoint/2010/main" val="4180483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CBCB8"/>
        </a:solidFill>
        <a:effectLst/>
      </p:bgPr>
    </p:bg>
    <p:spTree>
      <p:nvGrpSpPr>
        <p:cNvPr id="1" name=""/>
        <p:cNvGrpSpPr/>
        <p:nvPr/>
      </p:nvGrpSpPr>
      <p:grpSpPr>
        <a:xfrm>
          <a:off x="0" y="0"/>
          <a:ext cx="0" cy="0"/>
          <a:chOff x="0" y="0"/>
          <a:chExt cx="0" cy="0"/>
        </a:xfrm>
      </p:grpSpPr>
      <p:sp>
        <p:nvSpPr>
          <p:cNvPr id="2" name="TextBox 2"/>
          <p:cNvSpPr txBox="1"/>
          <p:nvPr/>
        </p:nvSpPr>
        <p:spPr>
          <a:xfrm>
            <a:off x="1050471" y="490091"/>
            <a:ext cx="14265170" cy="2128788"/>
          </a:xfrm>
          <a:prstGeom prst="rect">
            <a:avLst/>
          </a:prstGeom>
        </p:spPr>
        <p:txBody>
          <a:bodyPr lIns="0" tIns="0" rIns="0" bIns="0" rtlCol="0" anchor="t">
            <a:spAutoFit/>
          </a:bodyPr>
          <a:lstStyle/>
          <a:p>
            <a:pPr algn="ctr">
              <a:lnSpc>
                <a:spcPts val="8175"/>
              </a:lnSpc>
              <a:spcBef>
                <a:spcPct val="0"/>
              </a:spcBef>
            </a:pPr>
            <a:r>
              <a:rPr lang="es-MX" sz="7500" dirty="0">
                <a:solidFill>
                  <a:srgbClr val="80422A"/>
                </a:solidFill>
                <a:latin typeface="Hatton Bold"/>
              </a:rPr>
              <a:t>Puntos o centros de proyección. </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486400" y="8947487"/>
            <a:ext cx="7315200" cy="81132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201987">
            <a:off x="13860075" y="-1387781"/>
            <a:ext cx="5426602" cy="5806675"/>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39932" y="-860162"/>
            <a:ext cx="3737264" cy="4751435"/>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222540" y="1028700"/>
            <a:ext cx="1036760" cy="282753"/>
          </a:xfrm>
          <a:prstGeom prst="rect">
            <a:avLst/>
          </a:prstGeom>
        </p:spPr>
      </p:pic>
      <p:sp>
        <p:nvSpPr>
          <p:cNvPr id="8" name="CuadroTexto 7">
            <a:extLst>
              <a:ext uri="{FF2B5EF4-FFF2-40B4-BE49-F238E27FC236}">
                <a16:creationId xmlns:a16="http://schemas.microsoft.com/office/drawing/2014/main" id="{200CC865-8252-B600-2708-3ADF3532A891}"/>
              </a:ext>
            </a:extLst>
          </p:cNvPr>
          <p:cNvSpPr txBox="1"/>
          <p:nvPr/>
        </p:nvSpPr>
        <p:spPr>
          <a:xfrm>
            <a:off x="1524000" y="3071991"/>
            <a:ext cx="15239999" cy="6186309"/>
          </a:xfrm>
          <a:prstGeom prst="rect">
            <a:avLst/>
          </a:prstGeom>
          <a:noFill/>
        </p:spPr>
        <p:txBody>
          <a:bodyPr wrap="square">
            <a:spAutoFit/>
          </a:bodyPr>
          <a:lstStyle/>
          <a:p>
            <a:pPr algn="ctr"/>
            <a:r>
              <a:rPr lang="es-MX" sz="3600" b="0" i="0" dirty="0">
                <a:solidFill>
                  <a:srgbClr val="333333"/>
                </a:solidFill>
                <a:effectLst/>
                <a:latin typeface="Century Gothic" panose="020B0502020202020204" pitchFamily="34" charset="0"/>
              </a:rPr>
              <a:t>Los bailarines proyectan un esquema de trabajo muy personalizado: se realizan calentamientos con diferentes técnicas como ballet, aeróbicos, baile deportivo, danza tradicional, luego se genera una perspectiva de trabajo a seguir dependiendo del montaje escénico propuesto y se inicia un trabajo corporal desde el sentir, actuar, personificar y convocar a personajes que han hecho historia y que se reivindica en el espíritu interior que muchas veces no son fáciles de asimilar y con el permiso de las comunidades, se crean papeles dramatúrgicos, orales, musicales, que fortalecen el proceso de creación desde una perspectiva de investigación, hacia la temática que se va abordar.</a:t>
            </a:r>
            <a:endParaRPr lang="es-MX" sz="3600" dirty="0">
              <a:latin typeface="Century Gothic" panose="020B0502020202020204" pitchFamily="34" charset="0"/>
            </a:endParaRPr>
          </a:p>
        </p:txBody>
      </p:sp>
    </p:spTree>
    <p:extLst>
      <p:ext uri="{BB962C8B-B14F-4D97-AF65-F5344CB8AC3E}">
        <p14:creationId xmlns:p14="http://schemas.microsoft.com/office/powerpoint/2010/main" val="1334015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0EE"/>
        </a:solidFill>
        <a:effectLst/>
      </p:bgPr>
    </p:bg>
    <p:spTree>
      <p:nvGrpSpPr>
        <p:cNvPr id="1" name=""/>
        <p:cNvGrpSpPr/>
        <p:nvPr/>
      </p:nvGrpSpPr>
      <p:grpSpPr>
        <a:xfrm>
          <a:off x="0" y="0"/>
          <a:ext cx="0" cy="0"/>
          <a:chOff x="0" y="0"/>
          <a:chExt cx="0" cy="0"/>
        </a:xfrm>
      </p:grpSpPr>
      <p:sp>
        <p:nvSpPr>
          <p:cNvPr id="3" name="TextBox 3"/>
          <p:cNvSpPr txBox="1"/>
          <p:nvPr/>
        </p:nvSpPr>
        <p:spPr>
          <a:xfrm>
            <a:off x="7147780" y="286377"/>
            <a:ext cx="9593140" cy="1974900"/>
          </a:xfrm>
          <a:prstGeom prst="rect">
            <a:avLst/>
          </a:prstGeom>
        </p:spPr>
        <p:txBody>
          <a:bodyPr wrap="square" lIns="0" tIns="0" rIns="0" bIns="0" rtlCol="0" anchor="t">
            <a:spAutoFit/>
          </a:bodyPr>
          <a:lstStyle/>
          <a:p>
            <a:pPr algn="ctr">
              <a:lnSpc>
                <a:spcPts val="7630"/>
              </a:lnSpc>
              <a:spcBef>
                <a:spcPct val="0"/>
              </a:spcBef>
            </a:pPr>
            <a:r>
              <a:rPr lang="es-MX" sz="7000" dirty="0">
                <a:solidFill>
                  <a:srgbClr val="C26868"/>
                </a:solidFill>
                <a:latin typeface="Hatton Bold"/>
              </a:rPr>
              <a:t>Formas básicas de locomoción</a:t>
            </a:r>
            <a:r>
              <a:rPr lang="en-US" sz="7000" dirty="0">
                <a:solidFill>
                  <a:srgbClr val="C26868"/>
                </a:solidFill>
                <a:latin typeface="Hatton Bold"/>
              </a:rPr>
              <a:t>. </a:t>
            </a: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7115" t="15749" r="2221" b="20375"/>
          <a:stretch>
            <a:fillRect/>
          </a:stretch>
        </p:blipFill>
        <p:spPr>
          <a:xfrm>
            <a:off x="-508772" y="-333625"/>
            <a:ext cx="9882255" cy="11112575"/>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45474"/>
          <a:stretch>
            <a:fillRect/>
          </a:stretch>
        </p:blipFill>
        <p:spPr>
          <a:xfrm>
            <a:off x="616735" y="6686550"/>
            <a:ext cx="7409974" cy="4092400"/>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703805" y="7508701"/>
            <a:ext cx="3236515" cy="4114800"/>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222540" y="1028700"/>
            <a:ext cx="1036760" cy="282753"/>
          </a:xfrm>
          <a:prstGeom prst="rect">
            <a:avLst/>
          </a:prstGeom>
        </p:spPr>
      </p:pic>
      <p:sp>
        <p:nvSpPr>
          <p:cNvPr id="9" name="CuadroTexto 8">
            <a:extLst>
              <a:ext uri="{FF2B5EF4-FFF2-40B4-BE49-F238E27FC236}">
                <a16:creationId xmlns:a16="http://schemas.microsoft.com/office/drawing/2014/main" id="{9C006346-8495-489A-CDDD-AA256B5BEB0E}"/>
              </a:ext>
            </a:extLst>
          </p:cNvPr>
          <p:cNvSpPr txBox="1"/>
          <p:nvPr/>
        </p:nvSpPr>
        <p:spPr>
          <a:xfrm>
            <a:off x="-64284" y="1730554"/>
            <a:ext cx="17323584" cy="1200329"/>
          </a:xfrm>
          <a:prstGeom prst="rect">
            <a:avLst/>
          </a:prstGeom>
          <a:noFill/>
        </p:spPr>
        <p:txBody>
          <a:bodyPr wrap="square">
            <a:spAutoFit/>
          </a:bodyPr>
          <a:lstStyle/>
          <a:p>
            <a:pPr algn="ctr"/>
            <a:endParaRPr lang="es-MX" sz="3600" dirty="0">
              <a:latin typeface="Century Gothic" panose="020B0502020202020204" pitchFamily="34" charset="0"/>
            </a:endParaRPr>
          </a:p>
          <a:p>
            <a:pPr algn="ctr"/>
            <a:endParaRPr lang="es-MX" sz="3600" dirty="0">
              <a:latin typeface="Century Gothic" panose="020B0502020202020204" pitchFamily="34" charset="0"/>
            </a:endParaRPr>
          </a:p>
        </p:txBody>
      </p:sp>
      <p:sp>
        <p:nvSpPr>
          <p:cNvPr id="11" name="CuadroTexto 10">
            <a:extLst>
              <a:ext uri="{FF2B5EF4-FFF2-40B4-BE49-F238E27FC236}">
                <a16:creationId xmlns:a16="http://schemas.microsoft.com/office/drawing/2014/main" id="{2CE4EB2B-C028-B827-DDE7-FDCFCD46DAE8}"/>
              </a:ext>
            </a:extLst>
          </p:cNvPr>
          <p:cNvSpPr txBox="1"/>
          <p:nvPr/>
        </p:nvSpPr>
        <p:spPr>
          <a:xfrm>
            <a:off x="2129928" y="2581335"/>
            <a:ext cx="15513627" cy="1384995"/>
          </a:xfrm>
          <a:prstGeom prst="rect">
            <a:avLst/>
          </a:prstGeom>
          <a:noFill/>
        </p:spPr>
        <p:txBody>
          <a:bodyPr wrap="square">
            <a:spAutoFit/>
          </a:bodyPr>
          <a:lstStyle/>
          <a:p>
            <a:pPr algn="ctr"/>
            <a:r>
              <a:rPr lang="es-MX" sz="2800" b="0" i="0" dirty="0">
                <a:solidFill>
                  <a:srgbClr val="333333"/>
                </a:solidFill>
                <a:effectLst/>
                <a:latin typeface="Century Gothic" panose="020B0502020202020204" pitchFamily="34" charset="0"/>
              </a:rPr>
              <a:t>La locomoción humana normal se ha descrito como una serie de movimientos alternantes, rítmicos, de las extremidades y del tronco que determinan un desplazamiento hacia delante del centro de gravedad.</a:t>
            </a:r>
            <a:endParaRPr lang="es-MX" sz="2800" dirty="0">
              <a:latin typeface="Century Gothic" panose="020B0502020202020204" pitchFamily="34" charset="0"/>
            </a:endParaRPr>
          </a:p>
        </p:txBody>
      </p:sp>
      <p:sp>
        <p:nvSpPr>
          <p:cNvPr id="18" name="CuadroTexto 17">
            <a:extLst>
              <a:ext uri="{FF2B5EF4-FFF2-40B4-BE49-F238E27FC236}">
                <a16:creationId xmlns:a16="http://schemas.microsoft.com/office/drawing/2014/main" id="{3FA9D72B-889C-A0B5-4086-BD9F15AD9A41}"/>
              </a:ext>
            </a:extLst>
          </p:cNvPr>
          <p:cNvSpPr txBox="1"/>
          <p:nvPr/>
        </p:nvSpPr>
        <p:spPr>
          <a:xfrm>
            <a:off x="1521714" y="4375060"/>
            <a:ext cx="16418606" cy="3416320"/>
          </a:xfrm>
          <a:prstGeom prst="rect">
            <a:avLst/>
          </a:prstGeom>
          <a:noFill/>
        </p:spPr>
        <p:txBody>
          <a:bodyPr wrap="square">
            <a:spAutoFit/>
          </a:bodyPr>
          <a:lstStyle/>
          <a:p>
            <a:pPr marL="285750" indent="-285750" algn="ctr">
              <a:buFont typeface="Arial" panose="020B0604020202020204" pitchFamily="34" charset="0"/>
              <a:buChar char="•"/>
            </a:pPr>
            <a:r>
              <a:rPr lang="es-MX" sz="2400" b="1" i="0" dirty="0">
                <a:solidFill>
                  <a:srgbClr val="333333"/>
                </a:solidFill>
                <a:effectLst/>
                <a:latin typeface="Century Gothic" panose="020B0502020202020204" pitchFamily="34" charset="0"/>
              </a:rPr>
              <a:t>CAMINAR:</a:t>
            </a:r>
            <a:r>
              <a:rPr lang="es-MX" sz="2400" b="0" i="0" dirty="0">
                <a:solidFill>
                  <a:srgbClr val="333333"/>
                </a:solidFill>
                <a:effectLst/>
                <a:latin typeface="Century Gothic" panose="020B0502020202020204" pitchFamily="34" charset="0"/>
              </a:rPr>
              <a:t> Estar viajando; desplazarse de un lado a otro moviendo los pies; descender o moverse según su curso natural; andar, a pie.</a:t>
            </a:r>
          </a:p>
          <a:p>
            <a:pPr marL="285750" indent="-285750" algn="ctr">
              <a:buFont typeface="Arial" panose="020B0604020202020204" pitchFamily="34" charset="0"/>
              <a:buChar char="•"/>
            </a:pPr>
            <a:endParaRPr lang="es-MX" sz="2400" b="0" i="0" dirty="0">
              <a:solidFill>
                <a:srgbClr val="333333"/>
              </a:solidFill>
              <a:effectLst/>
              <a:latin typeface="Century Gothic" panose="020B0502020202020204" pitchFamily="34" charset="0"/>
            </a:endParaRPr>
          </a:p>
          <a:p>
            <a:pPr marL="285750" indent="-285750" algn="ctr">
              <a:buFont typeface="Arial" panose="020B0604020202020204" pitchFamily="34" charset="0"/>
              <a:buChar char="•"/>
            </a:pPr>
            <a:r>
              <a:rPr lang="es-MX" sz="2400" b="1" i="0" dirty="0">
                <a:solidFill>
                  <a:srgbClr val="333333"/>
                </a:solidFill>
                <a:effectLst/>
                <a:latin typeface="Verdana" panose="020B0604030504040204" pitchFamily="34" charset="0"/>
              </a:rPr>
              <a:t>CORRER:</a:t>
            </a:r>
            <a:r>
              <a:rPr lang="es-MX" sz="2400" b="0" i="0" dirty="0">
                <a:solidFill>
                  <a:srgbClr val="333333"/>
                </a:solidFill>
                <a:effectLst/>
                <a:latin typeface="Verdana" panose="020B0604030504040204" pitchFamily="34" charset="0"/>
              </a:rPr>
              <a:t> Correr es la manera más rápida de desplazamiento a pie  de una persona.</a:t>
            </a:r>
          </a:p>
          <a:p>
            <a:pPr marL="285750" indent="-285750" algn="ctr">
              <a:buFont typeface="Arial" panose="020B0604020202020204" pitchFamily="34" charset="0"/>
              <a:buChar char="•"/>
            </a:pPr>
            <a:endParaRPr lang="es-MX" sz="2400" dirty="0">
              <a:solidFill>
                <a:srgbClr val="333333"/>
              </a:solidFill>
              <a:latin typeface="Century Gothic" panose="020B0502020202020204" pitchFamily="34" charset="0"/>
            </a:endParaRPr>
          </a:p>
          <a:p>
            <a:pPr marL="285750" indent="-285750" algn="ctr">
              <a:buFont typeface="Arial" panose="020B0604020202020204" pitchFamily="34" charset="0"/>
              <a:buChar char="•"/>
            </a:pPr>
            <a:r>
              <a:rPr lang="es-MX" sz="2400" b="1" i="0" dirty="0">
                <a:solidFill>
                  <a:srgbClr val="333333"/>
                </a:solidFill>
                <a:effectLst/>
                <a:latin typeface="Verdana" panose="020B0604030504040204" pitchFamily="34" charset="0"/>
              </a:rPr>
              <a:t>SALTAR:</a:t>
            </a:r>
            <a:r>
              <a:rPr lang="es-MX" sz="2400" b="0" i="0" dirty="0">
                <a:solidFill>
                  <a:srgbClr val="333333"/>
                </a:solidFill>
                <a:effectLst/>
                <a:latin typeface="Verdana" panose="020B0604030504040204" pitchFamily="34" charset="0"/>
              </a:rPr>
              <a:t> Es un patrón locomotor en el cuál las articulaciones del tobillo, la rodilla y la cadera son flexionadas y extendidas con fuerza para proyectar el cuerpo hacia arriba o hacia el frente, despegándolo de la superficie de apoyo; el salto puede ser ejecutado con impulso, sin impulso, con una pierna, utilizando un pie para el impulso o utilizando los dos pies.</a:t>
            </a:r>
            <a:endParaRPr lang="es-MX" sz="2400" dirty="0">
              <a:latin typeface="Century Gothic" panose="020B0502020202020204" pitchFamily="34" charset="0"/>
            </a:endParaRPr>
          </a:p>
        </p:txBody>
      </p:sp>
      <p:pic>
        <p:nvPicPr>
          <p:cNvPr id="14" name="Imagen 13">
            <a:extLst>
              <a:ext uri="{FF2B5EF4-FFF2-40B4-BE49-F238E27FC236}">
                <a16:creationId xmlns:a16="http://schemas.microsoft.com/office/drawing/2014/main" id="{30438914-E075-603C-F1D5-F07A7DC0AA11}"/>
              </a:ext>
            </a:extLst>
          </p:cNvPr>
          <p:cNvPicPr>
            <a:picLocks noChangeAspect="1"/>
          </p:cNvPicPr>
          <p:nvPr/>
        </p:nvPicPr>
        <p:blipFill>
          <a:blip r:embed="rId10"/>
          <a:stretch>
            <a:fillRect/>
          </a:stretch>
        </p:blipFill>
        <p:spPr>
          <a:xfrm>
            <a:off x="2109146" y="7885735"/>
            <a:ext cx="2819400" cy="2217135"/>
          </a:xfrm>
          <a:prstGeom prst="rect">
            <a:avLst/>
          </a:prstGeom>
        </p:spPr>
      </p:pic>
      <p:pic>
        <p:nvPicPr>
          <p:cNvPr id="15" name="Imagen 14">
            <a:extLst>
              <a:ext uri="{FF2B5EF4-FFF2-40B4-BE49-F238E27FC236}">
                <a16:creationId xmlns:a16="http://schemas.microsoft.com/office/drawing/2014/main" id="{A3D414AA-BC9F-FF18-44B1-BC06E9A2F4A7}"/>
              </a:ext>
            </a:extLst>
          </p:cNvPr>
          <p:cNvPicPr>
            <a:picLocks noChangeAspect="1"/>
          </p:cNvPicPr>
          <p:nvPr/>
        </p:nvPicPr>
        <p:blipFill>
          <a:blip r:embed="rId11"/>
          <a:stretch>
            <a:fillRect/>
          </a:stretch>
        </p:blipFill>
        <p:spPr>
          <a:xfrm>
            <a:off x="6955532" y="7830586"/>
            <a:ext cx="2819400" cy="2272284"/>
          </a:xfrm>
          <a:prstGeom prst="rect">
            <a:avLst/>
          </a:prstGeom>
        </p:spPr>
      </p:pic>
      <p:pic>
        <p:nvPicPr>
          <p:cNvPr id="16" name="Imagen 15">
            <a:extLst>
              <a:ext uri="{FF2B5EF4-FFF2-40B4-BE49-F238E27FC236}">
                <a16:creationId xmlns:a16="http://schemas.microsoft.com/office/drawing/2014/main" id="{21DFD15A-CA3A-B09B-6C64-EFFED5E2BD64}"/>
              </a:ext>
            </a:extLst>
          </p:cNvPr>
          <p:cNvPicPr>
            <a:picLocks noChangeAspect="1"/>
          </p:cNvPicPr>
          <p:nvPr/>
        </p:nvPicPr>
        <p:blipFill>
          <a:blip r:embed="rId12"/>
          <a:stretch>
            <a:fillRect/>
          </a:stretch>
        </p:blipFill>
        <p:spPr>
          <a:xfrm>
            <a:off x="11093550" y="7830585"/>
            <a:ext cx="3236515" cy="2145235"/>
          </a:xfrm>
          <a:prstGeom prst="rect">
            <a:avLst/>
          </a:prstGeom>
        </p:spPr>
      </p:pic>
    </p:spTree>
    <p:extLst>
      <p:ext uri="{BB962C8B-B14F-4D97-AF65-F5344CB8AC3E}">
        <p14:creationId xmlns:p14="http://schemas.microsoft.com/office/powerpoint/2010/main" val="4100539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TotalTime>
  <Words>718</Words>
  <Application>Microsoft Office PowerPoint</Application>
  <PresentationFormat>Personalizado</PresentationFormat>
  <Paragraphs>31</Paragraphs>
  <Slides>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9</vt:i4>
      </vt:variant>
    </vt:vector>
  </HeadingPairs>
  <TitlesOfParts>
    <vt:vector size="15" baseType="lpstr">
      <vt:lpstr>Century Gothic</vt:lpstr>
      <vt:lpstr>Calibri</vt:lpstr>
      <vt:lpstr>Hatton Bold</vt:lpstr>
      <vt:lpstr>Verdana</vt:lpstr>
      <vt:lpstr>Arial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Video presentación geométrico ilustrado anuncio de bodas 'amor de tango' color naranja claro</dc:title>
  <dc:creator>User</dc:creator>
  <cp:lastModifiedBy>Blancagpe.ramirez315@outlook.com</cp:lastModifiedBy>
  <cp:revision>2</cp:revision>
  <dcterms:created xsi:type="dcterms:W3CDTF">2006-08-16T00:00:00Z</dcterms:created>
  <dcterms:modified xsi:type="dcterms:W3CDTF">2022-05-04T08:07:40Z</dcterms:modified>
  <dc:identifier>DAE_tN5lAOM</dc:identifier>
</cp:coreProperties>
</file>