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8" r:id="rId4"/>
    <p:sldId id="257" r:id="rId5"/>
    <p:sldId id="259" r:id="rId6"/>
    <p:sldId id="264" r:id="rId7"/>
    <p:sldId id="261" r:id="rId8"/>
    <p:sldId id="265" r:id="rId9"/>
    <p:sldId id="266"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0134D0-0D97-4E46-80D0-AE3C2F684A04}" v="109" dt="2022-04-20T04:36:07.4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0F3A1D-959E-404F-9C7F-EA9987722BD2}" type="doc">
      <dgm:prSet loTypeId="urn:microsoft.com/office/officeart/2005/8/layout/vList2" loCatId="list" qsTypeId="urn:microsoft.com/office/officeart/2005/8/quickstyle/simple5" qsCatId="simple" csTypeId="urn:microsoft.com/office/officeart/2005/8/colors/accent3_2" csCatId="accent3" phldr="1"/>
      <dgm:spPr/>
      <dgm:t>
        <a:bodyPr/>
        <a:lstStyle/>
        <a:p>
          <a:endParaRPr lang="en-US"/>
        </a:p>
      </dgm:t>
    </dgm:pt>
    <dgm:pt modelId="{5F654E8C-A6C5-4722-ACF2-0598F59CF75D}">
      <dgm:prSet custT="1"/>
      <dgm:spPr/>
      <dgm:t>
        <a:bodyPr/>
        <a:lstStyle/>
        <a:p>
          <a:r>
            <a:rPr lang="es-ES" sz="2400" b="1" dirty="0">
              <a:solidFill>
                <a:schemeClr val="tx1"/>
              </a:solidFill>
              <a:latin typeface="Mangal Pro" panose="00000500000000000000" pitchFamily="2" charset="0"/>
            </a:rPr>
            <a:t>Fina: </a:t>
          </a:r>
          <a:r>
            <a:rPr lang="es-ES" sz="2000" b="0" i="0" dirty="0">
              <a:solidFill>
                <a:schemeClr val="tx1"/>
              </a:solidFill>
              <a:latin typeface="Mangal Pro" panose="00000500000000000000" pitchFamily="2" charset="0"/>
            </a:rPr>
            <a:t>Habilidad para producir movimientos pequeños y precisos. Un ejemplo de control de la motricidad fina es recoger un pequeño elemento con el dedo índice y el pulgar.</a:t>
          </a:r>
          <a:endParaRPr lang="en-US" sz="2000" dirty="0">
            <a:solidFill>
              <a:schemeClr val="tx1"/>
            </a:solidFill>
            <a:latin typeface="Mangal Pro" panose="00000500000000000000" pitchFamily="2" charset="0"/>
          </a:endParaRPr>
        </a:p>
      </dgm:t>
    </dgm:pt>
    <dgm:pt modelId="{13A5AE29-88DA-4D2D-BBF6-6D108DB1E30C}" type="parTrans" cxnId="{E56DEEFB-61A6-4360-A382-3DBE144CDFAA}">
      <dgm:prSet/>
      <dgm:spPr/>
      <dgm:t>
        <a:bodyPr/>
        <a:lstStyle/>
        <a:p>
          <a:endParaRPr lang="en-US"/>
        </a:p>
      </dgm:t>
    </dgm:pt>
    <dgm:pt modelId="{A50CBD56-BD67-4E7A-AA34-A69817B94CD1}" type="sibTrans" cxnId="{E56DEEFB-61A6-4360-A382-3DBE144CDFAA}">
      <dgm:prSet/>
      <dgm:spPr/>
      <dgm:t>
        <a:bodyPr/>
        <a:lstStyle/>
        <a:p>
          <a:endParaRPr lang="en-US"/>
        </a:p>
      </dgm:t>
    </dgm:pt>
    <dgm:pt modelId="{C7E4B6BB-1C55-4BA2-B54D-DCE3DE10267D}">
      <dgm:prSet custT="1"/>
      <dgm:spPr/>
      <dgm:t>
        <a:bodyPr/>
        <a:lstStyle/>
        <a:p>
          <a:r>
            <a:rPr lang="es-ES" sz="2400" b="1" dirty="0">
              <a:solidFill>
                <a:schemeClr val="tx1"/>
              </a:solidFill>
              <a:latin typeface="Mangal Pro" panose="00000500000000000000" pitchFamily="2" charset="0"/>
            </a:rPr>
            <a:t>Gruesa: </a:t>
          </a:r>
          <a:r>
            <a:rPr lang="es-ES" sz="2000" b="0" i="0" dirty="0">
              <a:solidFill>
                <a:schemeClr val="tx1"/>
              </a:solidFill>
              <a:latin typeface="Mangal Pro" panose="00000500000000000000" pitchFamily="2" charset="0"/>
            </a:rPr>
            <a:t>Es la habilidad para realizar movimientos generales grandes (tales como agitar un brazo o levantar una pierna).</a:t>
          </a:r>
          <a:r>
            <a:rPr lang="es-ES" sz="2000" dirty="0">
              <a:solidFill>
                <a:schemeClr val="tx1"/>
              </a:solidFill>
              <a:latin typeface="Mangal Pro" panose="00000500000000000000" pitchFamily="2" charset="0"/>
            </a:rPr>
            <a:t> </a:t>
          </a:r>
          <a:endParaRPr lang="en-US" sz="2000" dirty="0">
            <a:solidFill>
              <a:schemeClr val="tx1"/>
            </a:solidFill>
            <a:latin typeface="Mangal Pro" panose="00000500000000000000" pitchFamily="2" charset="0"/>
          </a:endParaRPr>
        </a:p>
      </dgm:t>
    </dgm:pt>
    <dgm:pt modelId="{93C4F487-7EB8-4F0F-A0D5-23926B1183E0}" type="parTrans" cxnId="{25EC0ACF-3546-4CEC-BE04-1201B26F19AD}">
      <dgm:prSet/>
      <dgm:spPr/>
      <dgm:t>
        <a:bodyPr/>
        <a:lstStyle/>
        <a:p>
          <a:endParaRPr lang="en-US"/>
        </a:p>
      </dgm:t>
    </dgm:pt>
    <dgm:pt modelId="{8C991EDF-0FF0-4656-A648-8FE5FE0FA2B3}" type="sibTrans" cxnId="{25EC0ACF-3546-4CEC-BE04-1201B26F19AD}">
      <dgm:prSet/>
      <dgm:spPr/>
      <dgm:t>
        <a:bodyPr/>
        <a:lstStyle/>
        <a:p>
          <a:endParaRPr lang="en-US"/>
        </a:p>
      </dgm:t>
    </dgm:pt>
    <dgm:pt modelId="{5E4C349B-B483-487F-AE9D-6F7F3BE45D71}" type="pres">
      <dgm:prSet presAssocID="{340F3A1D-959E-404F-9C7F-EA9987722BD2}" presName="linear" presStyleCnt="0">
        <dgm:presLayoutVars>
          <dgm:animLvl val="lvl"/>
          <dgm:resizeHandles val="exact"/>
        </dgm:presLayoutVars>
      </dgm:prSet>
      <dgm:spPr/>
    </dgm:pt>
    <dgm:pt modelId="{EAE16B5F-8F0D-4D57-894C-458D15331F43}" type="pres">
      <dgm:prSet presAssocID="{5F654E8C-A6C5-4722-ACF2-0598F59CF75D}" presName="parentText" presStyleLbl="node1" presStyleIdx="0" presStyleCnt="2" custScaleY="139067">
        <dgm:presLayoutVars>
          <dgm:chMax val="0"/>
          <dgm:bulletEnabled val="1"/>
        </dgm:presLayoutVars>
      </dgm:prSet>
      <dgm:spPr/>
    </dgm:pt>
    <dgm:pt modelId="{F73C8EE9-E44D-4F78-9FDF-A52F258875F7}" type="pres">
      <dgm:prSet presAssocID="{A50CBD56-BD67-4E7A-AA34-A69817B94CD1}" presName="spacer" presStyleCnt="0"/>
      <dgm:spPr/>
    </dgm:pt>
    <dgm:pt modelId="{D6DE08A9-5F9A-4AD3-9D76-5FCED8884912}" type="pres">
      <dgm:prSet presAssocID="{C7E4B6BB-1C55-4BA2-B54D-DCE3DE10267D}" presName="parentText" presStyleLbl="node1" presStyleIdx="1" presStyleCnt="2">
        <dgm:presLayoutVars>
          <dgm:chMax val="0"/>
          <dgm:bulletEnabled val="1"/>
        </dgm:presLayoutVars>
      </dgm:prSet>
      <dgm:spPr/>
    </dgm:pt>
  </dgm:ptLst>
  <dgm:cxnLst>
    <dgm:cxn modelId="{FDD18F8D-3863-4284-B213-10EDD157063A}" type="presOf" srcId="{C7E4B6BB-1C55-4BA2-B54D-DCE3DE10267D}" destId="{D6DE08A9-5F9A-4AD3-9D76-5FCED8884912}" srcOrd="0" destOrd="0" presId="urn:microsoft.com/office/officeart/2005/8/layout/vList2"/>
    <dgm:cxn modelId="{A4310E9E-F2BC-44B4-B9C8-6B762799C20E}" type="presOf" srcId="{5F654E8C-A6C5-4722-ACF2-0598F59CF75D}" destId="{EAE16B5F-8F0D-4D57-894C-458D15331F43}" srcOrd="0" destOrd="0" presId="urn:microsoft.com/office/officeart/2005/8/layout/vList2"/>
    <dgm:cxn modelId="{29BD91B5-4790-4A21-9C1D-893A3B363BE3}" type="presOf" srcId="{340F3A1D-959E-404F-9C7F-EA9987722BD2}" destId="{5E4C349B-B483-487F-AE9D-6F7F3BE45D71}" srcOrd="0" destOrd="0" presId="urn:microsoft.com/office/officeart/2005/8/layout/vList2"/>
    <dgm:cxn modelId="{25EC0ACF-3546-4CEC-BE04-1201B26F19AD}" srcId="{340F3A1D-959E-404F-9C7F-EA9987722BD2}" destId="{C7E4B6BB-1C55-4BA2-B54D-DCE3DE10267D}" srcOrd="1" destOrd="0" parTransId="{93C4F487-7EB8-4F0F-A0D5-23926B1183E0}" sibTransId="{8C991EDF-0FF0-4656-A648-8FE5FE0FA2B3}"/>
    <dgm:cxn modelId="{E56DEEFB-61A6-4360-A382-3DBE144CDFAA}" srcId="{340F3A1D-959E-404F-9C7F-EA9987722BD2}" destId="{5F654E8C-A6C5-4722-ACF2-0598F59CF75D}" srcOrd="0" destOrd="0" parTransId="{13A5AE29-88DA-4D2D-BBF6-6D108DB1E30C}" sibTransId="{A50CBD56-BD67-4E7A-AA34-A69817B94CD1}"/>
    <dgm:cxn modelId="{B46F8E69-7625-4EC4-9291-BA55739062B5}" type="presParOf" srcId="{5E4C349B-B483-487F-AE9D-6F7F3BE45D71}" destId="{EAE16B5F-8F0D-4D57-894C-458D15331F43}" srcOrd="0" destOrd="0" presId="urn:microsoft.com/office/officeart/2005/8/layout/vList2"/>
    <dgm:cxn modelId="{88445413-526E-4473-9F1F-85A10ACD4948}" type="presParOf" srcId="{5E4C349B-B483-487F-AE9D-6F7F3BE45D71}" destId="{F73C8EE9-E44D-4F78-9FDF-A52F258875F7}" srcOrd="1" destOrd="0" presId="urn:microsoft.com/office/officeart/2005/8/layout/vList2"/>
    <dgm:cxn modelId="{186051E2-C124-450E-934D-7441AE84B5C6}" type="presParOf" srcId="{5E4C349B-B483-487F-AE9D-6F7F3BE45D71}" destId="{D6DE08A9-5F9A-4AD3-9D76-5FCED888491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E0C3FD-808E-4B02-8442-FC00700A52C8}"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86137F47-999F-423C-9CF4-84E047984372}">
      <dgm:prSet/>
      <dgm:spPr/>
      <dgm:t>
        <a:bodyPr/>
        <a:lstStyle/>
        <a:p>
          <a:r>
            <a:rPr lang="es-MX" dirty="0">
              <a:solidFill>
                <a:schemeClr val="tx1"/>
              </a:solidFill>
              <a:latin typeface="Mangal Pro" panose="00000500000000000000" pitchFamily="2" charset="0"/>
            </a:rPr>
            <a:t>Habilidad motriz de </a:t>
          </a:r>
          <a:r>
            <a:rPr lang="es-ES" b="0" i="0" u="sng" dirty="0">
              <a:solidFill>
                <a:schemeClr val="tx1"/>
              </a:solidFill>
              <a:latin typeface="Mangal Pro" panose="00000500000000000000" pitchFamily="2" charset="0"/>
            </a:rPr>
            <a:t>Proyección/percepción</a:t>
          </a:r>
          <a:r>
            <a:rPr lang="es-ES" b="0" i="0" dirty="0">
              <a:solidFill>
                <a:schemeClr val="tx1"/>
              </a:solidFill>
              <a:latin typeface="Mangal Pro" panose="00000500000000000000" pitchFamily="2" charset="0"/>
            </a:rPr>
            <a:t>. Caracterizadas por la proyección, mani­pulación y recepción de móviles y objetos. Están presentes en tareas tales como lanzar, decepcionar, batear, atrapar, etc.</a:t>
          </a:r>
          <a:endParaRPr lang="en-US" dirty="0">
            <a:solidFill>
              <a:schemeClr val="tx1"/>
            </a:solidFill>
            <a:latin typeface="Mangal Pro" panose="00000500000000000000" pitchFamily="2" charset="0"/>
          </a:endParaRPr>
        </a:p>
      </dgm:t>
    </dgm:pt>
    <dgm:pt modelId="{4B52C5EB-92D5-4584-BCD3-4AD6A6048132}" type="parTrans" cxnId="{289E3FF4-8E5F-478D-9E92-7500ADC95069}">
      <dgm:prSet/>
      <dgm:spPr/>
      <dgm:t>
        <a:bodyPr/>
        <a:lstStyle/>
        <a:p>
          <a:endParaRPr lang="en-US"/>
        </a:p>
      </dgm:t>
    </dgm:pt>
    <dgm:pt modelId="{5D7323E1-D663-4D28-86B3-5492240B3D6C}" type="sibTrans" cxnId="{289E3FF4-8E5F-478D-9E92-7500ADC95069}">
      <dgm:prSet/>
      <dgm:spPr/>
      <dgm:t>
        <a:bodyPr/>
        <a:lstStyle/>
        <a:p>
          <a:endParaRPr lang="en-US"/>
        </a:p>
      </dgm:t>
    </dgm:pt>
    <dgm:pt modelId="{85B33A93-0C9F-4D3E-9632-91E49741BE76}">
      <dgm:prSet/>
      <dgm:spPr/>
      <dgm:t>
        <a:bodyPr/>
        <a:lstStyle/>
        <a:p>
          <a:r>
            <a:rPr lang="es-ES" b="1" i="0" dirty="0">
              <a:solidFill>
                <a:schemeClr val="tx1"/>
              </a:solidFill>
              <a:latin typeface="Mangal Pro" panose="00000500000000000000" pitchFamily="2" charset="0"/>
            </a:rPr>
            <a:t>Coordinación Dinámica General</a:t>
          </a:r>
          <a:r>
            <a:rPr lang="es-ES" b="0" i="0" dirty="0">
              <a:solidFill>
                <a:schemeClr val="tx1"/>
              </a:solidFill>
              <a:latin typeface="Mangal Pro" panose="00000500000000000000" pitchFamily="2" charset="0"/>
            </a:rPr>
            <a:t>: sirve de base a todos los movimientos. Se manifiesta sobre todo en desplazamientos, giros y salto.</a:t>
          </a:r>
          <a:endParaRPr lang="en-US" dirty="0">
            <a:solidFill>
              <a:schemeClr val="tx1"/>
            </a:solidFill>
            <a:latin typeface="Mangal Pro" panose="00000500000000000000" pitchFamily="2" charset="0"/>
          </a:endParaRPr>
        </a:p>
      </dgm:t>
    </dgm:pt>
    <dgm:pt modelId="{BCF21255-ACAA-4F06-B231-D2033F445AEA}" type="parTrans" cxnId="{DC27DF55-4E01-483D-A0BA-7862A8B418F0}">
      <dgm:prSet/>
      <dgm:spPr/>
      <dgm:t>
        <a:bodyPr/>
        <a:lstStyle/>
        <a:p>
          <a:endParaRPr lang="en-US"/>
        </a:p>
      </dgm:t>
    </dgm:pt>
    <dgm:pt modelId="{852CDC61-1E31-4580-9759-0178A2E88FDC}" type="sibTrans" cxnId="{DC27DF55-4E01-483D-A0BA-7862A8B418F0}">
      <dgm:prSet/>
      <dgm:spPr/>
      <dgm:t>
        <a:bodyPr/>
        <a:lstStyle/>
        <a:p>
          <a:endParaRPr lang="en-US"/>
        </a:p>
      </dgm:t>
    </dgm:pt>
    <dgm:pt modelId="{DBCE64ED-2830-43B4-A2C9-EA844ED1BF5C}">
      <dgm:prSet/>
      <dgm:spPr/>
      <dgm:t>
        <a:bodyPr/>
        <a:lstStyle/>
        <a:p>
          <a:r>
            <a:rPr lang="es-ES" b="1" i="0" dirty="0">
              <a:solidFill>
                <a:schemeClr val="tx1"/>
              </a:solidFill>
              <a:latin typeface="Mangal Pro" panose="00000500000000000000" pitchFamily="2" charset="0"/>
            </a:rPr>
            <a:t>Coordinación Óculo-manual.</a:t>
          </a:r>
          <a:r>
            <a:rPr lang="es-ES" b="0" i="0" dirty="0">
              <a:solidFill>
                <a:schemeClr val="tx1"/>
              </a:solidFill>
              <a:latin typeface="Mangal Pro" panose="00000500000000000000" pitchFamily="2" charset="0"/>
            </a:rPr>
            <a:t> Interviene el mecanismo perceptivo. Presente en los lanzamientos y recepciones fundamentalmente.</a:t>
          </a:r>
          <a:endParaRPr lang="en-US" dirty="0">
            <a:solidFill>
              <a:schemeClr val="tx1"/>
            </a:solidFill>
            <a:latin typeface="Mangal Pro" panose="00000500000000000000" pitchFamily="2" charset="0"/>
          </a:endParaRPr>
        </a:p>
      </dgm:t>
    </dgm:pt>
    <dgm:pt modelId="{053C4C90-1730-4C7F-97C2-A9A90CE8AE3C}" type="parTrans" cxnId="{68B0EB9E-3B96-4106-BC74-92F6C063B304}">
      <dgm:prSet/>
      <dgm:spPr/>
      <dgm:t>
        <a:bodyPr/>
        <a:lstStyle/>
        <a:p>
          <a:endParaRPr lang="en-US"/>
        </a:p>
      </dgm:t>
    </dgm:pt>
    <dgm:pt modelId="{6B4DCAE8-D447-4CBF-9C64-145920AA3036}" type="sibTrans" cxnId="{68B0EB9E-3B96-4106-BC74-92F6C063B304}">
      <dgm:prSet/>
      <dgm:spPr/>
      <dgm:t>
        <a:bodyPr/>
        <a:lstStyle/>
        <a:p>
          <a:endParaRPr lang="en-US"/>
        </a:p>
      </dgm:t>
    </dgm:pt>
    <dgm:pt modelId="{94D98212-1AC7-4805-9033-5AFFDA8E2C53}">
      <dgm:prSet/>
      <dgm:spPr/>
      <dgm:t>
        <a:bodyPr/>
        <a:lstStyle/>
        <a:p>
          <a:r>
            <a:rPr lang="es-ES" b="1" i="0" dirty="0">
              <a:solidFill>
                <a:schemeClr val="tx1"/>
              </a:solidFill>
              <a:latin typeface="Mangal Pro" panose="00000500000000000000" pitchFamily="2" charset="0"/>
            </a:rPr>
            <a:t>Coordinación Segmentaria.</a:t>
          </a:r>
          <a:r>
            <a:rPr lang="es-ES" b="0" i="0" dirty="0">
              <a:solidFill>
                <a:schemeClr val="tx1"/>
              </a:solidFill>
              <a:latin typeface="Mangal Pro" panose="00000500000000000000" pitchFamily="2" charset="0"/>
            </a:rPr>
            <a:t> Intervienen ciertas partes del cuerpo, trabajándose fundamentalmente las conexiones nerviosas. Se manifiesta principalmente en la motricidad fina y el afianzamiento de la lateralidad.</a:t>
          </a:r>
          <a:endParaRPr lang="en-US" dirty="0">
            <a:solidFill>
              <a:schemeClr val="tx1"/>
            </a:solidFill>
            <a:latin typeface="Mangal Pro" panose="00000500000000000000" pitchFamily="2" charset="0"/>
          </a:endParaRPr>
        </a:p>
      </dgm:t>
    </dgm:pt>
    <dgm:pt modelId="{A5952B50-C995-4200-8416-6D06003CFB0D}" type="parTrans" cxnId="{A9E0B3D0-4E25-4065-B952-5794B0B4A124}">
      <dgm:prSet/>
      <dgm:spPr/>
      <dgm:t>
        <a:bodyPr/>
        <a:lstStyle/>
        <a:p>
          <a:endParaRPr lang="en-US"/>
        </a:p>
      </dgm:t>
    </dgm:pt>
    <dgm:pt modelId="{5CA6D067-5300-40CA-822C-C9714F3BF290}" type="sibTrans" cxnId="{A9E0B3D0-4E25-4065-B952-5794B0B4A124}">
      <dgm:prSet/>
      <dgm:spPr/>
      <dgm:t>
        <a:bodyPr/>
        <a:lstStyle/>
        <a:p>
          <a:endParaRPr lang="en-US"/>
        </a:p>
      </dgm:t>
    </dgm:pt>
    <dgm:pt modelId="{C91A6A48-0E11-4C88-B2CA-B9B6F229F360}">
      <dgm:prSet/>
      <dgm:spPr/>
      <dgm:t>
        <a:bodyPr/>
        <a:lstStyle/>
        <a:p>
          <a:r>
            <a:rPr lang="es-ES" b="1" i="0" dirty="0">
              <a:solidFill>
                <a:schemeClr val="tx1"/>
              </a:solidFill>
              <a:latin typeface="Mangal Pro" panose="00000500000000000000" pitchFamily="2" charset="0"/>
            </a:rPr>
            <a:t>Control Postural y Equilibrios.</a:t>
          </a:r>
          <a:r>
            <a:rPr lang="es-ES" b="0" i="0" dirty="0">
              <a:solidFill>
                <a:schemeClr val="tx1"/>
              </a:solidFill>
              <a:latin typeface="Mangal Pro" panose="00000500000000000000" pitchFamily="2" charset="0"/>
            </a:rPr>
            <a:t> Mantenimiento de una determinada postura, ya sea en posición estática o dinámica.</a:t>
          </a:r>
          <a:endParaRPr lang="en-US" dirty="0">
            <a:solidFill>
              <a:schemeClr val="tx1"/>
            </a:solidFill>
            <a:latin typeface="Mangal Pro" panose="00000500000000000000" pitchFamily="2" charset="0"/>
          </a:endParaRPr>
        </a:p>
      </dgm:t>
    </dgm:pt>
    <dgm:pt modelId="{D494E1A4-2318-424F-8EF3-97EA0FF49425}" type="parTrans" cxnId="{C0ED0100-986B-4E0B-8C66-62DC098A637F}">
      <dgm:prSet/>
      <dgm:spPr/>
      <dgm:t>
        <a:bodyPr/>
        <a:lstStyle/>
        <a:p>
          <a:endParaRPr lang="en-US"/>
        </a:p>
      </dgm:t>
    </dgm:pt>
    <dgm:pt modelId="{63A64138-E802-4B05-BFF3-18133EEF7583}" type="sibTrans" cxnId="{C0ED0100-986B-4E0B-8C66-62DC098A637F}">
      <dgm:prSet/>
      <dgm:spPr/>
      <dgm:t>
        <a:bodyPr/>
        <a:lstStyle/>
        <a:p>
          <a:endParaRPr lang="en-US"/>
        </a:p>
      </dgm:t>
    </dgm:pt>
    <dgm:pt modelId="{090455D6-FA8E-4907-97BC-95A4B9284D49}" type="pres">
      <dgm:prSet presAssocID="{DDE0C3FD-808E-4B02-8442-FC00700A52C8}" presName="linear" presStyleCnt="0">
        <dgm:presLayoutVars>
          <dgm:animLvl val="lvl"/>
          <dgm:resizeHandles val="exact"/>
        </dgm:presLayoutVars>
      </dgm:prSet>
      <dgm:spPr/>
    </dgm:pt>
    <dgm:pt modelId="{2BB02188-C358-4195-8AF1-E8826382F590}" type="pres">
      <dgm:prSet presAssocID="{86137F47-999F-423C-9CF4-84E047984372}" presName="parentText" presStyleLbl="node1" presStyleIdx="0" presStyleCnt="5">
        <dgm:presLayoutVars>
          <dgm:chMax val="0"/>
          <dgm:bulletEnabled val="1"/>
        </dgm:presLayoutVars>
      </dgm:prSet>
      <dgm:spPr/>
    </dgm:pt>
    <dgm:pt modelId="{0D4DABA8-599B-4425-97D7-8A6F9A19E092}" type="pres">
      <dgm:prSet presAssocID="{5D7323E1-D663-4D28-86B3-5492240B3D6C}" presName="spacer" presStyleCnt="0"/>
      <dgm:spPr/>
    </dgm:pt>
    <dgm:pt modelId="{5FFC2E89-3AB0-4A28-BABC-4DBF3774F353}" type="pres">
      <dgm:prSet presAssocID="{85B33A93-0C9F-4D3E-9632-91E49741BE76}" presName="parentText" presStyleLbl="node1" presStyleIdx="1" presStyleCnt="5">
        <dgm:presLayoutVars>
          <dgm:chMax val="0"/>
          <dgm:bulletEnabled val="1"/>
        </dgm:presLayoutVars>
      </dgm:prSet>
      <dgm:spPr/>
    </dgm:pt>
    <dgm:pt modelId="{2BDB9463-DC2C-4664-A599-DDBF18517B6C}" type="pres">
      <dgm:prSet presAssocID="{852CDC61-1E31-4580-9759-0178A2E88FDC}" presName="spacer" presStyleCnt="0"/>
      <dgm:spPr/>
    </dgm:pt>
    <dgm:pt modelId="{640C23E9-F361-49B0-BF53-42E66F705D6B}" type="pres">
      <dgm:prSet presAssocID="{DBCE64ED-2830-43B4-A2C9-EA844ED1BF5C}" presName="parentText" presStyleLbl="node1" presStyleIdx="2" presStyleCnt="5">
        <dgm:presLayoutVars>
          <dgm:chMax val="0"/>
          <dgm:bulletEnabled val="1"/>
        </dgm:presLayoutVars>
      </dgm:prSet>
      <dgm:spPr/>
    </dgm:pt>
    <dgm:pt modelId="{0AC91688-808A-4ED0-A984-9331124F2ECE}" type="pres">
      <dgm:prSet presAssocID="{6B4DCAE8-D447-4CBF-9C64-145920AA3036}" presName="spacer" presStyleCnt="0"/>
      <dgm:spPr/>
    </dgm:pt>
    <dgm:pt modelId="{87846EE5-A003-4C31-8C1F-5F6D6FDBC187}" type="pres">
      <dgm:prSet presAssocID="{94D98212-1AC7-4805-9033-5AFFDA8E2C53}" presName="parentText" presStyleLbl="node1" presStyleIdx="3" presStyleCnt="5">
        <dgm:presLayoutVars>
          <dgm:chMax val="0"/>
          <dgm:bulletEnabled val="1"/>
        </dgm:presLayoutVars>
      </dgm:prSet>
      <dgm:spPr/>
    </dgm:pt>
    <dgm:pt modelId="{56AEDDA5-D904-4F98-A493-9B33832B35D3}" type="pres">
      <dgm:prSet presAssocID="{5CA6D067-5300-40CA-822C-C9714F3BF290}" presName="spacer" presStyleCnt="0"/>
      <dgm:spPr/>
    </dgm:pt>
    <dgm:pt modelId="{62B1B7CA-3196-4B10-A2F4-BCEC4B718587}" type="pres">
      <dgm:prSet presAssocID="{C91A6A48-0E11-4C88-B2CA-B9B6F229F360}" presName="parentText" presStyleLbl="node1" presStyleIdx="4" presStyleCnt="5">
        <dgm:presLayoutVars>
          <dgm:chMax val="0"/>
          <dgm:bulletEnabled val="1"/>
        </dgm:presLayoutVars>
      </dgm:prSet>
      <dgm:spPr/>
    </dgm:pt>
  </dgm:ptLst>
  <dgm:cxnLst>
    <dgm:cxn modelId="{C0ED0100-986B-4E0B-8C66-62DC098A637F}" srcId="{DDE0C3FD-808E-4B02-8442-FC00700A52C8}" destId="{C91A6A48-0E11-4C88-B2CA-B9B6F229F360}" srcOrd="4" destOrd="0" parTransId="{D494E1A4-2318-424F-8EF3-97EA0FF49425}" sibTransId="{63A64138-E802-4B05-BFF3-18133EEF7583}"/>
    <dgm:cxn modelId="{B6B03100-75B7-49AF-9E24-94F53B4536A7}" type="presOf" srcId="{86137F47-999F-423C-9CF4-84E047984372}" destId="{2BB02188-C358-4195-8AF1-E8826382F590}" srcOrd="0" destOrd="0" presId="urn:microsoft.com/office/officeart/2005/8/layout/vList2"/>
    <dgm:cxn modelId="{E0E9D25E-0421-4615-B47E-76C5A3123D65}" type="presOf" srcId="{85B33A93-0C9F-4D3E-9632-91E49741BE76}" destId="{5FFC2E89-3AB0-4A28-BABC-4DBF3774F353}" srcOrd="0" destOrd="0" presId="urn:microsoft.com/office/officeart/2005/8/layout/vList2"/>
    <dgm:cxn modelId="{6717726E-862D-45E8-9E7E-C135900EABD3}" type="presOf" srcId="{C91A6A48-0E11-4C88-B2CA-B9B6F229F360}" destId="{62B1B7CA-3196-4B10-A2F4-BCEC4B718587}" srcOrd="0" destOrd="0" presId="urn:microsoft.com/office/officeart/2005/8/layout/vList2"/>
    <dgm:cxn modelId="{DC27DF55-4E01-483D-A0BA-7862A8B418F0}" srcId="{DDE0C3FD-808E-4B02-8442-FC00700A52C8}" destId="{85B33A93-0C9F-4D3E-9632-91E49741BE76}" srcOrd="1" destOrd="0" parTransId="{BCF21255-ACAA-4F06-B231-D2033F445AEA}" sibTransId="{852CDC61-1E31-4580-9759-0178A2E88FDC}"/>
    <dgm:cxn modelId="{2BDC0B5A-3E75-4DE0-9FD8-0FFE03F56C0B}" type="presOf" srcId="{94D98212-1AC7-4805-9033-5AFFDA8E2C53}" destId="{87846EE5-A003-4C31-8C1F-5F6D6FDBC187}" srcOrd="0" destOrd="0" presId="urn:microsoft.com/office/officeart/2005/8/layout/vList2"/>
    <dgm:cxn modelId="{68B0EB9E-3B96-4106-BC74-92F6C063B304}" srcId="{DDE0C3FD-808E-4B02-8442-FC00700A52C8}" destId="{DBCE64ED-2830-43B4-A2C9-EA844ED1BF5C}" srcOrd="2" destOrd="0" parTransId="{053C4C90-1730-4C7F-97C2-A9A90CE8AE3C}" sibTransId="{6B4DCAE8-D447-4CBF-9C64-145920AA3036}"/>
    <dgm:cxn modelId="{1BEFD4C4-B469-4403-A31F-16DAF8EB74FC}" type="presOf" srcId="{DDE0C3FD-808E-4B02-8442-FC00700A52C8}" destId="{090455D6-FA8E-4907-97BC-95A4B9284D49}" srcOrd="0" destOrd="0" presId="urn:microsoft.com/office/officeart/2005/8/layout/vList2"/>
    <dgm:cxn modelId="{DC9ECACB-0970-48B3-8281-BD586F794C5C}" type="presOf" srcId="{DBCE64ED-2830-43B4-A2C9-EA844ED1BF5C}" destId="{640C23E9-F361-49B0-BF53-42E66F705D6B}" srcOrd="0" destOrd="0" presId="urn:microsoft.com/office/officeart/2005/8/layout/vList2"/>
    <dgm:cxn modelId="{A9E0B3D0-4E25-4065-B952-5794B0B4A124}" srcId="{DDE0C3FD-808E-4B02-8442-FC00700A52C8}" destId="{94D98212-1AC7-4805-9033-5AFFDA8E2C53}" srcOrd="3" destOrd="0" parTransId="{A5952B50-C995-4200-8416-6D06003CFB0D}" sibTransId="{5CA6D067-5300-40CA-822C-C9714F3BF290}"/>
    <dgm:cxn modelId="{289E3FF4-8E5F-478D-9E92-7500ADC95069}" srcId="{DDE0C3FD-808E-4B02-8442-FC00700A52C8}" destId="{86137F47-999F-423C-9CF4-84E047984372}" srcOrd="0" destOrd="0" parTransId="{4B52C5EB-92D5-4584-BCD3-4AD6A6048132}" sibTransId="{5D7323E1-D663-4D28-86B3-5492240B3D6C}"/>
    <dgm:cxn modelId="{C847CE7E-4FB8-4568-B2AD-F96C5E796FBA}" type="presParOf" srcId="{090455D6-FA8E-4907-97BC-95A4B9284D49}" destId="{2BB02188-C358-4195-8AF1-E8826382F590}" srcOrd="0" destOrd="0" presId="urn:microsoft.com/office/officeart/2005/8/layout/vList2"/>
    <dgm:cxn modelId="{2175196F-5445-4ADA-A031-010D24F26925}" type="presParOf" srcId="{090455D6-FA8E-4907-97BC-95A4B9284D49}" destId="{0D4DABA8-599B-4425-97D7-8A6F9A19E092}" srcOrd="1" destOrd="0" presId="urn:microsoft.com/office/officeart/2005/8/layout/vList2"/>
    <dgm:cxn modelId="{0A0F1625-251E-4D06-B379-59D589F3B365}" type="presParOf" srcId="{090455D6-FA8E-4907-97BC-95A4B9284D49}" destId="{5FFC2E89-3AB0-4A28-BABC-4DBF3774F353}" srcOrd="2" destOrd="0" presId="urn:microsoft.com/office/officeart/2005/8/layout/vList2"/>
    <dgm:cxn modelId="{28773C14-EEE9-4B7B-807B-F8D324DA9AA1}" type="presParOf" srcId="{090455D6-FA8E-4907-97BC-95A4B9284D49}" destId="{2BDB9463-DC2C-4664-A599-DDBF18517B6C}" srcOrd="3" destOrd="0" presId="urn:microsoft.com/office/officeart/2005/8/layout/vList2"/>
    <dgm:cxn modelId="{DCDE7B8E-35C2-4549-921D-1533C8C12A43}" type="presParOf" srcId="{090455D6-FA8E-4907-97BC-95A4B9284D49}" destId="{640C23E9-F361-49B0-BF53-42E66F705D6B}" srcOrd="4" destOrd="0" presId="urn:microsoft.com/office/officeart/2005/8/layout/vList2"/>
    <dgm:cxn modelId="{A74B9697-353C-4A6A-9435-E7EFA1908ED7}" type="presParOf" srcId="{090455D6-FA8E-4907-97BC-95A4B9284D49}" destId="{0AC91688-808A-4ED0-A984-9331124F2ECE}" srcOrd="5" destOrd="0" presId="urn:microsoft.com/office/officeart/2005/8/layout/vList2"/>
    <dgm:cxn modelId="{30C3BFAA-0A30-4CCC-A0F9-00FA4F0F8FCE}" type="presParOf" srcId="{090455D6-FA8E-4907-97BC-95A4B9284D49}" destId="{87846EE5-A003-4C31-8C1F-5F6D6FDBC187}" srcOrd="6" destOrd="0" presId="urn:microsoft.com/office/officeart/2005/8/layout/vList2"/>
    <dgm:cxn modelId="{A2F32136-338B-4DC7-A13F-3C5095CF4818}" type="presParOf" srcId="{090455D6-FA8E-4907-97BC-95A4B9284D49}" destId="{56AEDDA5-D904-4F98-A493-9B33832B35D3}" srcOrd="7" destOrd="0" presId="urn:microsoft.com/office/officeart/2005/8/layout/vList2"/>
    <dgm:cxn modelId="{C0F8E176-F097-4707-94D9-477FA908EF34}" type="presParOf" srcId="{090455D6-FA8E-4907-97BC-95A4B9284D49}" destId="{62B1B7CA-3196-4B10-A2F4-BCEC4B71858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5A5FD9-A5AD-460E-83EF-FBF6EFB94DB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A24E4E8-ED65-473E-A60D-82FCF71BB215}">
      <dgm:prSet/>
      <dgm:spPr/>
      <dgm:t>
        <a:bodyPr/>
        <a:lstStyle/>
        <a:p>
          <a:r>
            <a:rPr lang="es-ES" i="0" dirty="0">
              <a:solidFill>
                <a:schemeClr val="tx1"/>
              </a:solidFill>
              <a:latin typeface="Mangal Pro" panose="00000500000000000000" pitchFamily="2" charset="0"/>
            </a:rPr>
            <a:t>Desplazamiento en posición erecta producido por el apoyo sucesivo de los pies sobre una superficie, sin la existencia de una fase aérea. Es la forma natural de locomoción vertical, cuyo patrón motor se caracteriza por una acción alternativa y progresiva de las piernas y un contacto continuo con la superficie de apoyo.</a:t>
          </a:r>
          <a:endParaRPr lang="en-US" dirty="0">
            <a:solidFill>
              <a:schemeClr val="tx1"/>
            </a:solidFill>
            <a:latin typeface="Mangal Pro" panose="00000500000000000000" pitchFamily="2" charset="0"/>
          </a:endParaRPr>
        </a:p>
      </dgm:t>
    </dgm:pt>
    <dgm:pt modelId="{A8B226D5-2787-47DA-8897-6A0A372B526B}" type="parTrans" cxnId="{E132A30E-D089-43CD-86F4-D887F6E29DE3}">
      <dgm:prSet/>
      <dgm:spPr/>
      <dgm:t>
        <a:bodyPr/>
        <a:lstStyle/>
        <a:p>
          <a:endParaRPr lang="en-US"/>
        </a:p>
      </dgm:t>
    </dgm:pt>
    <dgm:pt modelId="{0ACED14E-B4EE-42A6-A2C7-81C6377DAAD4}" type="sibTrans" cxnId="{E132A30E-D089-43CD-86F4-D887F6E29DE3}">
      <dgm:prSet/>
      <dgm:spPr/>
      <dgm:t>
        <a:bodyPr/>
        <a:lstStyle/>
        <a:p>
          <a:endParaRPr lang="en-US"/>
        </a:p>
      </dgm:t>
    </dgm:pt>
    <dgm:pt modelId="{DCBB95C8-95DB-4622-9D17-EFCFFA0ECD8A}">
      <dgm:prSet/>
      <dgm:spPr/>
      <dgm:t>
        <a:bodyPr/>
        <a:lstStyle/>
        <a:p>
          <a:r>
            <a:rPr lang="es-ES" dirty="0">
              <a:solidFill>
                <a:schemeClr val="tx1"/>
              </a:solidFill>
              <a:latin typeface="Mangal Pro" panose="00000500000000000000" pitchFamily="2" charset="0"/>
            </a:rPr>
            <a:t>Las habilidades locomotrices o de locomoción son: caminar, correr, saltar, variaciones del salto, galopar, subir, bajar, trepar, rodar, pararse, caer, esquivar, entre otras</a:t>
          </a:r>
          <a:r>
            <a:rPr lang="es-ES" dirty="0"/>
            <a:t>.</a:t>
          </a:r>
          <a:endParaRPr lang="en-US" dirty="0"/>
        </a:p>
      </dgm:t>
    </dgm:pt>
    <dgm:pt modelId="{A935422F-637C-419C-99C4-6D9F32D63165}" type="parTrans" cxnId="{81D745C4-7CCD-4DF1-96AD-F1793EF0645D}">
      <dgm:prSet/>
      <dgm:spPr/>
      <dgm:t>
        <a:bodyPr/>
        <a:lstStyle/>
        <a:p>
          <a:endParaRPr lang="en-US"/>
        </a:p>
      </dgm:t>
    </dgm:pt>
    <dgm:pt modelId="{5655111D-9464-4248-8854-0CCF51E9D447}" type="sibTrans" cxnId="{81D745C4-7CCD-4DF1-96AD-F1793EF0645D}">
      <dgm:prSet/>
      <dgm:spPr/>
      <dgm:t>
        <a:bodyPr/>
        <a:lstStyle/>
        <a:p>
          <a:endParaRPr lang="en-US"/>
        </a:p>
      </dgm:t>
    </dgm:pt>
    <dgm:pt modelId="{53DF5445-9054-434B-B9FE-3144B8ECFE30}" type="pres">
      <dgm:prSet presAssocID="{435A5FD9-A5AD-460E-83EF-FBF6EFB94DBA}" presName="linear" presStyleCnt="0">
        <dgm:presLayoutVars>
          <dgm:animLvl val="lvl"/>
          <dgm:resizeHandles val="exact"/>
        </dgm:presLayoutVars>
      </dgm:prSet>
      <dgm:spPr/>
    </dgm:pt>
    <dgm:pt modelId="{EB73E8F6-BCAB-4277-A10C-7028B4301091}" type="pres">
      <dgm:prSet presAssocID="{6A24E4E8-ED65-473E-A60D-82FCF71BB215}" presName="parentText" presStyleLbl="node1" presStyleIdx="0" presStyleCnt="2">
        <dgm:presLayoutVars>
          <dgm:chMax val="0"/>
          <dgm:bulletEnabled val="1"/>
        </dgm:presLayoutVars>
      </dgm:prSet>
      <dgm:spPr/>
    </dgm:pt>
    <dgm:pt modelId="{8935306B-2E11-4C30-9710-56C9CB09D28E}" type="pres">
      <dgm:prSet presAssocID="{0ACED14E-B4EE-42A6-A2C7-81C6377DAAD4}" presName="spacer" presStyleCnt="0"/>
      <dgm:spPr/>
    </dgm:pt>
    <dgm:pt modelId="{11195C38-3D0D-47F6-A338-1E00456E6C18}" type="pres">
      <dgm:prSet presAssocID="{DCBB95C8-95DB-4622-9D17-EFCFFA0ECD8A}" presName="parentText" presStyleLbl="node1" presStyleIdx="1" presStyleCnt="2">
        <dgm:presLayoutVars>
          <dgm:chMax val="0"/>
          <dgm:bulletEnabled val="1"/>
        </dgm:presLayoutVars>
      </dgm:prSet>
      <dgm:spPr/>
    </dgm:pt>
  </dgm:ptLst>
  <dgm:cxnLst>
    <dgm:cxn modelId="{E132A30E-D089-43CD-86F4-D887F6E29DE3}" srcId="{435A5FD9-A5AD-460E-83EF-FBF6EFB94DBA}" destId="{6A24E4E8-ED65-473E-A60D-82FCF71BB215}" srcOrd="0" destOrd="0" parTransId="{A8B226D5-2787-47DA-8897-6A0A372B526B}" sibTransId="{0ACED14E-B4EE-42A6-A2C7-81C6377DAAD4}"/>
    <dgm:cxn modelId="{42B07E12-BA8A-49A9-B824-727CB4F19616}" type="presOf" srcId="{DCBB95C8-95DB-4622-9D17-EFCFFA0ECD8A}" destId="{11195C38-3D0D-47F6-A338-1E00456E6C18}" srcOrd="0" destOrd="0" presId="urn:microsoft.com/office/officeart/2005/8/layout/vList2"/>
    <dgm:cxn modelId="{10BA252A-9ECB-46A4-9B76-08D567097219}" type="presOf" srcId="{435A5FD9-A5AD-460E-83EF-FBF6EFB94DBA}" destId="{53DF5445-9054-434B-B9FE-3144B8ECFE30}" srcOrd="0" destOrd="0" presId="urn:microsoft.com/office/officeart/2005/8/layout/vList2"/>
    <dgm:cxn modelId="{B702AF3D-7A3E-435E-8DB2-24D9106A7C4C}" type="presOf" srcId="{6A24E4E8-ED65-473E-A60D-82FCF71BB215}" destId="{EB73E8F6-BCAB-4277-A10C-7028B4301091}" srcOrd="0" destOrd="0" presId="urn:microsoft.com/office/officeart/2005/8/layout/vList2"/>
    <dgm:cxn modelId="{81D745C4-7CCD-4DF1-96AD-F1793EF0645D}" srcId="{435A5FD9-A5AD-460E-83EF-FBF6EFB94DBA}" destId="{DCBB95C8-95DB-4622-9D17-EFCFFA0ECD8A}" srcOrd="1" destOrd="0" parTransId="{A935422F-637C-419C-99C4-6D9F32D63165}" sibTransId="{5655111D-9464-4248-8854-0CCF51E9D447}"/>
    <dgm:cxn modelId="{D2D1EF0F-5942-450A-8215-1410E5F9DDEB}" type="presParOf" srcId="{53DF5445-9054-434B-B9FE-3144B8ECFE30}" destId="{EB73E8F6-BCAB-4277-A10C-7028B4301091}" srcOrd="0" destOrd="0" presId="urn:microsoft.com/office/officeart/2005/8/layout/vList2"/>
    <dgm:cxn modelId="{D911BB7C-5E9E-436C-A785-3E0D67B27CFD}" type="presParOf" srcId="{53DF5445-9054-434B-B9FE-3144B8ECFE30}" destId="{8935306B-2E11-4C30-9710-56C9CB09D28E}" srcOrd="1" destOrd="0" presId="urn:microsoft.com/office/officeart/2005/8/layout/vList2"/>
    <dgm:cxn modelId="{329B19CD-6749-4E43-B824-881FB21E8869}" type="presParOf" srcId="{53DF5445-9054-434B-B9FE-3144B8ECFE30}" destId="{11195C38-3D0D-47F6-A338-1E00456E6C1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16B5F-8F0D-4D57-894C-458D15331F43}">
      <dsp:nvSpPr>
        <dsp:cNvPr id="0" name=""/>
        <dsp:cNvSpPr/>
      </dsp:nvSpPr>
      <dsp:spPr>
        <a:xfrm>
          <a:off x="0" y="183164"/>
          <a:ext cx="6192319" cy="296129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 sz="2400" b="1" kern="1200" dirty="0">
              <a:solidFill>
                <a:schemeClr val="tx1"/>
              </a:solidFill>
              <a:latin typeface="Mangal Pro" panose="00000500000000000000" pitchFamily="2" charset="0"/>
            </a:rPr>
            <a:t>Fina: </a:t>
          </a:r>
          <a:r>
            <a:rPr lang="es-ES" sz="2000" b="0" i="0" kern="1200" dirty="0">
              <a:solidFill>
                <a:schemeClr val="tx1"/>
              </a:solidFill>
              <a:latin typeface="Mangal Pro" panose="00000500000000000000" pitchFamily="2" charset="0"/>
            </a:rPr>
            <a:t>Habilidad para producir movimientos pequeños y precisos. Un ejemplo de control de la motricidad fina es recoger un pequeño elemento con el dedo índice y el pulgar.</a:t>
          </a:r>
          <a:endParaRPr lang="en-US" sz="2000" kern="1200" dirty="0">
            <a:solidFill>
              <a:schemeClr val="tx1"/>
            </a:solidFill>
            <a:latin typeface="Mangal Pro" panose="00000500000000000000" pitchFamily="2" charset="0"/>
          </a:endParaRPr>
        </a:p>
      </dsp:txBody>
      <dsp:txXfrm>
        <a:off x="144558" y="327722"/>
        <a:ext cx="5903203" cy="2672176"/>
      </dsp:txXfrm>
    </dsp:sp>
    <dsp:sp modelId="{D6DE08A9-5F9A-4AD3-9D76-5FCED8884912}">
      <dsp:nvSpPr>
        <dsp:cNvPr id="0" name=""/>
        <dsp:cNvSpPr/>
      </dsp:nvSpPr>
      <dsp:spPr>
        <a:xfrm>
          <a:off x="0" y="3331656"/>
          <a:ext cx="6192319" cy="212940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 sz="2400" b="1" kern="1200" dirty="0">
              <a:solidFill>
                <a:schemeClr val="tx1"/>
              </a:solidFill>
              <a:latin typeface="Mangal Pro" panose="00000500000000000000" pitchFamily="2" charset="0"/>
            </a:rPr>
            <a:t>Gruesa: </a:t>
          </a:r>
          <a:r>
            <a:rPr lang="es-ES" sz="2000" b="0" i="0" kern="1200" dirty="0">
              <a:solidFill>
                <a:schemeClr val="tx1"/>
              </a:solidFill>
              <a:latin typeface="Mangal Pro" panose="00000500000000000000" pitchFamily="2" charset="0"/>
            </a:rPr>
            <a:t>Es la habilidad para realizar movimientos generales grandes (tales como agitar un brazo o levantar una pierna).</a:t>
          </a:r>
          <a:r>
            <a:rPr lang="es-ES" sz="2000" kern="1200" dirty="0">
              <a:solidFill>
                <a:schemeClr val="tx1"/>
              </a:solidFill>
              <a:latin typeface="Mangal Pro" panose="00000500000000000000" pitchFamily="2" charset="0"/>
            </a:rPr>
            <a:t> </a:t>
          </a:r>
          <a:endParaRPr lang="en-US" sz="2000" kern="1200" dirty="0">
            <a:solidFill>
              <a:schemeClr val="tx1"/>
            </a:solidFill>
            <a:latin typeface="Mangal Pro" panose="00000500000000000000" pitchFamily="2" charset="0"/>
          </a:endParaRPr>
        </a:p>
      </dsp:txBody>
      <dsp:txXfrm>
        <a:off x="103949" y="3435605"/>
        <a:ext cx="5984421" cy="1921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B02188-C358-4195-8AF1-E8826382F590}">
      <dsp:nvSpPr>
        <dsp:cNvPr id="0" name=""/>
        <dsp:cNvSpPr/>
      </dsp:nvSpPr>
      <dsp:spPr>
        <a:xfrm>
          <a:off x="0" y="142429"/>
          <a:ext cx="6666833" cy="100386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solidFill>
                <a:schemeClr val="tx1"/>
              </a:solidFill>
              <a:latin typeface="Mangal Pro" panose="00000500000000000000" pitchFamily="2" charset="0"/>
            </a:rPr>
            <a:t>Habilidad motriz de </a:t>
          </a:r>
          <a:r>
            <a:rPr lang="es-ES" sz="1300" b="0" i="0" u="sng" kern="1200" dirty="0">
              <a:solidFill>
                <a:schemeClr val="tx1"/>
              </a:solidFill>
              <a:latin typeface="Mangal Pro" panose="00000500000000000000" pitchFamily="2" charset="0"/>
            </a:rPr>
            <a:t>Proyección/percepción</a:t>
          </a:r>
          <a:r>
            <a:rPr lang="es-ES" sz="1300" b="0" i="0" kern="1200" dirty="0">
              <a:solidFill>
                <a:schemeClr val="tx1"/>
              </a:solidFill>
              <a:latin typeface="Mangal Pro" panose="00000500000000000000" pitchFamily="2" charset="0"/>
            </a:rPr>
            <a:t>. Caracterizadas por la proyección, mani­pulación y recepción de móviles y objetos. Están presentes en tareas tales como lanzar, decepcionar, batear, atrapar, etc.</a:t>
          </a:r>
          <a:endParaRPr lang="en-US" sz="1300" kern="1200" dirty="0">
            <a:solidFill>
              <a:schemeClr val="tx1"/>
            </a:solidFill>
            <a:latin typeface="Mangal Pro" panose="00000500000000000000" pitchFamily="2" charset="0"/>
          </a:endParaRPr>
        </a:p>
      </dsp:txBody>
      <dsp:txXfrm>
        <a:off x="49004" y="191433"/>
        <a:ext cx="6568825" cy="905852"/>
      </dsp:txXfrm>
    </dsp:sp>
    <dsp:sp modelId="{5FFC2E89-3AB0-4A28-BABC-4DBF3774F353}">
      <dsp:nvSpPr>
        <dsp:cNvPr id="0" name=""/>
        <dsp:cNvSpPr/>
      </dsp:nvSpPr>
      <dsp:spPr>
        <a:xfrm>
          <a:off x="0" y="1183729"/>
          <a:ext cx="6666833" cy="1003860"/>
        </a:xfrm>
        <a:prstGeom prst="roundRect">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ES" sz="1300" b="1" i="0" kern="1200" dirty="0">
              <a:solidFill>
                <a:schemeClr val="tx1"/>
              </a:solidFill>
              <a:latin typeface="Mangal Pro" panose="00000500000000000000" pitchFamily="2" charset="0"/>
            </a:rPr>
            <a:t>Coordinación Dinámica General</a:t>
          </a:r>
          <a:r>
            <a:rPr lang="es-ES" sz="1300" b="0" i="0" kern="1200" dirty="0">
              <a:solidFill>
                <a:schemeClr val="tx1"/>
              </a:solidFill>
              <a:latin typeface="Mangal Pro" panose="00000500000000000000" pitchFamily="2" charset="0"/>
            </a:rPr>
            <a:t>: sirve de base a todos los movimientos. Se manifiesta sobre todo en desplazamientos, giros y salto.</a:t>
          </a:r>
          <a:endParaRPr lang="en-US" sz="1300" kern="1200" dirty="0">
            <a:solidFill>
              <a:schemeClr val="tx1"/>
            </a:solidFill>
            <a:latin typeface="Mangal Pro" panose="00000500000000000000" pitchFamily="2" charset="0"/>
          </a:endParaRPr>
        </a:p>
      </dsp:txBody>
      <dsp:txXfrm>
        <a:off x="49004" y="1232733"/>
        <a:ext cx="6568825" cy="905852"/>
      </dsp:txXfrm>
    </dsp:sp>
    <dsp:sp modelId="{640C23E9-F361-49B0-BF53-42E66F705D6B}">
      <dsp:nvSpPr>
        <dsp:cNvPr id="0" name=""/>
        <dsp:cNvSpPr/>
      </dsp:nvSpPr>
      <dsp:spPr>
        <a:xfrm>
          <a:off x="0" y="2225029"/>
          <a:ext cx="6666833" cy="100386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ES" sz="1300" b="1" i="0" kern="1200" dirty="0">
              <a:solidFill>
                <a:schemeClr val="tx1"/>
              </a:solidFill>
              <a:latin typeface="Mangal Pro" panose="00000500000000000000" pitchFamily="2" charset="0"/>
            </a:rPr>
            <a:t>Coordinación Óculo-manual.</a:t>
          </a:r>
          <a:r>
            <a:rPr lang="es-ES" sz="1300" b="0" i="0" kern="1200" dirty="0">
              <a:solidFill>
                <a:schemeClr val="tx1"/>
              </a:solidFill>
              <a:latin typeface="Mangal Pro" panose="00000500000000000000" pitchFamily="2" charset="0"/>
            </a:rPr>
            <a:t> Interviene el mecanismo perceptivo. Presente en los lanzamientos y recepciones fundamentalmente.</a:t>
          </a:r>
          <a:endParaRPr lang="en-US" sz="1300" kern="1200" dirty="0">
            <a:solidFill>
              <a:schemeClr val="tx1"/>
            </a:solidFill>
            <a:latin typeface="Mangal Pro" panose="00000500000000000000" pitchFamily="2" charset="0"/>
          </a:endParaRPr>
        </a:p>
      </dsp:txBody>
      <dsp:txXfrm>
        <a:off x="49004" y="2274033"/>
        <a:ext cx="6568825" cy="905852"/>
      </dsp:txXfrm>
    </dsp:sp>
    <dsp:sp modelId="{87846EE5-A003-4C31-8C1F-5F6D6FDBC187}">
      <dsp:nvSpPr>
        <dsp:cNvPr id="0" name=""/>
        <dsp:cNvSpPr/>
      </dsp:nvSpPr>
      <dsp:spPr>
        <a:xfrm>
          <a:off x="0" y="3266330"/>
          <a:ext cx="6666833" cy="1003860"/>
        </a:xfrm>
        <a:prstGeom prst="roundRect">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ES" sz="1300" b="1" i="0" kern="1200" dirty="0">
              <a:solidFill>
                <a:schemeClr val="tx1"/>
              </a:solidFill>
              <a:latin typeface="Mangal Pro" panose="00000500000000000000" pitchFamily="2" charset="0"/>
            </a:rPr>
            <a:t>Coordinación Segmentaria.</a:t>
          </a:r>
          <a:r>
            <a:rPr lang="es-ES" sz="1300" b="0" i="0" kern="1200" dirty="0">
              <a:solidFill>
                <a:schemeClr val="tx1"/>
              </a:solidFill>
              <a:latin typeface="Mangal Pro" panose="00000500000000000000" pitchFamily="2" charset="0"/>
            </a:rPr>
            <a:t> Intervienen ciertas partes del cuerpo, trabajándose fundamentalmente las conexiones nerviosas. Se manifiesta principalmente en la motricidad fina y el afianzamiento de la lateralidad.</a:t>
          </a:r>
          <a:endParaRPr lang="en-US" sz="1300" kern="1200" dirty="0">
            <a:solidFill>
              <a:schemeClr val="tx1"/>
            </a:solidFill>
            <a:latin typeface="Mangal Pro" panose="00000500000000000000" pitchFamily="2" charset="0"/>
          </a:endParaRPr>
        </a:p>
      </dsp:txBody>
      <dsp:txXfrm>
        <a:off x="49004" y="3315334"/>
        <a:ext cx="6568825" cy="905852"/>
      </dsp:txXfrm>
    </dsp:sp>
    <dsp:sp modelId="{62B1B7CA-3196-4B10-A2F4-BCEC4B718587}">
      <dsp:nvSpPr>
        <dsp:cNvPr id="0" name=""/>
        <dsp:cNvSpPr/>
      </dsp:nvSpPr>
      <dsp:spPr>
        <a:xfrm>
          <a:off x="0" y="4307630"/>
          <a:ext cx="6666833" cy="100386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ES" sz="1300" b="1" i="0" kern="1200" dirty="0">
              <a:solidFill>
                <a:schemeClr val="tx1"/>
              </a:solidFill>
              <a:latin typeface="Mangal Pro" panose="00000500000000000000" pitchFamily="2" charset="0"/>
            </a:rPr>
            <a:t>Control Postural y Equilibrios.</a:t>
          </a:r>
          <a:r>
            <a:rPr lang="es-ES" sz="1300" b="0" i="0" kern="1200" dirty="0">
              <a:solidFill>
                <a:schemeClr val="tx1"/>
              </a:solidFill>
              <a:latin typeface="Mangal Pro" panose="00000500000000000000" pitchFamily="2" charset="0"/>
            </a:rPr>
            <a:t> Mantenimiento de una determinada postura, ya sea en posición estática o dinámica.</a:t>
          </a:r>
          <a:endParaRPr lang="en-US" sz="1300" kern="1200" dirty="0">
            <a:solidFill>
              <a:schemeClr val="tx1"/>
            </a:solidFill>
            <a:latin typeface="Mangal Pro" panose="00000500000000000000" pitchFamily="2" charset="0"/>
          </a:endParaRPr>
        </a:p>
      </dsp:txBody>
      <dsp:txXfrm>
        <a:off x="49004" y="4356634"/>
        <a:ext cx="6568825" cy="9058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73E8F6-BCAB-4277-A10C-7028B4301091}">
      <dsp:nvSpPr>
        <dsp:cNvPr id="0" name=""/>
        <dsp:cNvSpPr/>
      </dsp:nvSpPr>
      <dsp:spPr>
        <a:xfrm>
          <a:off x="0" y="408023"/>
          <a:ext cx="6263640" cy="23212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i="0" kern="1200" dirty="0">
              <a:solidFill>
                <a:schemeClr val="tx1"/>
              </a:solidFill>
              <a:latin typeface="Mangal Pro" panose="00000500000000000000" pitchFamily="2" charset="0"/>
            </a:rPr>
            <a:t>Desplazamiento en posición erecta producido por el apoyo sucesivo de los pies sobre una superficie, sin la existencia de una fase aérea. Es la forma natural de locomoción vertical, cuyo patrón motor se caracteriza por una acción alternativa y progresiva de las piernas y un contacto continuo con la superficie de apoyo.</a:t>
          </a:r>
          <a:endParaRPr lang="en-US" sz="1600" kern="1200" dirty="0">
            <a:solidFill>
              <a:schemeClr val="tx1"/>
            </a:solidFill>
            <a:latin typeface="Mangal Pro" panose="00000500000000000000" pitchFamily="2" charset="0"/>
          </a:endParaRPr>
        </a:p>
      </dsp:txBody>
      <dsp:txXfrm>
        <a:off x="113316" y="521339"/>
        <a:ext cx="6037008" cy="2094648"/>
      </dsp:txXfrm>
    </dsp:sp>
    <dsp:sp modelId="{11195C38-3D0D-47F6-A338-1E00456E6C18}">
      <dsp:nvSpPr>
        <dsp:cNvPr id="0" name=""/>
        <dsp:cNvSpPr/>
      </dsp:nvSpPr>
      <dsp:spPr>
        <a:xfrm>
          <a:off x="0" y="2775383"/>
          <a:ext cx="6263640" cy="23212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dirty="0">
              <a:solidFill>
                <a:schemeClr val="tx1"/>
              </a:solidFill>
              <a:latin typeface="Mangal Pro" panose="00000500000000000000" pitchFamily="2" charset="0"/>
            </a:rPr>
            <a:t>Las habilidades locomotrices o de locomoción son: caminar, correr, saltar, variaciones del salto, galopar, subir, bajar, trepar, rodar, pararse, caer, esquivar, entre otras</a:t>
          </a:r>
          <a:r>
            <a:rPr lang="es-ES" sz="1600" kern="1200" dirty="0"/>
            <a:t>.</a:t>
          </a:r>
          <a:endParaRPr lang="en-US" sz="1600" kern="1200" dirty="0"/>
        </a:p>
      </dsp:txBody>
      <dsp:txXfrm>
        <a:off x="113316" y="2888699"/>
        <a:ext cx="6037008" cy="20946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75A6F2-49AD-4F3F-B5D3-3953BAB47B9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05CF4AD-16C8-490B-B0D6-A1C3480FE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094CCA3F-0DE9-49CB-9326-CC87E427F270}"/>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5" name="Marcador de pie de página 4">
            <a:extLst>
              <a:ext uri="{FF2B5EF4-FFF2-40B4-BE49-F238E27FC236}">
                <a16:creationId xmlns:a16="http://schemas.microsoft.com/office/drawing/2014/main" id="{FF82D151-1C78-4B50-BC33-A4F9010E438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4D977C8-BA5C-4BB5-AD5B-9E608F5B2260}"/>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104608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1A3041-4E5D-46B3-8EC8-B04C8A94485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570DC22-2E13-4E50-A827-74F5CC441C8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E73FE31-A8CE-48B5-A003-5306EA0583AC}"/>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5" name="Marcador de pie de página 4">
            <a:extLst>
              <a:ext uri="{FF2B5EF4-FFF2-40B4-BE49-F238E27FC236}">
                <a16:creationId xmlns:a16="http://schemas.microsoft.com/office/drawing/2014/main" id="{29687749-A9CC-42E2-AE91-061FFD2A842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FE2D43D-C046-481B-BFF6-A05B86968625}"/>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13808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C794039-D4B6-4189-90EB-93F6872759C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A878D16-D420-4AED-8B41-9DDE9C56AFA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9168B72-570E-4976-94FA-85C5C17AEAC2}"/>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5" name="Marcador de pie de página 4">
            <a:extLst>
              <a:ext uri="{FF2B5EF4-FFF2-40B4-BE49-F238E27FC236}">
                <a16:creationId xmlns:a16="http://schemas.microsoft.com/office/drawing/2014/main" id="{FC9CD557-F6A0-4E8C-A510-C8EC20593AC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9619049-AE02-4263-878E-D0A36510FC0D}"/>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217910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DF8FAE-7D1D-48C1-8ECD-4BAFD8E07F9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4121AEF-4BAC-4377-9EE1-45A122A213D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358E440-1490-4FD6-8CB5-5271B7DB6411}"/>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5" name="Marcador de pie de página 4">
            <a:extLst>
              <a:ext uri="{FF2B5EF4-FFF2-40B4-BE49-F238E27FC236}">
                <a16:creationId xmlns:a16="http://schemas.microsoft.com/office/drawing/2014/main" id="{D676FC78-C968-4DF5-B5A7-3BCB049EF0C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C20B2BA-3C2D-4A22-8B32-E3B2266BE641}"/>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4060393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C0F62C-CF69-4164-BB79-424FF9E5B4A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68900A1-21D7-46DE-941C-2DAA205F43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931C090-B932-4772-952B-446883D0BEC3}"/>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5" name="Marcador de pie de página 4">
            <a:extLst>
              <a:ext uri="{FF2B5EF4-FFF2-40B4-BE49-F238E27FC236}">
                <a16:creationId xmlns:a16="http://schemas.microsoft.com/office/drawing/2014/main" id="{68FC0C1D-347E-4E11-A7E5-59A7761B7A5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F2EF38-2E6A-4B67-B845-96EDE51CD84A}"/>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31839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327F08-C14C-4084-AC77-34F64154234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CAA16E7-8188-443F-9B44-226020B00DC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5229518-C447-4874-9649-151AAC36C2C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321E134-2860-4DCD-B63A-68BDB353A1C9}"/>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6" name="Marcador de pie de página 5">
            <a:extLst>
              <a:ext uri="{FF2B5EF4-FFF2-40B4-BE49-F238E27FC236}">
                <a16:creationId xmlns:a16="http://schemas.microsoft.com/office/drawing/2014/main" id="{EBEA9AFB-EB0D-4425-B619-A04C42A5DA1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725A430-5344-4D6C-9875-E22DCA2BDCD8}"/>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196340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47065B-20A2-4B7E-A381-60E8F077681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1A16390-40BC-454F-9A20-E5FD94DA0E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BC73584-897C-4EB1-9092-F7ED1F2A76F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825CC13-E22E-4177-953C-DC3D17B237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3120F37-014B-4ADC-853C-9BFE61BCA70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C2AEA06F-FFFE-40A8-A67F-3C41BF46E709}"/>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8" name="Marcador de pie de página 7">
            <a:extLst>
              <a:ext uri="{FF2B5EF4-FFF2-40B4-BE49-F238E27FC236}">
                <a16:creationId xmlns:a16="http://schemas.microsoft.com/office/drawing/2014/main" id="{6801351C-0232-47B6-B53E-0F19AD3CF9BB}"/>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38C96063-B42D-4D53-B20D-F8C7A4BE2751}"/>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4036358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69C841-908B-4E5D-A7D1-B6CDC11BA93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08BE5D03-8FE6-4F14-9234-4F3E60DC0BA7}"/>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4" name="Marcador de pie de página 3">
            <a:extLst>
              <a:ext uri="{FF2B5EF4-FFF2-40B4-BE49-F238E27FC236}">
                <a16:creationId xmlns:a16="http://schemas.microsoft.com/office/drawing/2014/main" id="{15FBD053-FFA3-4A46-8A7C-D2B34FC21114}"/>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6D8DD1D-AEE8-40BB-9F32-FCCC08F74295}"/>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156171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5AFC3B6-5EF3-402C-911B-23318F0EF2FF}"/>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3" name="Marcador de pie de página 2">
            <a:extLst>
              <a:ext uri="{FF2B5EF4-FFF2-40B4-BE49-F238E27FC236}">
                <a16:creationId xmlns:a16="http://schemas.microsoft.com/office/drawing/2014/main" id="{F7577379-527B-4552-9B87-2007CAC92D4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D8D57FF6-FAD2-4104-A684-6B459FBC952D}"/>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155432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14DCE0-99E7-4972-87CB-A133343FE0D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9293403-EFC0-4454-AF9D-8AED67F002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F013E64-3E25-4A46-9294-B5E3BA429A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F2D59DC-BBD1-4D44-9FC4-136E386830C7}"/>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6" name="Marcador de pie de página 5">
            <a:extLst>
              <a:ext uri="{FF2B5EF4-FFF2-40B4-BE49-F238E27FC236}">
                <a16:creationId xmlns:a16="http://schemas.microsoft.com/office/drawing/2014/main" id="{049EECC7-D0E6-4E09-BF51-C1B3F6B6D19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21FFF3-A889-498D-B74E-DABE3FA3B52B}"/>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367249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31B86E-8C4F-46CE-A642-40DF4075C4E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2DF86E35-FE6D-465F-A103-9DFB1CF728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33ABE12-B024-4832-93CB-431F8AEDB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F4900CD-7542-490D-A18E-DB5A1FABF8D2}"/>
              </a:ext>
            </a:extLst>
          </p:cNvPr>
          <p:cNvSpPr>
            <a:spLocks noGrp="1"/>
          </p:cNvSpPr>
          <p:nvPr>
            <p:ph type="dt" sz="half" idx="10"/>
          </p:nvPr>
        </p:nvSpPr>
        <p:spPr/>
        <p:txBody>
          <a:bodyPr/>
          <a:lstStyle/>
          <a:p>
            <a:fld id="{49AF2F99-34B8-4976-86A5-163F0317282F}" type="datetimeFigureOut">
              <a:rPr lang="es-MX" smtClean="0"/>
              <a:t>04/05/2022</a:t>
            </a:fld>
            <a:endParaRPr lang="es-MX"/>
          </a:p>
        </p:txBody>
      </p:sp>
      <p:sp>
        <p:nvSpPr>
          <p:cNvPr id="6" name="Marcador de pie de página 5">
            <a:extLst>
              <a:ext uri="{FF2B5EF4-FFF2-40B4-BE49-F238E27FC236}">
                <a16:creationId xmlns:a16="http://schemas.microsoft.com/office/drawing/2014/main" id="{21966FC5-5417-4A19-B54F-3E42CCB2371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7ED16CD-3EA2-4E72-929C-67712E195E15}"/>
              </a:ext>
            </a:extLst>
          </p:cNvPr>
          <p:cNvSpPr>
            <a:spLocks noGrp="1"/>
          </p:cNvSpPr>
          <p:nvPr>
            <p:ph type="sldNum" sz="quarter" idx="12"/>
          </p:nvPr>
        </p:nvSpPr>
        <p:spPr/>
        <p:txBody>
          <a:bodyPr/>
          <a:lstStyle/>
          <a:p>
            <a:fld id="{E622CE11-811F-4A70-819F-301DB897FB61}" type="slidenum">
              <a:rPr lang="es-MX" smtClean="0"/>
              <a:t>‹Nº›</a:t>
            </a:fld>
            <a:endParaRPr lang="es-MX"/>
          </a:p>
        </p:txBody>
      </p:sp>
    </p:spTree>
    <p:extLst>
      <p:ext uri="{BB962C8B-B14F-4D97-AF65-F5344CB8AC3E}">
        <p14:creationId xmlns:p14="http://schemas.microsoft.com/office/powerpoint/2010/main" val="2242948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4FEF1E1-B5FC-496D-890A-67C3D92A1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64803C5-8C4B-43FA-B66E-BE057B2203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9F91B49-D1D1-4A3D-93F2-217E78C362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F2F99-34B8-4976-86A5-163F0317282F}" type="datetimeFigureOut">
              <a:rPr lang="es-MX" smtClean="0"/>
              <a:t>04/05/2022</a:t>
            </a:fld>
            <a:endParaRPr lang="es-MX"/>
          </a:p>
        </p:txBody>
      </p:sp>
      <p:sp>
        <p:nvSpPr>
          <p:cNvPr id="5" name="Marcador de pie de página 4">
            <a:extLst>
              <a:ext uri="{FF2B5EF4-FFF2-40B4-BE49-F238E27FC236}">
                <a16:creationId xmlns:a16="http://schemas.microsoft.com/office/drawing/2014/main" id="{4663997C-1395-482D-BC83-109FB88597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248A270-8766-4BEF-A7BF-9EF3A77E57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22CE11-811F-4A70-819F-301DB897FB61}" type="slidenum">
              <a:rPr lang="es-MX" smtClean="0"/>
              <a:t>‹Nº›</a:t>
            </a:fld>
            <a:endParaRPr lang="es-MX"/>
          </a:p>
        </p:txBody>
      </p:sp>
    </p:spTree>
    <p:extLst>
      <p:ext uri="{BB962C8B-B14F-4D97-AF65-F5344CB8AC3E}">
        <p14:creationId xmlns:p14="http://schemas.microsoft.com/office/powerpoint/2010/main" val="80056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ECEF6C2F-9906-4F89-9B4F-598E9F344B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428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91E12CD6-A76F-439F-9C98-C0211D8FD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6"/>
            <a:ext cx="12192000" cy="261518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 ideas de Expresión corporal | expresion corporal, actividades  infantiles, juegos para preescolar">
            <a:extLst>
              <a:ext uri="{FF2B5EF4-FFF2-40B4-BE49-F238E27FC236}">
                <a16:creationId xmlns:a16="http://schemas.microsoft.com/office/drawing/2014/main" id="{C3598716-5FB1-4005-BCC5-4B75305520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4538" y="623034"/>
            <a:ext cx="4259263" cy="3275013"/>
          </a:xfrm>
          <a:prstGeom prst="rect">
            <a:avLst/>
          </a:prstGeom>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3883502C-420E-431B-8C34-7CDA08088EFE}"/>
              </a:ext>
            </a:extLst>
          </p:cNvPr>
          <p:cNvSpPr>
            <a:spLocks noGrp="1"/>
          </p:cNvSpPr>
          <p:nvPr>
            <p:ph type="title"/>
          </p:nvPr>
        </p:nvSpPr>
        <p:spPr>
          <a:xfrm>
            <a:off x="676835" y="3898048"/>
            <a:ext cx="11245948" cy="2959951"/>
          </a:xfrm>
        </p:spPr>
        <p:txBody>
          <a:bodyPr vert="horz" lIns="91440" tIns="45720" rIns="91440" bIns="45720" rtlCol="0" anchor="ctr">
            <a:normAutofit fontScale="90000"/>
          </a:bodyPr>
          <a:lstStyle/>
          <a:p>
            <a:pPr algn="ctr"/>
            <a:r>
              <a:rPr lang="es-ES" sz="6600" kern="1200" dirty="0">
                <a:solidFill>
                  <a:schemeClr val="tx1"/>
                </a:solidFill>
                <a:latin typeface="Modern Love" panose="04090805081005020601" pitchFamily="82" charset="0"/>
              </a:rPr>
              <a:t>Las actividades coreográficas en la escuela</a:t>
            </a:r>
            <a:br>
              <a:rPr lang="es-ES" sz="2100" kern="1200" dirty="0">
                <a:solidFill>
                  <a:schemeClr val="tx1"/>
                </a:solidFill>
                <a:latin typeface="+mj-lt"/>
                <a:ea typeface="+mj-ea"/>
                <a:cs typeface="+mj-cs"/>
              </a:rPr>
            </a:br>
            <a:r>
              <a:rPr lang="es-ES" sz="2100" kern="1200" dirty="0">
                <a:solidFill>
                  <a:schemeClr val="tx1"/>
                </a:solidFill>
                <a:latin typeface="+mj-lt"/>
                <a:ea typeface="+mj-ea"/>
                <a:cs typeface="+mj-cs"/>
              </a:rPr>
              <a:t>Virginia Viciana y Milagros Arteaga </a:t>
            </a:r>
            <a:br>
              <a:rPr lang="en-US" sz="2100" kern="1200" dirty="0">
                <a:solidFill>
                  <a:schemeClr val="tx1"/>
                </a:solidFill>
                <a:latin typeface="+mj-lt"/>
                <a:ea typeface="+mj-ea"/>
                <a:cs typeface="+mj-cs"/>
              </a:rPr>
            </a:br>
            <a:br>
              <a:rPr lang="en-US" sz="2100" kern="1200" dirty="0">
                <a:solidFill>
                  <a:schemeClr val="tx1"/>
                </a:solidFill>
                <a:latin typeface="+mj-lt"/>
                <a:ea typeface="+mj-ea"/>
                <a:cs typeface="+mj-cs"/>
              </a:rPr>
            </a:br>
            <a:br>
              <a:rPr lang="en-US" sz="2100" kern="1200" dirty="0">
                <a:solidFill>
                  <a:schemeClr val="tx1"/>
                </a:solidFill>
                <a:latin typeface="Mangal Pro" panose="00000500000000000000" pitchFamily="2" charset="0"/>
              </a:rPr>
            </a:br>
            <a:r>
              <a:rPr lang="en-US" sz="2100" kern="1200" dirty="0">
                <a:solidFill>
                  <a:schemeClr val="tx1"/>
                </a:solidFill>
                <a:latin typeface="Mangal Pro" panose="00000500000000000000" pitchFamily="2" charset="0"/>
              </a:rPr>
              <a:t>Alumna: Lucia del Carmen Laureano Valdez  #18</a:t>
            </a:r>
          </a:p>
        </p:txBody>
      </p:sp>
      <p:pic>
        <p:nvPicPr>
          <p:cNvPr id="3" name="Picture 2" descr="La coreografía en la educación física | Gaceta del Colegio de Ciencias y  Humanidades">
            <a:extLst>
              <a:ext uri="{FF2B5EF4-FFF2-40B4-BE49-F238E27FC236}">
                <a16:creationId xmlns:a16="http://schemas.microsoft.com/office/drawing/2014/main" id="{711A12AF-F29C-4A9A-3659-6E99AAE256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199" y="807193"/>
            <a:ext cx="5261610" cy="2946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003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3" name="Rectangle 78">
            <a:extLst>
              <a:ext uri="{FF2B5EF4-FFF2-40B4-BE49-F238E27FC236}">
                <a16:creationId xmlns:a16="http://schemas.microsoft.com/office/drawing/2014/main" id="{0A597D97-203B-498B-95D3-E90DC961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7 recursos para trabajar la expresión corporal en clase | El Blog de  Educación y TIC">
            <a:extLst>
              <a:ext uri="{FF2B5EF4-FFF2-40B4-BE49-F238E27FC236}">
                <a16:creationId xmlns:a16="http://schemas.microsoft.com/office/drawing/2014/main" id="{8B9A5BC5-38C9-4014-A00E-650D167EE74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231" r="-1" b="8985"/>
          <a:stretch/>
        </p:blipFill>
        <p:spPr bwMode="auto">
          <a:xfrm>
            <a:off x="4267201" y="10"/>
            <a:ext cx="7924800" cy="338327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Actividades Artísticas Coreográficas | ACENA">
            <a:extLst>
              <a:ext uri="{FF2B5EF4-FFF2-40B4-BE49-F238E27FC236}">
                <a16:creationId xmlns:a16="http://schemas.microsoft.com/office/drawing/2014/main" id="{288AE440-387E-6BB1-BA2D-EE7E237BF7E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126" r="7070" b="-1"/>
          <a:stretch/>
        </p:blipFill>
        <p:spPr bwMode="auto">
          <a:xfrm>
            <a:off x="4650916" y="3474720"/>
            <a:ext cx="7555832" cy="3383280"/>
          </a:xfrm>
          <a:prstGeom prst="rect">
            <a:avLst/>
          </a:prstGeom>
          <a:noFill/>
          <a:extLst>
            <a:ext uri="{909E8E84-426E-40DD-AFC4-6F175D3DCCD1}">
              <a14:hiddenFill xmlns:a14="http://schemas.microsoft.com/office/drawing/2010/main">
                <a:solidFill>
                  <a:srgbClr val="FFFFFF"/>
                </a:solidFill>
              </a14:hiddenFill>
            </a:ext>
          </a:extLst>
        </p:spPr>
      </p:pic>
      <p:sp useBgFill="1">
        <p:nvSpPr>
          <p:cNvPr id="2064" name="Freeform: Shape 80">
            <a:extLst>
              <a:ext uri="{FF2B5EF4-FFF2-40B4-BE49-F238E27FC236}">
                <a16:creationId xmlns:a16="http://schemas.microsoft.com/office/drawing/2014/main" id="{6A6EF10E-DF41-4BD3-8EB4-6F646531D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44272" cy="6858000"/>
          </a:xfrm>
          <a:custGeom>
            <a:avLst/>
            <a:gdLst>
              <a:gd name="connsiteX0" fmla="*/ 0 w 6244272"/>
              <a:gd name="connsiteY0" fmla="*/ 0 h 6858000"/>
              <a:gd name="connsiteX1" fmla="*/ 732568 w 6244272"/>
              <a:gd name="connsiteY1" fmla="*/ 0 h 6858000"/>
              <a:gd name="connsiteX2" fmla="*/ 947849 w 6244272"/>
              <a:gd name="connsiteY2" fmla="*/ 0 h 6858000"/>
              <a:gd name="connsiteX3" fmla="*/ 1823619 w 6244272"/>
              <a:gd name="connsiteY3" fmla="*/ 0 h 6858000"/>
              <a:gd name="connsiteX4" fmla="*/ 5235673 w 6244272"/>
              <a:gd name="connsiteY4" fmla="*/ 0 h 6858000"/>
              <a:gd name="connsiteX5" fmla="*/ 4933297 w 6244272"/>
              <a:gd name="connsiteY5" fmla="*/ 110269 h 6858000"/>
              <a:gd name="connsiteX6" fmla="*/ 4976910 w 6244272"/>
              <a:gd name="connsiteY6" fmla="*/ 135168 h 6858000"/>
              <a:gd name="connsiteX7" fmla="*/ 5238580 w 6244272"/>
              <a:gd name="connsiteY7" fmla="*/ 71141 h 6858000"/>
              <a:gd name="connsiteX8" fmla="*/ 5290914 w 6244272"/>
              <a:gd name="connsiteY8" fmla="*/ 88927 h 6858000"/>
              <a:gd name="connsiteX9" fmla="*/ 5264747 w 6244272"/>
              <a:gd name="connsiteY9" fmla="*/ 163625 h 6858000"/>
              <a:gd name="connsiteX10" fmla="*/ 5151357 w 6244272"/>
              <a:gd name="connsiteY10" fmla="*/ 192082 h 6858000"/>
              <a:gd name="connsiteX11" fmla="*/ 4974002 w 6244272"/>
              <a:gd name="connsiteY11" fmla="*/ 373491 h 6858000"/>
              <a:gd name="connsiteX12" fmla="*/ 5241488 w 6244272"/>
              <a:gd name="connsiteY12" fmla="*/ 352148 h 6858000"/>
              <a:gd name="connsiteX13" fmla="*/ 5288007 w 6244272"/>
              <a:gd name="connsiteY13" fmla="*/ 394834 h 6858000"/>
              <a:gd name="connsiteX14" fmla="*/ 5305452 w 6244272"/>
              <a:gd name="connsiteY14" fmla="*/ 451747 h 6858000"/>
              <a:gd name="connsiteX15" fmla="*/ 5383953 w 6244272"/>
              <a:gd name="connsiteY15" fmla="*/ 359262 h 6858000"/>
              <a:gd name="connsiteX16" fmla="*/ 5450825 w 6244272"/>
              <a:gd name="connsiteY16" fmla="*/ 334364 h 6858000"/>
              <a:gd name="connsiteX17" fmla="*/ 5471177 w 6244272"/>
              <a:gd name="connsiteY17" fmla="*/ 416176 h 6858000"/>
              <a:gd name="connsiteX18" fmla="*/ 5410121 w 6244272"/>
              <a:gd name="connsiteY18" fmla="*/ 505101 h 6858000"/>
              <a:gd name="connsiteX19" fmla="*/ 5247303 w 6244272"/>
              <a:gd name="connsiteY19" fmla="*/ 558458 h 6858000"/>
              <a:gd name="connsiteX20" fmla="*/ 5421750 w 6244272"/>
              <a:gd name="connsiteY20" fmla="*/ 558458 h 6858000"/>
              <a:gd name="connsiteX21" fmla="*/ 5622364 w 6244272"/>
              <a:gd name="connsiteY21" fmla="*/ 522887 h 6858000"/>
              <a:gd name="connsiteX22" fmla="*/ 5834608 w 6244272"/>
              <a:gd name="connsiteY22" fmla="*/ 533558 h 6858000"/>
              <a:gd name="connsiteX23" fmla="*/ 6035223 w 6244272"/>
              <a:gd name="connsiteY23" fmla="*/ 462417 h 6858000"/>
              <a:gd name="connsiteX24" fmla="*/ 6238745 w 6244272"/>
              <a:gd name="connsiteY24" fmla="*/ 465975 h 6858000"/>
              <a:gd name="connsiteX25" fmla="*/ 5337434 w 6244272"/>
              <a:gd name="connsiteY25" fmla="*/ 910606 h 6858000"/>
              <a:gd name="connsiteX26" fmla="*/ 5381046 w 6244272"/>
              <a:gd name="connsiteY26" fmla="*/ 921277 h 6858000"/>
              <a:gd name="connsiteX27" fmla="*/ 5439195 w 6244272"/>
              <a:gd name="connsiteY27" fmla="*/ 949734 h 6858000"/>
              <a:gd name="connsiteX28" fmla="*/ 5395583 w 6244272"/>
              <a:gd name="connsiteY28" fmla="*/ 1006647 h 6858000"/>
              <a:gd name="connsiteX29" fmla="*/ 5160079 w 6244272"/>
              <a:gd name="connsiteY29" fmla="*/ 1113358 h 6858000"/>
              <a:gd name="connsiteX30" fmla="*/ 5101930 w 6244272"/>
              <a:gd name="connsiteY30" fmla="*/ 1220069 h 6858000"/>
              <a:gd name="connsiteX31" fmla="*/ 5174617 w 6244272"/>
              <a:gd name="connsiteY31" fmla="*/ 1209399 h 6858000"/>
              <a:gd name="connsiteX32" fmla="*/ 5238580 w 6244272"/>
              <a:gd name="connsiteY32" fmla="*/ 1230741 h 6858000"/>
              <a:gd name="connsiteX33" fmla="*/ 5212414 w 6244272"/>
              <a:gd name="connsiteY33" fmla="*/ 1365909 h 6858000"/>
              <a:gd name="connsiteX34" fmla="*/ 4878056 w 6244272"/>
              <a:gd name="connsiteY34" fmla="*/ 1540204 h 6858000"/>
              <a:gd name="connsiteX35" fmla="*/ 4848982 w 6244272"/>
              <a:gd name="connsiteY35" fmla="*/ 1597117 h 6858000"/>
              <a:gd name="connsiteX36" fmla="*/ 4889686 w 6244272"/>
              <a:gd name="connsiteY36" fmla="*/ 1636245 h 6858000"/>
              <a:gd name="connsiteX37" fmla="*/ 4997261 w 6244272"/>
              <a:gd name="connsiteY37" fmla="*/ 1657587 h 6858000"/>
              <a:gd name="connsiteX38" fmla="*/ 4846074 w 6244272"/>
              <a:gd name="connsiteY38" fmla="*/ 1849668 h 6858000"/>
              <a:gd name="connsiteX39" fmla="*/ 4790832 w 6244272"/>
              <a:gd name="connsiteY39" fmla="*/ 1903025 h 6858000"/>
              <a:gd name="connsiteX40" fmla="*/ 4694886 w 6244272"/>
              <a:gd name="connsiteY40" fmla="*/ 1984836 h 6858000"/>
              <a:gd name="connsiteX41" fmla="*/ 4694886 w 6244272"/>
              <a:gd name="connsiteY41" fmla="*/ 2013292 h 6858000"/>
              <a:gd name="connsiteX42" fmla="*/ 4822814 w 6244272"/>
              <a:gd name="connsiteY42" fmla="*/ 2102219 h 6858000"/>
              <a:gd name="connsiteX43" fmla="*/ 5055411 w 6244272"/>
              <a:gd name="connsiteY43" fmla="*/ 2077320 h 6858000"/>
              <a:gd name="connsiteX44" fmla="*/ 4712331 w 6244272"/>
              <a:gd name="connsiteY44" fmla="*/ 2208931 h 6858000"/>
              <a:gd name="connsiteX45" fmla="*/ 5822979 w 6244272"/>
              <a:gd name="connsiteY45" fmla="*/ 1892353 h 6858000"/>
              <a:gd name="connsiteX46" fmla="*/ 5753200 w 6244272"/>
              <a:gd name="connsiteY46" fmla="*/ 1974165 h 6858000"/>
              <a:gd name="connsiteX47" fmla="*/ 5363601 w 6244272"/>
              <a:gd name="connsiteY47" fmla="*/ 2191146 h 6858000"/>
              <a:gd name="connsiteX48" fmla="*/ 5253118 w 6244272"/>
              <a:gd name="connsiteY48" fmla="*/ 2326314 h 6858000"/>
              <a:gd name="connsiteX49" fmla="*/ 5136819 w 6244272"/>
              <a:gd name="connsiteY49" fmla="*/ 2401012 h 6858000"/>
              <a:gd name="connsiteX50" fmla="*/ 4974002 w 6244272"/>
              <a:gd name="connsiteY50" fmla="*/ 2401012 h 6858000"/>
              <a:gd name="connsiteX51" fmla="*/ 4857704 w 6244272"/>
              <a:gd name="connsiteY51" fmla="*/ 2518395 h 6858000"/>
              <a:gd name="connsiteX52" fmla="*/ 4976910 w 6244272"/>
              <a:gd name="connsiteY52" fmla="*/ 2543294 h 6858000"/>
              <a:gd name="connsiteX53" fmla="*/ 5116467 w 6244272"/>
              <a:gd name="connsiteY53" fmla="*/ 2525509 h 6858000"/>
              <a:gd name="connsiteX54" fmla="*/ 5273470 w 6244272"/>
              <a:gd name="connsiteY54" fmla="*/ 2564636 h 6858000"/>
              <a:gd name="connsiteX55" fmla="*/ 5418843 w 6244272"/>
              <a:gd name="connsiteY55" fmla="*/ 2532623 h 6858000"/>
              <a:gd name="connsiteX56" fmla="*/ 5593290 w 6244272"/>
              <a:gd name="connsiteY56" fmla="*/ 2553965 h 6858000"/>
              <a:gd name="connsiteX57" fmla="*/ 5648532 w 6244272"/>
              <a:gd name="connsiteY57" fmla="*/ 2692689 h 6858000"/>
              <a:gd name="connsiteX58" fmla="*/ 5665976 w 6244272"/>
              <a:gd name="connsiteY58" fmla="*/ 2703362 h 6858000"/>
              <a:gd name="connsiteX59" fmla="*/ 5988704 w 6244272"/>
              <a:gd name="connsiteY59" fmla="*/ 2923898 h 6858000"/>
              <a:gd name="connsiteX60" fmla="*/ 6078835 w 6244272"/>
              <a:gd name="connsiteY60" fmla="*/ 2941684 h 6858000"/>
              <a:gd name="connsiteX61" fmla="*/ 5546771 w 6244272"/>
              <a:gd name="connsiteY61" fmla="*/ 3329402 h 6858000"/>
              <a:gd name="connsiteX62" fmla="*/ 5904388 w 6244272"/>
              <a:gd name="connsiteY62" fmla="*/ 3229805 h 6858000"/>
              <a:gd name="connsiteX63" fmla="*/ 5953814 w 6244272"/>
              <a:gd name="connsiteY63" fmla="*/ 3393429 h 6858000"/>
              <a:gd name="connsiteX64" fmla="*/ 5785182 w 6244272"/>
              <a:gd name="connsiteY64" fmla="*/ 3539269 h 6858000"/>
              <a:gd name="connsiteX65" fmla="*/ 5724125 w 6244272"/>
              <a:gd name="connsiteY65" fmla="*/ 3827390 h 6858000"/>
              <a:gd name="connsiteX66" fmla="*/ 5753200 w 6244272"/>
              <a:gd name="connsiteY66" fmla="*/ 4090612 h 6858000"/>
              <a:gd name="connsiteX67" fmla="*/ 5825886 w 6244272"/>
              <a:gd name="connsiteY67" fmla="*/ 4172424 h 6858000"/>
              <a:gd name="connsiteX68" fmla="*/ 5930554 w 6244272"/>
              <a:gd name="connsiteY68" fmla="*/ 4321821 h 6858000"/>
              <a:gd name="connsiteX69" fmla="*/ 5994519 w 6244272"/>
              <a:gd name="connsiteY69" fmla="*/ 4414305 h 6858000"/>
              <a:gd name="connsiteX70" fmla="*/ 6218393 w 6244272"/>
              <a:gd name="connsiteY70" fmla="*/ 4378734 h 6858000"/>
              <a:gd name="connsiteX71" fmla="*/ 5918925 w 6244272"/>
              <a:gd name="connsiteY71" fmla="*/ 4613499 h 6858000"/>
              <a:gd name="connsiteX72" fmla="*/ 6160243 w 6244272"/>
              <a:gd name="connsiteY72" fmla="*/ 4585042 h 6858000"/>
              <a:gd name="connsiteX73" fmla="*/ 6238745 w 6244272"/>
              <a:gd name="connsiteY73" fmla="*/ 4602828 h 6858000"/>
              <a:gd name="connsiteX74" fmla="*/ 6195133 w 6244272"/>
              <a:gd name="connsiteY74" fmla="*/ 4677526 h 6858000"/>
              <a:gd name="connsiteX75" fmla="*/ 6017778 w 6244272"/>
              <a:gd name="connsiteY75" fmla="*/ 4805580 h 6858000"/>
              <a:gd name="connsiteX76" fmla="*/ 5651439 w 6244272"/>
              <a:gd name="connsiteY76" fmla="*/ 5154171 h 6858000"/>
              <a:gd name="connsiteX77" fmla="*/ 6006149 w 6244272"/>
              <a:gd name="connsiteY77" fmla="*/ 4994104 h 6858000"/>
              <a:gd name="connsiteX78" fmla="*/ 5633994 w 6244272"/>
              <a:gd name="connsiteY78" fmla="*/ 5353367 h 6858000"/>
              <a:gd name="connsiteX79" fmla="*/ 5552586 w 6244272"/>
              <a:gd name="connsiteY79" fmla="*/ 5474306 h 6858000"/>
              <a:gd name="connsiteX80" fmla="*/ 5383953 w 6244272"/>
              <a:gd name="connsiteY80" fmla="*/ 5769542 h 6858000"/>
              <a:gd name="connsiteX81" fmla="*/ 5392675 w 6244272"/>
              <a:gd name="connsiteY81" fmla="*/ 5801555 h 6858000"/>
              <a:gd name="connsiteX82" fmla="*/ 5584568 w 6244272"/>
              <a:gd name="connsiteY82" fmla="*/ 5755314 h 6858000"/>
              <a:gd name="connsiteX83" fmla="*/ 5334526 w 6244272"/>
              <a:gd name="connsiteY83" fmla="*/ 6004307 h 6858000"/>
              <a:gd name="connsiteX84" fmla="*/ 5075763 w 6244272"/>
              <a:gd name="connsiteY84" fmla="*/ 6196388 h 6858000"/>
              <a:gd name="connsiteX85" fmla="*/ 5258933 w 6244272"/>
              <a:gd name="connsiteY85" fmla="*/ 6167932 h 6858000"/>
              <a:gd name="connsiteX86" fmla="*/ 5511881 w 6244272"/>
              <a:gd name="connsiteY86" fmla="*/ 6057663 h 6858000"/>
              <a:gd name="connsiteX87" fmla="*/ 5599105 w 6244272"/>
              <a:gd name="connsiteY87" fmla="*/ 6100347 h 6858000"/>
              <a:gd name="connsiteX88" fmla="*/ 5360693 w 6244272"/>
              <a:gd name="connsiteY88" fmla="*/ 6281757 h 6858000"/>
              <a:gd name="connsiteX89" fmla="*/ 5224043 w 6244272"/>
              <a:gd name="connsiteY89" fmla="*/ 6367127 h 6858000"/>
              <a:gd name="connsiteX90" fmla="*/ 5168801 w 6244272"/>
              <a:gd name="connsiteY90" fmla="*/ 6431153 h 6858000"/>
              <a:gd name="connsiteX91" fmla="*/ 5011799 w 6244272"/>
              <a:gd name="connsiteY91" fmla="*/ 6658805 h 6858000"/>
              <a:gd name="connsiteX92" fmla="*/ 4651275 w 6244272"/>
              <a:gd name="connsiteY92" fmla="*/ 6858000 h 6858000"/>
              <a:gd name="connsiteX93" fmla="*/ 1823619 w 6244272"/>
              <a:gd name="connsiteY93" fmla="*/ 6858000 h 6858000"/>
              <a:gd name="connsiteX94" fmla="*/ 947849 w 6244272"/>
              <a:gd name="connsiteY94" fmla="*/ 6858000 h 6858000"/>
              <a:gd name="connsiteX95" fmla="*/ 732568 w 6244272"/>
              <a:gd name="connsiteY95" fmla="*/ 6858000 h 6858000"/>
              <a:gd name="connsiteX96" fmla="*/ 0 w 6244272"/>
              <a:gd name="connsiteY9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6244272" h="6858000">
                <a:moveTo>
                  <a:pt x="0" y="0"/>
                </a:moveTo>
                <a:lnTo>
                  <a:pt x="732568" y="0"/>
                </a:lnTo>
                <a:lnTo>
                  <a:pt x="947849" y="0"/>
                </a:lnTo>
                <a:lnTo>
                  <a:pt x="1823619" y="0"/>
                </a:lnTo>
                <a:lnTo>
                  <a:pt x="5235673" y="0"/>
                </a:lnTo>
                <a:cubicBezTo>
                  <a:pt x="5133912" y="35571"/>
                  <a:pt x="5035058" y="78255"/>
                  <a:pt x="4933297" y="110269"/>
                </a:cubicBezTo>
                <a:cubicBezTo>
                  <a:pt x="4947835" y="145839"/>
                  <a:pt x="4962372" y="138725"/>
                  <a:pt x="4976910" y="135168"/>
                </a:cubicBezTo>
                <a:cubicBezTo>
                  <a:pt x="5064133" y="120941"/>
                  <a:pt x="5154264" y="110269"/>
                  <a:pt x="5238580" y="71141"/>
                </a:cubicBezTo>
                <a:cubicBezTo>
                  <a:pt x="5258933" y="64027"/>
                  <a:pt x="5282192" y="64027"/>
                  <a:pt x="5290914" y="88927"/>
                </a:cubicBezTo>
                <a:cubicBezTo>
                  <a:pt x="5305452" y="124497"/>
                  <a:pt x="5285100" y="145839"/>
                  <a:pt x="5264747" y="163625"/>
                </a:cubicBezTo>
                <a:cubicBezTo>
                  <a:pt x="5229858" y="195638"/>
                  <a:pt x="5189154" y="188525"/>
                  <a:pt x="5151357" y="192082"/>
                </a:cubicBezTo>
                <a:cubicBezTo>
                  <a:pt x="5046689" y="209867"/>
                  <a:pt x="4997261" y="259665"/>
                  <a:pt x="4974002" y="373491"/>
                </a:cubicBezTo>
                <a:cubicBezTo>
                  <a:pt x="5064133" y="327250"/>
                  <a:pt x="5154264" y="384162"/>
                  <a:pt x="5241488" y="352148"/>
                </a:cubicBezTo>
                <a:cubicBezTo>
                  <a:pt x="5264747" y="345034"/>
                  <a:pt x="5299637" y="355706"/>
                  <a:pt x="5288007" y="394834"/>
                </a:cubicBezTo>
                <a:cubicBezTo>
                  <a:pt x="5276378" y="430405"/>
                  <a:pt x="5238580" y="458860"/>
                  <a:pt x="5305452" y="451747"/>
                </a:cubicBezTo>
                <a:cubicBezTo>
                  <a:pt x="5354879" y="448189"/>
                  <a:pt x="5369416" y="405504"/>
                  <a:pt x="5383953" y="359262"/>
                </a:cubicBezTo>
                <a:cubicBezTo>
                  <a:pt x="5395583" y="334364"/>
                  <a:pt x="5427565" y="320135"/>
                  <a:pt x="5450825" y="334364"/>
                </a:cubicBezTo>
                <a:cubicBezTo>
                  <a:pt x="5479899" y="348592"/>
                  <a:pt x="5471177" y="387720"/>
                  <a:pt x="5471177" y="416176"/>
                </a:cubicBezTo>
                <a:cubicBezTo>
                  <a:pt x="5474085" y="469532"/>
                  <a:pt x="5450825" y="494431"/>
                  <a:pt x="5410121" y="505101"/>
                </a:cubicBezTo>
                <a:cubicBezTo>
                  <a:pt x="5360693" y="519330"/>
                  <a:pt x="5311267" y="537116"/>
                  <a:pt x="5247303" y="558458"/>
                </a:cubicBezTo>
                <a:cubicBezTo>
                  <a:pt x="5317082" y="594028"/>
                  <a:pt x="5369416" y="586915"/>
                  <a:pt x="5421750" y="558458"/>
                </a:cubicBezTo>
                <a:cubicBezTo>
                  <a:pt x="5485714" y="526444"/>
                  <a:pt x="5570030" y="483759"/>
                  <a:pt x="5622364" y="522887"/>
                </a:cubicBezTo>
                <a:cubicBezTo>
                  <a:pt x="5700865" y="579800"/>
                  <a:pt x="5764829" y="544229"/>
                  <a:pt x="5834608" y="533558"/>
                </a:cubicBezTo>
                <a:cubicBezTo>
                  <a:pt x="5979982" y="512216"/>
                  <a:pt x="5889850" y="480203"/>
                  <a:pt x="6035223" y="462417"/>
                </a:cubicBezTo>
                <a:cubicBezTo>
                  <a:pt x="6093372" y="455303"/>
                  <a:pt x="6154429" y="426847"/>
                  <a:pt x="6238745" y="465975"/>
                </a:cubicBezTo>
                <a:cubicBezTo>
                  <a:pt x="5857868" y="672284"/>
                  <a:pt x="5677606" y="658055"/>
                  <a:pt x="5337434" y="910606"/>
                </a:cubicBezTo>
                <a:cubicBezTo>
                  <a:pt x="5351971" y="935506"/>
                  <a:pt x="5366508" y="924835"/>
                  <a:pt x="5381046" y="921277"/>
                </a:cubicBezTo>
                <a:cubicBezTo>
                  <a:pt x="5404305" y="917720"/>
                  <a:pt x="5433380" y="903491"/>
                  <a:pt x="5439195" y="949734"/>
                </a:cubicBezTo>
                <a:cubicBezTo>
                  <a:pt x="5442103" y="985305"/>
                  <a:pt x="5424657" y="1003089"/>
                  <a:pt x="5395583" y="1006647"/>
                </a:cubicBezTo>
                <a:cubicBezTo>
                  <a:pt x="5311267" y="1020875"/>
                  <a:pt x="5235673" y="1070674"/>
                  <a:pt x="5160079" y="1113358"/>
                </a:cubicBezTo>
                <a:cubicBezTo>
                  <a:pt x="5125190" y="1131144"/>
                  <a:pt x="5087393" y="1156043"/>
                  <a:pt x="5101930" y="1220069"/>
                </a:cubicBezTo>
                <a:cubicBezTo>
                  <a:pt x="5131004" y="1237855"/>
                  <a:pt x="5151357" y="1212955"/>
                  <a:pt x="5174617" y="1209399"/>
                </a:cubicBezTo>
                <a:cubicBezTo>
                  <a:pt x="5197876" y="1205842"/>
                  <a:pt x="5253118" y="1220069"/>
                  <a:pt x="5238580" y="1230741"/>
                </a:cubicBezTo>
                <a:cubicBezTo>
                  <a:pt x="5171709" y="1269868"/>
                  <a:pt x="5293822" y="1365909"/>
                  <a:pt x="5212414" y="1365909"/>
                </a:cubicBezTo>
                <a:cubicBezTo>
                  <a:pt x="5078671" y="1365909"/>
                  <a:pt x="5005984" y="1536647"/>
                  <a:pt x="4878056" y="1540204"/>
                </a:cubicBezTo>
                <a:cubicBezTo>
                  <a:pt x="4857704" y="1540204"/>
                  <a:pt x="4848982" y="1572219"/>
                  <a:pt x="4848982" y="1597117"/>
                </a:cubicBezTo>
                <a:cubicBezTo>
                  <a:pt x="4848982" y="1629132"/>
                  <a:pt x="4869333" y="1632688"/>
                  <a:pt x="4889686" y="1636245"/>
                </a:cubicBezTo>
                <a:cubicBezTo>
                  <a:pt x="4921668" y="1639802"/>
                  <a:pt x="4956557" y="1597117"/>
                  <a:pt x="4997261" y="1657587"/>
                </a:cubicBezTo>
                <a:cubicBezTo>
                  <a:pt x="4921668" y="1693158"/>
                  <a:pt x="4843167" y="1728729"/>
                  <a:pt x="4846074" y="1849668"/>
                </a:cubicBezTo>
                <a:cubicBezTo>
                  <a:pt x="4846074" y="1881683"/>
                  <a:pt x="4814092" y="1895910"/>
                  <a:pt x="4790832" y="1903025"/>
                </a:cubicBezTo>
                <a:cubicBezTo>
                  <a:pt x="4750128" y="1917252"/>
                  <a:pt x="4718146" y="1938595"/>
                  <a:pt x="4694886" y="1984836"/>
                </a:cubicBezTo>
                <a:cubicBezTo>
                  <a:pt x="4694886" y="1995507"/>
                  <a:pt x="4694886" y="2002622"/>
                  <a:pt x="4694886" y="2013292"/>
                </a:cubicBezTo>
                <a:cubicBezTo>
                  <a:pt x="4700701" y="2123562"/>
                  <a:pt x="4758850" y="2120004"/>
                  <a:pt x="4822814" y="2102219"/>
                </a:cubicBezTo>
                <a:cubicBezTo>
                  <a:pt x="4898408" y="2080877"/>
                  <a:pt x="4974002" y="2038192"/>
                  <a:pt x="5055411" y="2077320"/>
                </a:cubicBezTo>
                <a:cubicBezTo>
                  <a:pt x="4942020" y="2130676"/>
                  <a:pt x="4817000" y="2134233"/>
                  <a:pt x="4712331" y="2208931"/>
                </a:cubicBezTo>
                <a:cubicBezTo>
                  <a:pt x="5101930" y="2223159"/>
                  <a:pt x="5445010" y="1984836"/>
                  <a:pt x="5822979" y="1892353"/>
                </a:cubicBezTo>
                <a:cubicBezTo>
                  <a:pt x="5811349" y="1952823"/>
                  <a:pt x="5779367" y="1967051"/>
                  <a:pt x="5753200" y="1974165"/>
                </a:cubicBezTo>
                <a:cubicBezTo>
                  <a:pt x="5613642" y="2020407"/>
                  <a:pt x="5491529" y="2112891"/>
                  <a:pt x="5363601" y="2191146"/>
                </a:cubicBezTo>
                <a:cubicBezTo>
                  <a:pt x="5311267" y="2223159"/>
                  <a:pt x="5273470" y="2258731"/>
                  <a:pt x="5253118" y="2326314"/>
                </a:cubicBezTo>
                <a:cubicBezTo>
                  <a:pt x="5235673" y="2390340"/>
                  <a:pt x="5200783" y="2418796"/>
                  <a:pt x="5136819" y="2401012"/>
                </a:cubicBezTo>
                <a:cubicBezTo>
                  <a:pt x="5084485" y="2386784"/>
                  <a:pt x="5029243" y="2393898"/>
                  <a:pt x="4974002" y="2401012"/>
                </a:cubicBezTo>
                <a:cubicBezTo>
                  <a:pt x="4912946" y="2408126"/>
                  <a:pt x="4843167" y="2479267"/>
                  <a:pt x="4857704" y="2518395"/>
                </a:cubicBezTo>
                <a:cubicBezTo>
                  <a:pt x="4886778" y="2582422"/>
                  <a:pt x="4936205" y="2550408"/>
                  <a:pt x="4976910" y="2543294"/>
                </a:cubicBezTo>
                <a:cubicBezTo>
                  <a:pt x="5026336" y="2536181"/>
                  <a:pt x="5116467" y="2518395"/>
                  <a:pt x="5116467" y="2525509"/>
                </a:cubicBezTo>
                <a:cubicBezTo>
                  <a:pt x="5148450" y="2685576"/>
                  <a:pt x="5221136" y="2564636"/>
                  <a:pt x="5273470" y="2564636"/>
                </a:cubicBezTo>
                <a:cubicBezTo>
                  <a:pt x="5322897" y="2564636"/>
                  <a:pt x="5372323" y="2546851"/>
                  <a:pt x="5418843" y="2532623"/>
                </a:cubicBezTo>
                <a:cubicBezTo>
                  <a:pt x="5479899" y="2514837"/>
                  <a:pt x="5535140" y="2546851"/>
                  <a:pt x="5593290" y="2553965"/>
                </a:cubicBezTo>
                <a:cubicBezTo>
                  <a:pt x="5645624" y="2561080"/>
                  <a:pt x="5616550" y="2653563"/>
                  <a:pt x="5648532" y="2692689"/>
                </a:cubicBezTo>
                <a:cubicBezTo>
                  <a:pt x="5654346" y="2703362"/>
                  <a:pt x="5660161" y="2703362"/>
                  <a:pt x="5665976" y="2703362"/>
                </a:cubicBezTo>
                <a:cubicBezTo>
                  <a:pt x="5683421" y="2980812"/>
                  <a:pt x="5988704" y="2913227"/>
                  <a:pt x="5988704" y="2923898"/>
                </a:cubicBezTo>
                <a:cubicBezTo>
                  <a:pt x="6014871" y="2941684"/>
                  <a:pt x="6046853" y="2899000"/>
                  <a:pt x="6078835" y="2941684"/>
                </a:cubicBezTo>
                <a:cubicBezTo>
                  <a:pt x="5942185" y="3137322"/>
                  <a:pt x="5732847" y="3183563"/>
                  <a:pt x="5546771" y="3329402"/>
                </a:cubicBezTo>
                <a:cubicBezTo>
                  <a:pt x="5700865" y="3379202"/>
                  <a:pt x="5790997" y="3208463"/>
                  <a:pt x="5904388" y="3229805"/>
                </a:cubicBezTo>
                <a:cubicBezTo>
                  <a:pt x="5959629" y="3283162"/>
                  <a:pt x="5793904" y="3368530"/>
                  <a:pt x="5953814" y="3393429"/>
                </a:cubicBezTo>
                <a:cubicBezTo>
                  <a:pt x="5884036" y="3439672"/>
                  <a:pt x="5834608" y="3485914"/>
                  <a:pt x="5785182" y="3539269"/>
                </a:cubicBezTo>
                <a:cubicBezTo>
                  <a:pt x="5700865" y="3635309"/>
                  <a:pt x="5683421" y="3699337"/>
                  <a:pt x="5724125" y="3827390"/>
                </a:cubicBezTo>
                <a:cubicBezTo>
                  <a:pt x="5750293" y="3912759"/>
                  <a:pt x="5788089" y="3991015"/>
                  <a:pt x="5753200" y="4090612"/>
                </a:cubicBezTo>
                <a:cubicBezTo>
                  <a:pt x="5729940" y="4158196"/>
                  <a:pt x="5738663" y="4204438"/>
                  <a:pt x="5825886" y="4172424"/>
                </a:cubicBezTo>
                <a:cubicBezTo>
                  <a:pt x="5918925" y="4140411"/>
                  <a:pt x="5953814" y="4200882"/>
                  <a:pt x="5930554" y="4321821"/>
                </a:cubicBezTo>
                <a:cubicBezTo>
                  <a:pt x="5916018" y="4400076"/>
                  <a:pt x="5930554" y="4424975"/>
                  <a:pt x="5994519" y="4414305"/>
                </a:cubicBezTo>
                <a:cubicBezTo>
                  <a:pt x="6064297" y="4403633"/>
                  <a:pt x="6131169" y="4353835"/>
                  <a:pt x="6218393" y="4378734"/>
                </a:cubicBezTo>
                <a:cubicBezTo>
                  <a:pt x="6148614" y="4521016"/>
                  <a:pt x="6000333" y="4478331"/>
                  <a:pt x="5918925" y="4613499"/>
                </a:cubicBezTo>
                <a:cubicBezTo>
                  <a:pt x="6014871" y="4613499"/>
                  <a:pt x="6090465" y="4613499"/>
                  <a:pt x="6160243" y="4585042"/>
                </a:cubicBezTo>
                <a:cubicBezTo>
                  <a:pt x="6189318" y="4574373"/>
                  <a:pt x="6221300" y="4560144"/>
                  <a:pt x="6238745" y="4602828"/>
                </a:cubicBezTo>
                <a:cubicBezTo>
                  <a:pt x="6259098" y="4652628"/>
                  <a:pt x="6218393" y="4670412"/>
                  <a:pt x="6195133" y="4677526"/>
                </a:cubicBezTo>
                <a:cubicBezTo>
                  <a:pt x="6128261" y="4702425"/>
                  <a:pt x="6075928" y="4759339"/>
                  <a:pt x="6017778" y="4805580"/>
                </a:cubicBezTo>
                <a:cubicBezTo>
                  <a:pt x="5892758" y="4905177"/>
                  <a:pt x="5756107" y="4990547"/>
                  <a:pt x="5651439" y="5154171"/>
                </a:cubicBezTo>
                <a:cubicBezTo>
                  <a:pt x="5782275" y="5111487"/>
                  <a:pt x="5881128" y="5011889"/>
                  <a:pt x="6006149" y="4994104"/>
                </a:cubicBezTo>
                <a:cubicBezTo>
                  <a:pt x="5898572" y="5143500"/>
                  <a:pt x="5761922" y="5243097"/>
                  <a:pt x="5633994" y="5353367"/>
                </a:cubicBezTo>
                <a:cubicBezTo>
                  <a:pt x="5596197" y="5385379"/>
                  <a:pt x="5558400" y="5406721"/>
                  <a:pt x="5552586" y="5474306"/>
                </a:cubicBezTo>
                <a:cubicBezTo>
                  <a:pt x="5535140" y="5605917"/>
                  <a:pt x="5488622" y="5712629"/>
                  <a:pt x="5383953" y="5769542"/>
                </a:cubicBezTo>
                <a:cubicBezTo>
                  <a:pt x="5383953" y="5769542"/>
                  <a:pt x="5389768" y="5790884"/>
                  <a:pt x="5392675" y="5801555"/>
                </a:cubicBezTo>
                <a:cubicBezTo>
                  <a:pt x="5456640" y="5805112"/>
                  <a:pt x="5506066" y="5726858"/>
                  <a:pt x="5584568" y="5755314"/>
                </a:cubicBezTo>
                <a:cubicBezTo>
                  <a:pt x="5506066" y="5862025"/>
                  <a:pt x="5442103" y="5954508"/>
                  <a:pt x="5334526" y="6004307"/>
                </a:cubicBezTo>
                <a:cubicBezTo>
                  <a:pt x="5247303" y="6043434"/>
                  <a:pt x="5139727" y="6068335"/>
                  <a:pt x="5075763" y="6196388"/>
                </a:cubicBezTo>
                <a:cubicBezTo>
                  <a:pt x="5148450" y="6221287"/>
                  <a:pt x="5203691" y="6189274"/>
                  <a:pt x="5258933" y="6167932"/>
                </a:cubicBezTo>
                <a:cubicBezTo>
                  <a:pt x="5343249" y="6132361"/>
                  <a:pt x="5427565" y="6093234"/>
                  <a:pt x="5511881" y="6057663"/>
                </a:cubicBezTo>
                <a:cubicBezTo>
                  <a:pt x="5543864" y="6043434"/>
                  <a:pt x="5578753" y="6036320"/>
                  <a:pt x="5599105" y="6100347"/>
                </a:cubicBezTo>
                <a:cubicBezTo>
                  <a:pt x="5491529" y="6114575"/>
                  <a:pt x="5427565" y="6199945"/>
                  <a:pt x="5360693" y="6281757"/>
                </a:cubicBezTo>
                <a:cubicBezTo>
                  <a:pt x="5322897" y="6327999"/>
                  <a:pt x="5290914" y="6388469"/>
                  <a:pt x="5224043" y="6367127"/>
                </a:cubicBezTo>
                <a:cubicBezTo>
                  <a:pt x="5189154" y="6356456"/>
                  <a:pt x="5165894" y="6388469"/>
                  <a:pt x="5168801" y="6431153"/>
                </a:cubicBezTo>
                <a:cubicBezTo>
                  <a:pt x="5183339" y="6580550"/>
                  <a:pt x="5099022" y="6630349"/>
                  <a:pt x="5011799" y="6658805"/>
                </a:cubicBezTo>
                <a:cubicBezTo>
                  <a:pt x="4883871" y="6701489"/>
                  <a:pt x="4770480" y="6786859"/>
                  <a:pt x="4651275" y="6858000"/>
                </a:cubicBezTo>
                <a:lnTo>
                  <a:pt x="1823619" y="6858000"/>
                </a:lnTo>
                <a:lnTo>
                  <a:pt x="947849" y="6858000"/>
                </a:lnTo>
                <a:lnTo>
                  <a:pt x="732568"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ítulo 2">
            <a:extLst>
              <a:ext uri="{FF2B5EF4-FFF2-40B4-BE49-F238E27FC236}">
                <a16:creationId xmlns:a16="http://schemas.microsoft.com/office/drawing/2014/main" id="{3CF06B2B-446D-418F-9A22-71FC3B323DCC}"/>
              </a:ext>
            </a:extLst>
          </p:cNvPr>
          <p:cNvSpPr>
            <a:spLocks noGrp="1"/>
          </p:cNvSpPr>
          <p:nvPr>
            <p:ph type="subTitle" idx="1"/>
          </p:nvPr>
        </p:nvSpPr>
        <p:spPr>
          <a:xfrm>
            <a:off x="513591" y="392642"/>
            <a:ext cx="4007449" cy="6164156"/>
          </a:xfrm>
        </p:spPr>
        <p:txBody>
          <a:bodyPr>
            <a:normAutofit/>
          </a:bodyPr>
          <a:lstStyle/>
          <a:p>
            <a:r>
              <a:rPr lang="es-MX" sz="3600" b="1" dirty="0">
                <a:solidFill>
                  <a:srgbClr val="7030A0"/>
                </a:solidFill>
                <a:latin typeface="Mangal Pro" panose="00000500000000000000" pitchFamily="2" charset="0"/>
                <a:cs typeface="Mangal" panose="02040503050203030202" pitchFamily="18" charset="0"/>
              </a:rPr>
              <a:t>Pulso:</a:t>
            </a:r>
          </a:p>
          <a:p>
            <a:pPr algn="l"/>
            <a:endParaRPr lang="es-MX" sz="1000" b="1" dirty="0">
              <a:latin typeface="Mangal Pro" panose="00000500000000000000" pitchFamily="2" charset="0"/>
              <a:cs typeface="Mangal" panose="02040503050203030202" pitchFamily="18" charset="0"/>
            </a:endParaRPr>
          </a:p>
          <a:p>
            <a:r>
              <a:rPr lang="es-MX" sz="2800" dirty="0">
                <a:latin typeface="Mangal Pro" panose="00000500000000000000" pitchFamily="2" charset="0"/>
                <a:cs typeface="Mangal" panose="02040503050203030202" pitchFamily="18" charset="0"/>
              </a:rPr>
              <a:t>También denominado como beat, son los tiempos o pulsaciones regulares sobre los que se desenvuelven y cobran vida el ritmo; es el latido de la música, perdura durante la melodía y que corresponde a la sucesión continua e ininterrumpida de pulsos.</a:t>
            </a:r>
          </a:p>
        </p:txBody>
      </p:sp>
    </p:spTree>
    <p:extLst>
      <p:ext uri="{BB962C8B-B14F-4D97-AF65-F5344CB8AC3E}">
        <p14:creationId xmlns:p14="http://schemas.microsoft.com/office/powerpoint/2010/main" val="328415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p:tmPct val="10000"/>
                                  </p:iterate>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605C4FCE-3250-4B7C-AC8E-97D23C4C7DFE}"/>
              </a:ext>
            </a:extLst>
          </p:cNvPr>
          <p:cNvSpPr>
            <a:spLocks noGrp="1"/>
          </p:cNvSpPr>
          <p:nvPr>
            <p:ph idx="1"/>
          </p:nvPr>
        </p:nvSpPr>
        <p:spPr>
          <a:xfrm>
            <a:off x="5780451" y="2034871"/>
            <a:ext cx="5958429" cy="2493130"/>
          </a:xfrm>
        </p:spPr>
        <p:txBody>
          <a:bodyPr anchor="t">
            <a:noAutofit/>
          </a:bodyPr>
          <a:lstStyle/>
          <a:p>
            <a:pPr marL="0" indent="0" algn="ctr">
              <a:buNone/>
            </a:pPr>
            <a:r>
              <a:rPr lang="es-ES" sz="3600" b="1" dirty="0">
                <a:solidFill>
                  <a:srgbClr val="FF0000"/>
                </a:solidFill>
                <a:latin typeface="Mangal Pro" panose="00000500000000000000" pitchFamily="2" charset="0"/>
              </a:rPr>
              <a:t>Tempo:</a:t>
            </a:r>
          </a:p>
          <a:p>
            <a:pPr marL="0" indent="0" algn="ctr">
              <a:buNone/>
            </a:pPr>
            <a:endParaRPr lang="es-ES" sz="3600" b="1" dirty="0">
              <a:solidFill>
                <a:srgbClr val="FF0000"/>
              </a:solidFill>
              <a:latin typeface="Mangal Pro" panose="00000500000000000000" pitchFamily="2" charset="0"/>
            </a:endParaRPr>
          </a:p>
          <a:p>
            <a:pPr marL="0" indent="0" algn="ctr">
              <a:buNone/>
            </a:pPr>
            <a:r>
              <a:rPr lang="es-ES" dirty="0">
                <a:latin typeface="Mangal Pro" panose="00000500000000000000" pitchFamily="2" charset="0"/>
              </a:rPr>
              <a:t>Será la frecuencia media del pulso musical, el número de pulsaciones de una melodía en un minutos.</a:t>
            </a:r>
            <a:endParaRPr lang="es-MX" dirty="0">
              <a:latin typeface="Mangal Pro" panose="00000500000000000000" pitchFamily="2"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Picture 2" descr="El tempo | LenguajeMusicalconCristina">
            <a:extLst>
              <a:ext uri="{FF2B5EF4-FFF2-40B4-BE49-F238E27FC236}">
                <a16:creationId xmlns:a16="http://schemas.microsoft.com/office/drawing/2014/main" id="{8ECD0B72-F700-7A04-4092-6FC6E26BF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21" y="1866124"/>
            <a:ext cx="5671701" cy="2991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552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Arc 72">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405B1D53-553C-43F7-883B-DBD245901BD9}"/>
              </a:ext>
            </a:extLst>
          </p:cNvPr>
          <p:cNvSpPr>
            <a:spLocks noGrp="1"/>
          </p:cNvSpPr>
          <p:nvPr>
            <p:ph idx="1"/>
          </p:nvPr>
        </p:nvSpPr>
        <p:spPr>
          <a:xfrm>
            <a:off x="6096000" y="1984442"/>
            <a:ext cx="5458838" cy="4192520"/>
          </a:xfrm>
        </p:spPr>
        <p:txBody>
          <a:bodyPr>
            <a:normAutofit/>
          </a:bodyPr>
          <a:lstStyle/>
          <a:p>
            <a:pPr marL="0" indent="0" algn="ctr">
              <a:buNone/>
            </a:pPr>
            <a:r>
              <a:rPr lang="es-ES" sz="3600" b="1" dirty="0">
                <a:solidFill>
                  <a:schemeClr val="accent1"/>
                </a:solidFill>
                <a:latin typeface="Mangal Pro" panose="00000500000000000000" pitchFamily="2" charset="0"/>
              </a:rPr>
              <a:t>Acento:</a:t>
            </a:r>
          </a:p>
          <a:p>
            <a:pPr marL="0" indent="0" algn="ctr">
              <a:buNone/>
            </a:pPr>
            <a:endParaRPr lang="es-ES" sz="3600" b="1" dirty="0">
              <a:solidFill>
                <a:schemeClr val="accent1"/>
              </a:solidFill>
              <a:latin typeface="Mangal Pro" panose="00000500000000000000" pitchFamily="2" charset="0"/>
            </a:endParaRPr>
          </a:p>
          <a:p>
            <a:pPr marL="0" indent="0" algn="ctr">
              <a:buNone/>
            </a:pPr>
            <a:r>
              <a:rPr lang="es-ES" sz="2400" dirty="0">
                <a:latin typeface="Mangal Pro" panose="00000500000000000000" pitchFamily="2" charset="0"/>
              </a:rPr>
              <a:t>Son las pulsaciones o beats que se destacan en intensidad y se repiten de forma periódica dentro del conjunto de pulsaciones; estos pulsos acentuados se caracterizan por concentrar una cantidad de energía mayor que la de los restantes</a:t>
            </a:r>
            <a:endParaRPr lang="es-MX" sz="2400" dirty="0">
              <a:latin typeface="Mangal Pro" panose="00000500000000000000" pitchFamily="2" charset="0"/>
            </a:endParaRPr>
          </a:p>
        </p:txBody>
      </p:sp>
      <p:pic>
        <p:nvPicPr>
          <p:cNvPr id="4100" name="Picture 4" descr="Cómo enseñar coreografías a los más pequeños? | Así Se Baila">
            <a:extLst>
              <a:ext uri="{FF2B5EF4-FFF2-40B4-BE49-F238E27FC236}">
                <a16:creationId xmlns:a16="http://schemas.microsoft.com/office/drawing/2014/main" id="{9A51E0F5-B383-A6B6-1102-EFE5D2EDCD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01" y="992221"/>
            <a:ext cx="6041390" cy="3501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9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4" name="Rectangle 70">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125" name="Arc 72">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126" name="Freeform: Shape 7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2C7C5D36-E792-4D3B-AF7B-B2FEF6AD8D2B}"/>
              </a:ext>
            </a:extLst>
          </p:cNvPr>
          <p:cNvSpPr>
            <a:spLocks noGrp="1"/>
          </p:cNvSpPr>
          <p:nvPr>
            <p:ph idx="1"/>
          </p:nvPr>
        </p:nvSpPr>
        <p:spPr>
          <a:xfrm>
            <a:off x="5782421" y="1332740"/>
            <a:ext cx="5458838" cy="4192520"/>
          </a:xfrm>
        </p:spPr>
        <p:txBody>
          <a:bodyPr>
            <a:normAutofit/>
          </a:bodyPr>
          <a:lstStyle/>
          <a:p>
            <a:pPr marL="0" indent="0" algn="ctr">
              <a:buNone/>
            </a:pPr>
            <a:endParaRPr lang="es-ES" sz="2200" dirty="0"/>
          </a:p>
          <a:p>
            <a:pPr marL="0" indent="0" algn="ctr">
              <a:buNone/>
            </a:pPr>
            <a:r>
              <a:rPr lang="es-ES" sz="3600" b="1" dirty="0">
                <a:solidFill>
                  <a:srgbClr val="92D050"/>
                </a:solidFill>
                <a:latin typeface="Mangal Pro" panose="00000500000000000000" pitchFamily="2" charset="0"/>
              </a:rPr>
              <a:t>Frase Musical:</a:t>
            </a:r>
          </a:p>
          <a:p>
            <a:pPr marL="0" indent="0" algn="ctr">
              <a:buNone/>
            </a:pPr>
            <a:endParaRPr lang="es-ES" sz="3600" b="1" dirty="0">
              <a:solidFill>
                <a:srgbClr val="92D050"/>
              </a:solidFill>
              <a:latin typeface="Mangal Pro" panose="00000500000000000000" pitchFamily="2" charset="0"/>
            </a:endParaRPr>
          </a:p>
          <a:p>
            <a:pPr marL="0" indent="0" algn="ctr">
              <a:buNone/>
            </a:pPr>
            <a:r>
              <a:rPr lang="es-ES" sz="2200" dirty="0">
                <a:latin typeface="Mangal Pro" panose="00000500000000000000" pitchFamily="2" charset="0"/>
              </a:rPr>
              <a:t>Es la agrupación de 8 pulsos seguidos donde el primer pulso estaría acentuado</a:t>
            </a:r>
          </a:p>
          <a:p>
            <a:pPr marL="0" indent="0" algn="ctr">
              <a:buNone/>
            </a:pPr>
            <a:r>
              <a:rPr lang="es-ES" sz="2200" dirty="0">
                <a:latin typeface="Mangal Pro" panose="00000500000000000000" pitchFamily="2" charset="0"/>
              </a:rPr>
              <a:t>1, 2, 3, 4, 5, 6, 7, 8= 1 frase musical.</a:t>
            </a:r>
            <a:endParaRPr lang="es-MX" sz="2200" dirty="0">
              <a:latin typeface="Mangal Pro" panose="00000500000000000000" pitchFamily="2" charset="0"/>
            </a:endParaRPr>
          </a:p>
        </p:txBody>
      </p:sp>
      <p:pic>
        <p:nvPicPr>
          <p:cNvPr id="2" name="Picture 2" descr="La Melodía y la frase melódica - Año 2 Módulo 9 - YouTube">
            <a:extLst>
              <a:ext uri="{FF2B5EF4-FFF2-40B4-BE49-F238E27FC236}">
                <a16:creationId xmlns:a16="http://schemas.microsoft.com/office/drawing/2014/main" id="{2DC1B4A3-CCD5-89CB-5871-D06623E51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66" y="1357775"/>
            <a:ext cx="5957207" cy="3336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463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05C4FCE-3250-4B7C-AC8E-97D23C4C7DFE}"/>
              </a:ext>
            </a:extLst>
          </p:cNvPr>
          <p:cNvSpPr>
            <a:spLocks noGrp="1"/>
          </p:cNvSpPr>
          <p:nvPr>
            <p:ph idx="1"/>
          </p:nvPr>
        </p:nvSpPr>
        <p:spPr>
          <a:xfrm>
            <a:off x="5698912" y="1164470"/>
            <a:ext cx="5958429" cy="4889350"/>
          </a:xfrm>
        </p:spPr>
        <p:txBody>
          <a:bodyPr anchor="t">
            <a:noAutofit/>
          </a:bodyPr>
          <a:lstStyle/>
          <a:p>
            <a:pPr marL="0" indent="0" algn="ctr">
              <a:buNone/>
            </a:pPr>
            <a:r>
              <a:rPr lang="es-ES" sz="3600" b="1" dirty="0">
                <a:solidFill>
                  <a:srgbClr val="FF0066"/>
                </a:solidFill>
                <a:latin typeface="Mangal Pro" panose="00000500000000000000" pitchFamily="2" charset="0"/>
              </a:rPr>
              <a:t>Compas:</a:t>
            </a:r>
          </a:p>
          <a:p>
            <a:pPr marL="0" indent="0" algn="ctr">
              <a:buNone/>
            </a:pPr>
            <a:endParaRPr lang="es-ES" sz="3600" b="1" dirty="0">
              <a:solidFill>
                <a:srgbClr val="00B050"/>
              </a:solidFill>
              <a:latin typeface="Mangal Pro" panose="00000500000000000000" pitchFamily="2" charset="0"/>
            </a:endParaRPr>
          </a:p>
          <a:p>
            <a:pPr marL="0" indent="0" algn="ctr">
              <a:buNone/>
            </a:pPr>
            <a:r>
              <a:rPr lang="es-ES" sz="2400" dirty="0">
                <a:latin typeface="Mangal Pro" panose="00000500000000000000" pitchFamily="2" charset="0"/>
                <a:cs typeface="Mangal" panose="02040503050203030202" pitchFamily="18" charset="0"/>
              </a:rPr>
              <a:t>Los compases se forman acentuando el primer pulso o tiempo de una serie de dos o más, de modo que se agrupen en un patrón: por ejemplo; UNO dos, UNO dos, o bien UNO dos tres, UNO dos tres. El término compás o metro puede referirse, en primer lugar, al proceso general de acentuación regular, y en segundo, al tipo de agrupación métrica particular usada en una obra determinada</a:t>
            </a:r>
            <a:endParaRPr lang="es-MX" sz="2400" dirty="0">
              <a:latin typeface="Mangal Pro" panose="00000500000000000000" pitchFamily="2" charset="0"/>
              <a:cs typeface="Mangal" panose="02040503050203030202" pitchFamily="18" charset="0"/>
            </a:endParaRPr>
          </a:p>
        </p:txBody>
      </p:sp>
      <p:pic>
        <p:nvPicPr>
          <p:cNvPr id="6146" name="Picture 2" descr="Tu solfeo: ¿Qué es el Compás Musical?">
            <a:extLst>
              <a:ext uri="{FF2B5EF4-FFF2-40B4-BE49-F238E27FC236}">
                <a16:creationId xmlns:a16="http://schemas.microsoft.com/office/drawing/2014/main" id="{279DAD35-02C5-3517-A931-649265F995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166"/>
          <a:stretch/>
        </p:blipFill>
        <p:spPr bwMode="auto">
          <a:xfrm>
            <a:off x="874259" y="2628900"/>
            <a:ext cx="2867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30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544E58F-836D-D570-7272-6054C2BDF88A}"/>
              </a:ext>
            </a:extLst>
          </p:cNvPr>
          <p:cNvPicPr>
            <a:picLocks noChangeAspect="1"/>
          </p:cNvPicPr>
          <p:nvPr/>
        </p:nvPicPr>
        <p:blipFill rotWithShape="1">
          <a:blip r:embed="rId2">
            <a:duotone>
              <a:prstClr val="black"/>
              <a:prstClr val="white"/>
            </a:duotone>
            <a:alphaModFix amt="35000"/>
          </a:blip>
          <a:srcRect t="14449"/>
          <a:stretch/>
        </p:blipFill>
        <p:spPr>
          <a:xfrm>
            <a:off x="20" y="10"/>
            <a:ext cx="12191980" cy="6857990"/>
          </a:xfrm>
          <a:prstGeom prst="rect">
            <a:avLst/>
          </a:prstGeom>
        </p:spPr>
      </p:pic>
      <p:sp>
        <p:nvSpPr>
          <p:cNvPr id="19" name="Rectangle 18">
            <a:extLst>
              <a:ext uri="{FF2B5EF4-FFF2-40B4-BE49-F238E27FC236}">
                <a16:creationId xmlns:a16="http://schemas.microsoft.com/office/drawing/2014/main" id="{FCEC2294-5A7B-45E5-9251-C1AA89F4A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alpha val="6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B0FFB23B-FE6E-46DB-8B88-593144FD5F07}"/>
              </a:ext>
            </a:extLst>
          </p:cNvPr>
          <p:cNvSpPr>
            <a:spLocks noGrp="1"/>
          </p:cNvSpPr>
          <p:nvPr>
            <p:ph type="title"/>
          </p:nvPr>
        </p:nvSpPr>
        <p:spPr>
          <a:xfrm>
            <a:off x="315463" y="1065862"/>
            <a:ext cx="4317178" cy="4726276"/>
          </a:xfrm>
        </p:spPr>
        <p:txBody>
          <a:bodyPr>
            <a:normAutofit/>
          </a:bodyPr>
          <a:lstStyle/>
          <a:p>
            <a:pPr algn="ctr"/>
            <a:r>
              <a:rPr lang="es-MX" sz="4000" dirty="0">
                <a:latin typeface="Modern Love" panose="04090805081005020601" pitchFamily="82" charset="0"/>
              </a:rPr>
              <a:t>Motricidad Fina y Gruesa</a:t>
            </a:r>
            <a:br>
              <a:rPr lang="es-MX" sz="4000" dirty="0">
                <a:latin typeface="Modern Love" panose="04090805081005020601" pitchFamily="82" charset="0"/>
              </a:rPr>
            </a:br>
            <a:br>
              <a:rPr lang="es-MX" sz="4000" dirty="0">
                <a:latin typeface="Modern Love" panose="04090805081005020601" pitchFamily="82" charset="0"/>
              </a:rPr>
            </a:br>
            <a:r>
              <a:rPr lang="es-ES" sz="2000" b="0" i="0" dirty="0">
                <a:solidFill>
                  <a:schemeClr val="tx1"/>
                </a:solidFill>
                <a:latin typeface="Mangal Pro" panose="00000500000000000000" pitchFamily="2" charset="0"/>
              </a:rPr>
              <a:t>Es la coordinación de músculos, huesos y nervios.</a:t>
            </a:r>
            <a:br>
              <a:rPr lang="es-MX" sz="1600" dirty="0"/>
            </a:br>
            <a:endParaRPr lang="es-MX" sz="4000" dirty="0">
              <a:latin typeface="Modern Love" panose="04090805081005020601" pitchFamily="82" charset="0"/>
            </a:endParaRPr>
          </a:p>
        </p:txBody>
      </p:sp>
      <p:cxnSp>
        <p:nvCxnSpPr>
          <p:cNvPr id="21" name="Straight Connector 20">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Marcador de contenido 2">
            <a:extLst>
              <a:ext uri="{FF2B5EF4-FFF2-40B4-BE49-F238E27FC236}">
                <a16:creationId xmlns:a16="http://schemas.microsoft.com/office/drawing/2014/main" id="{22879D01-7B7F-178D-734E-AEB5A0307726}"/>
              </a:ext>
            </a:extLst>
          </p:cNvPr>
          <p:cNvGraphicFramePr>
            <a:graphicFrameLocks noGrp="1"/>
          </p:cNvGraphicFramePr>
          <p:nvPr>
            <p:ph idx="1"/>
            <p:extLst>
              <p:ext uri="{D42A27DB-BD31-4B8C-83A1-F6EECF244321}">
                <p14:modId xmlns:p14="http://schemas.microsoft.com/office/powerpoint/2010/main" val="4067856882"/>
              </p:ext>
            </p:extLst>
          </p:nvPr>
        </p:nvGraphicFramePr>
        <p:xfrm>
          <a:off x="5145013" y="147917"/>
          <a:ext cx="6192319" cy="56442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3555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0CF2366-1647-79D8-B487-6A64452C6C12}"/>
              </a:ext>
            </a:extLst>
          </p:cNvPr>
          <p:cNvSpPr>
            <a:spLocks noGrp="1"/>
          </p:cNvSpPr>
          <p:nvPr>
            <p:ph type="title"/>
          </p:nvPr>
        </p:nvSpPr>
        <p:spPr>
          <a:xfrm>
            <a:off x="586478" y="1683756"/>
            <a:ext cx="3115265" cy="2396359"/>
          </a:xfrm>
        </p:spPr>
        <p:txBody>
          <a:bodyPr anchor="b">
            <a:normAutofit/>
          </a:bodyPr>
          <a:lstStyle/>
          <a:p>
            <a:pPr algn="ctr"/>
            <a:r>
              <a:rPr lang="es-MX" sz="4000" dirty="0">
                <a:solidFill>
                  <a:srgbClr val="FFFFFF"/>
                </a:solidFill>
                <a:latin typeface="Modern Love" panose="04090805081005020601" pitchFamily="82" charset="0"/>
              </a:rPr>
              <a:t>Puntos o centros de proyección</a:t>
            </a:r>
          </a:p>
        </p:txBody>
      </p:sp>
      <p:graphicFrame>
        <p:nvGraphicFramePr>
          <p:cNvPr id="5" name="Marcador de contenido 2">
            <a:extLst>
              <a:ext uri="{FF2B5EF4-FFF2-40B4-BE49-F238E27FC236}">
                <a16:creationId xmlns:a16="http://schemas.microsoft.com/office/drawing/2014/main" id="{C06ABCBD-C365-31B8-0019-49259D7C6519}"/>
              </a:ext>
            </a:extLst>
          </p:cNvPr>
          <p:cNvGraphicFramePr>
            <a:graphicFrameLocks noGrp="1"/>
          </p:cNvGraphicFramePr>
          <p:nvPr>
            <p:ph idx="1"/>
            <p:extLst>
              <p:ext uri="{D42A27DB-BD31-4B8C-83A1-F6EECF244321}">
                <p14:modId xmlns:p14="http://schemas.microsoft.com/office/powerpoint/2010/main" val="162321550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749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F2CC52-A77F-D058-AA47-ED76D39755C0}"/>
              </a:ext>
            </a:extLst>
          </p:cNvPr>
          <p:cNvSpPr>
            <a:spLocks noGrp="1"/>
          </p:cNvSpPr>
          <p:nvPr>
            <p:ph type="title"/>
          </p:nvPr>
        </p:nvSpPr>
        <p:spPr>
          <a:xfrm>
            <a:off x="524741" y="620392"/>
            <a:ext cx="3808268" cy="5504688"/>
          </a:xfrm>
        </p:spPr>
        <p:txBody>
          <a:bodyPr>
            <a:normAutofit/>
          </a:bodyPr>
          <a:lstStyle/>
          <a:p>
            <a:pPr algn="ctr"/>
            <a:r>
              <a:rPr lang="es-MX" sz="5100" dirty="0">
                <a:latin typeface="Modern Love" panose="04090805081005020601" pitchFamily="82" charset="0"/>
              </a:rPr>
              <a:t>Formas básicas de locomoción</a:t>
            </a:r>
          </a:p>
        </p:txBody>
      </p:sp>
      <p:graphicFrame>
        <p:nvGraphicFramePr>
          <p:cNvPr id="5" name="Marcador de contenido 2">
            <a:extLst>
              <a:ext uri="{FF2B5EF4-FFF2-40B4-BE49-F238E27FC236}">
                <a16:creationId xmlns:a16="http://schemas.microsoft.com/office/drawing/2014/main" id="{B6E8DC1B-74C6-A090-E549-0E0D2132B10E}"/>
              </a:ext>
            </a:extLst>
          </p:cNvPr>
          <p:cNvGraphicFramePr>
            <a:graphicFrameLocks noGrp="1"/>
          </p:cNvGraphicFramePr>
          <p:nvPr>
            <p:ph idx="1"/>
            <p:extLst>
              <p:ext uri="{D42A27DB-BD31-4B8C-83A1-F6EECF244321}">
                <p14:modId xmlns:p14="http://schemas.microsoft.com/office/powerpoint/2010/main" val="1969514728"/>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66123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547</Words>
  <Application>Microsoft Office PowerPoint</Application>
  <PresentationFormat>Panorámica</PresentationFormat>
  <Paragraphs>30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Calibri Light</vt:lpstr>
      <vt:lpstr>Mangal Pro</vt:lpstr>
      <vt:lpstr>Modern Love</vt:lpstr>
      <vt:lpstr>Tema de Office</vt:lpstr>
      <vt:lpstr>Las actividades coreográficas en la escuela Virginia Viciana y Milagros Arteaga    Alumna: Lucia del Carmen Laureano Valdez  #18</vt:lpstr>
      <vt:lpstr>Presentación de PowerPoint</vt:lpstr>
      <vt:lpstr>Presentación de PowerPoint</vt:lpstr>
      <vt:lpstr>Presentación de PowerPoint</vt:lpstr>
      <vt:lpstr>Presentación de PowerPoint</vt:lpstr>
      <vt:lpstr>Presentación de PowerPoint</vt:lpstr>
      <vt:lpstr>Motricidad Fina y Gruesa  Es la coordinación de músculos, huesos y nervios. </vt:lpstr>
      <vt:lpstr>Puntos o centros de proyección</vt:lpstr>
      <vt:lpstr>Formas básicas de locomoción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lucia laureano valdez</dc:creator>
  <cp:lastModifiedBy>lucia laureano valdez</cp:lastModifiedBy>
  <cp:revision>3</cp:revision>
  <dcterms:created xsi:type="dcterms:W3CDTF">2022-03-29T01:13:29Z</dcterms:created>
  <dcterms:modified xsi:type="dcterms:W3CDTF">2022-05-04T14:51:47Z</dcterms:modified>
</cp:coreProperties>
</file>