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7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7739CE70-11C5-41C9-BD3F-011100029498}" type="datetimeFigureOut">
              <a:rPr lang="es-MX" smtClean="0"/>
              <a:t>07/05/2022</a:t>
            </a:fld>
            <a:endParaRPr lang="es-MX"/>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s-MX"/>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ADCB1D21-9D8C-4430-B56F-02D4B914970D}" type="slidenum">
              <a:rPr lang="es-MX" smtClean="0"/>
              <a:t>‹Nº›</a:t>
            </a:fld>
            <a:endParaRPr lang="es-MX"/>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88766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739CE70-11C5-41C9-BD3F-011100029498}" type="datetimeFigureOut">
              <a:rPr lang="es-MX" smtClean="0"/>
              <a:t>07/05/2022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DCB1D21-9D8C-4430-B56F-02D4B914970D}" type="slidenum">
              <a:rPr lang="es-MX" smtClean="0"/>
              <a:t>‹Nº›</a:t>
            </a:fld>
            <a:endParaRPr lang="es-MX"/>
          </a:p>
        </p:txBody>
      </p:sp>
    </p:spTree>
    <p:extLst>
      <p:ext uri="{BB962C8B-B14F-4D97-AF65-F5344CB8AC3E}">
        <p14:creationId xmlns:p14="http://schemas.microsoft.com/office/powerpoint/2010/main" val="3458778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739CE70-11C5-41C9-BD3F-011100029498}" type="datetimeFigureOut">
              <a:rPr lang="es-MX" smtClean="0"/>
              <a:t>07/05/2022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DCB1D21-9D8C-4430-B56F-02D4B914970D}" type="slidenum">
              <a:rPr lang="es-MX" smtClean="0"/>
              <a:t>‹Nº›</a:t>
            </a:fld>
            <a:endParaRPr lang="es-MX"/>
          </a:p>
        </p:txBody>
      </p:sp>
    </p:spTree>
    <p:extLst>
      <p:ext uri="{BB962C8B-B14F-4D97-AF65-F5344CB8AC3E}">
        <p14:creationId xmlns:p14="http://schemas.microsoft.com/office/powerpoint/2010/main" val="36481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739CE70-11C5-41C9-BD3F-011100029498}" type="datetimeFigureOut">
              <a:rPr lang="es-MX" smtClean="0"/>
              <a:t>07/05/2022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DCB1D21-9D8C-4430-B56F-02D4B914970D}" type="slidenum">
              <a:rPr lang="es-MX" smtClean="0"/>
              <a:t>‹Nº›</a:t>
            </a:fld>
            <a:endParaRPr lang="es-MX"/>
          </a:p>
        </p:txBody>
      </p:sp>
    </p:spTree>
    <p:extLst>
      <p:ext uri="{BB962C8B-B14F-4D97-AF65-F5344CB8AC3E}">
        <p14:creationId xmlns:p14="http://schemas.microsoft.com/office/powerpoint/2010/main" val="2619482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7739CE70-11C5-41C9-BD3F-011100029498}" type="datetimeFigureOut">
              <a:rPr lang="es-MX" smtClean="0"/>
              <a:t>07/05/2022</a:t>
            </a:fld>
            <a:endParaRPr lang="es-MX"/>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s-MX"/>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ADCB1D21-9D8C-4430-B56F-02D4B914970D}" type="slidenum">
              <a:rPr lang="es-MX" smtClean="0"/>
              <a:t>‹Nº›</a:t>
            </a:fld>
            <a:endParaRPr lang="es-MX"/>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15284421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7739CE70-11C5-41C9-BD3F-011100029498}" type="datetimeFigureOut">
              <a:rPr lang="es-MX" smtClean="0"/>
              <a:t>07/05/2022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DCB1D21-9D8C-4430-B56F-02D4B914970D}" type="slidenum">
              <a:rPr lang="es-MX" smtClean="0"/>
              <a:t>‹Nº›</a:t>
            </a:fld>
            <a:endParaRPr lang="es-MX"/>
          </a:p>
        </p:txBody>
      </p:sp>
    </p:spTree>
    <p:extLst>
      <p:ext uri="{BB962C8B-B14F-4D97-AF65-F5344CB8AC3E}">
        <p14:creationId xmlns:p14="http://schemas.microsoft.com/office/powerpoint/2010/main" val="192019389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257300" y="2909102"/>
            <a:ext cx="4800600" cy="299639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633864" y="2909102"/>
            <a:ext cx="4800600" cy="299639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7739CE70-11C5-41C9-BD3F-011100029498}" type="datetimeFigureOut">
              <a:rPr lang="es-MX" smtClean="0"/>
              <a:t>07/05/2022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ADCB1D21-9D8C-4430-B56F-02D4B914970D}" type="slidenum">
              <a:rPr lang="es-MX" smtClean="0"/>
              <a:t>‹Nº›</a:t>
            </a:fld>
            <a:endParaRPr lang="es-MX"/>
          </a:p>
        </p:txBody>
      </p:sp>
    </p:spTree>
    <p:extLst>
      <p:ext uri="{BB962C8B-B14F-4D97-AF65-F5344CB8AC3E}">
        <p14:creationId xmlns:p14="http://schemas.microsoft.com/office/powerpoint/2010/main" val="2948718510"/>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7739CE70-11C5-41C9-BD3F-011100029498}" type="datetimeFigureOut">
              <a:rPr lang="es-MX" smtClean="0"/>
              <a:t>07/05/2022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ADCB1D21-9D8C-4430-B56F-02D4B914970D}" type="slidenum">
              <a:rPr lang="es-MX" smtClean="0"/>
              <a:t>‹Nº›</a:t>
            </a:fld>
            <a:endParaRPr lang="es-MX"/>
          </a:p>
        </p:txBody>
      </p:sp>
    </p:spTree>
    <p:extLst>
      <p:ext uri="{BB962C8B-B14F-4D97-AF65-F5344CB8AC3E}">
        <p14:creationId xmlns:p14="http://schemas.microsoft.com/office/powerpoint/2010/main" val="2954209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39CE70-11C5-41C9-BD3F-011100029498}" type="datetimeFigureOut">
              <a:rPr lang="es-MX" smtClean="0"/>
              <a:t>07/05/2022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ADCB1D21-9D8C-4430-B56F-02D4B914970D}" type="slidenum">
              <a:rPr lang="es-MX" smtClean="0"/>
              <a:t>‹Nº›</a:t>
            </a:fld>
            <a:endParaRPr lang="es-MX"/>
          </a:p>
        </p:txBody>
      </p:sp>
    </p:spTree>
    <p:extLst>
      <p:ext uri="{BB962C8B-B14F-4D97-AF65-F5344CB8AC3E}">
        <p14:creationId xmlns:p14="http://schemas.microsoft.com/office/powerpoint/2010/main" val="1487580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65051" y="6375679"/>
            <a:ext cx="1233355" cy="348462"/>
          </a:xfrm>
        </p:spPr>
        <p:txBody>
          <a:bodyPr/>
          <a:lstStyle/>
          <a:p>
            <a:fld id="{7739CE70-11C5-41C9-BD3F-011100029498}" type="datetimeFigureOut">
              <a:rPr lang="es-MX" smtClean="0"/>
              <a:t>07/05/2022</a:t>
            </a:fld>
            <a:endParaRPr lang="es-MX"/>
          </a:p>
        </p:txBody>
      </p:sp>
      <p:sp>
        <p:nvSpPr>
          <p:cNvPr id="6" name="Footer Placeholder 5"/>
          <p:cNvSpPr>
            <a:spLocks noGrp="1"/>
          </p:cNvSpPr>
          <p:nvPr>
            <p:ph type="ftr" sz="quarter" idx="11"/>
          </p:nvPr>
        </p:nvSpPr>
        <p:spPr>
          <a:xfrm>
            <a:off x="2103620" y="6375679"/>
            <a:ext cx="3482179" cy="345796"/>
          </a:xfrm>
        </p:spPr>
        <p:txBody>
          <a:bodyPr/>
          <a:lstStyle/>
          <a:p>
            <a:endParaRPr lang="es-MX"/>
          </a:p>
        </p:txBody>
      </p:sp>
      <p:sp>
        <p:nvSpPr>
          <p:cNvPr id="7" name="Slide Number Placeholder 6"/>
          <p:cNvSpPr>
            <a:spLocks noGrp="1"/>
          </p:cNvSpPr>
          <p:nvPr>
            <p:ph type="sldNum" sz="quarter" idx="12"/>
          </p:nvPr>
        </p:nvSpPr>
        <p:spPr>
          <a:xfrm>
            <a:off x="5691014" y="6375679"/>
            <a:ext cx="1232456" cy="345796"/>
          </a:xfrm>
        </p:spPr>
        <p:txBody>
          <a:bodyPr/>
          <a:lstStyle/>
          <a:p>
            <a:fld id="{ADCB1D21-9D8C-4430-B56F-02D4B914970D}" type="slidenum">
              <a:rPr lang="es-MX" smtClean="0"/>
              <a:t>‹Nº›</a:t>
            </a:fld>
            <a:endParaRPr lang="es-MX"/>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44263190"/>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65950" y="6375679"/>
            <a:ext cx="1232456" cy="348462"/>
          </a:xfrm>
        </p:spPr>
        <p:txBody>
          <a:bodyPr/>
          <a:lstStyle/>
          <a:p>
            <a:fld id="{7739CE70-11C5-41C9-BD3F-011100029498}" type="datetimeFigureOut">
              <a:rPr lang="es-MX" smtClean="0"/>
              <a:t>07/05/2022</a:t>
            </a:fld>
            <a:endParaRPr lang="es-MX"/>
          </a:p>
        </p:txBody>
      </p:sp>
      <p:sp>
        <p:nvSpPr>
          <p:cNvPr id="6" name="Footer Placeholder 5"/>
          <p:cNvSpPr>
            <a:spLocks noGrp="1"/>
          </p:cNvSpPr>
          <p:nvPr>
            <p:ph type="ftr" sz="quarter" idx="11"/>
          </p:nvPr>
        </p:nvSpPr>
        <p:spPr>
          <a:xfrm>
            <a:off x="2103621" y="6375679"/>
            <a:ext cx="3482178" cy="345796"/>
          </a:xfrm>
        </p:spPr>
        <p:txBody>
          <a:bodyPr/>
          <a:lstStyle/>
          <a:p>
            <a:endParaRPr lang="es-MX"/>
          </a:p>
        </p:txBody>
      </p:sp>
      <p:sp>
        <p:nvSpPr>
          <p:cNvPr id="7" name="Slide Number Placeholder 6"/>
          <p:cNvSpPr>
            <a:spLocks noGrp="1"/>
          </p:cNvSpPr>
          <p:nvPr>
            <p:ph type="sldNum" sz="quarter" idx="12"/>
          </p:nvPr>
        </p:nvSpPr>
        <p:spPr>
          <a:xfrm>
            <a:off x="5687568" y="6375679"/>
            <a:ext cx="1234440" cy="345796"/>
          </a:xfrm>
        </p:spPr>
        <p:txBody>
          <a:bodyPr/>
          <a:lstStyle/>
          <a:p>
            <a:fld id="{ADCB1D21-9D8C-4430-B56F-02D4B914970D}" type="slidenum">
              <a:rPr lang="es-MX" smtClean="0"/>
              <a:t>‹Nº›</a:t>
            </a:fld>
            <a:endParaRPr lang="es-MX"/>
          </a:p>
        </p:txBody>
      </p:sp>
    </p:spTree>
    <p:extLst>
      <p:ext uri="{BB962C8B-B14F-4D97-AF65-F5344CB8AC3E}">
        <p14:creationId xmlns:p14="http://schemas.microsoft.com/office/powerpoint/2010/main" val="876922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7739CE70-11C5-41C9-BD3F-011100029498}" type="datetimeFigureOut">
              <a:rPr lang="es-MX" smtClean="0"/>
              <a:t>07/05/2022</a:t>
            </a:fld>
            <a:endParaRPr lang="es-MX"/>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s-MX"/>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ADCB1D21-9D8C-4430-B56F-02D4B914970D}" type="slidenum">
              <a:rPr lang="es-MX" smtClean="0"/>
              <a:t>‹Nº›</a:t>
            </a:fld>
            <a:endParaRPr lang="es-MX"/>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980844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883E24-0968-4C26-838F-81FA844F1B6B}"/>
              </a:ext>
            </a:extLst>
          </p:cNvPr>
          <p:cNvSpPr>
            <a:spLocks noGrp="1"/>
          </p:cNvSpPr>
          <p:nvPr>
            <p:ph type="ctrTitle"/>
          </p:nvPr>
        </p:nvSpPr>
        <p:spPr/>
        <p:txBody>
          <a:bodyPr/>
          <a:lstStyle/>
          <a:p>
            <a:r>
              <a:rPr lang="es-MX" dirty="0"/>
              <a:t>Actividades coreográficas en la escuela</a:t>
            </a:r>
          </a:p>
        </p:txBody>
      </p:sp>
      <p:sp>
        <p:nvSpPr>
          <p:cNvPr id="3" name="Subtítulo 2">
            <a:extLst>
              <a:ext uri="{FF2B5EF4-FFF2-40B4-BE49-F238E27FC236}">
                <a16:creationId xmlns:a16="http://schemas.microsoft.com/office/drawing/2014/main" id="{3B06237D-18DF-4322-9FED-840A6DB720A1}"/>
              </a:ext>
            </a:extLst>
          </p:cNvPr>
          <p:cNvSpPr>
            <a:spLocks noGrp="1"/>
          </p:cNvSpPr>
          <p:nvPr>
            <p:ph type="subTitle" idx="1"/>
          </p:nvPr>
        </p:nvSpPr>
        <p:spPr/>
        <p:txBody>
          <a:bodyPr/>
          <a:lstStyle/>
          <a:p>
            <a:r>
              <a:rPr lang="es-MX" dirty="0"/>
              <a:t>Vicina y Arteaga</a:t>
            </a:r>
          </a:p>
        </p:txBody>
      </p:sp>
      <p:sp>
        <p:nvSpPr>
          <p:cNvPr id="4" name="Subtítulo 2">
            <a:extLst>
              <a:ext uri="{FF2B5EF4-FFF2-40B4-BE49-F238E27FC236}">
                <a16:creationId xmlns:a16="http://schemas.microsoft.com/office/drawing/2014/main" id="{4488F322-2F24-F26A-829C-00A6A9D4BA7A}"/>
              </a:ext>
            </a:extLst>
          </p:cNvPr>
          <p:cNvSpPr txBox="1">
            <a:spLocks/>
          </p:cNvSpPr>
          <p:nvPr/>
        </p:nvSpPr>
        <p:spPr>
          <a:xfrm>
            <a:off x="2215044" y="241428"/>
            <a:ext cx="8045373" cy="742279"/>
          </a:xfrm>
          <a:prstGeom prst="rect">
            <a:avLst/>
          </a:prstGeom>
        </p:spPr>
        <p:txBody>
          <a:bodyPr vert="horz" lIns="91440" tIns="45720" rIns="91440" bIns="45720" rtlCol="0" anchor="t">
            <a:normAutofit/>
          </a:bodyPr>
          <a:lstStyle>
            <a:lvl1pPr marL="0" indent="0" algn="ctr" defTabSz="914400" rtl="0" eaLnBrk="1" latinLnBrk="0" hangingPunct="1">
              <a:lnSpc>
                <a:spcPct val="100000"/>
              </a:lnSpc>
              <a:spcBef>
                <a:spcPts val="700"/>
              </a:spcBef>
              <a:buClr>
                <a:schemeClr val="tx2"/>
              </a:buClr>
              <a:buFont typeface="Arial" panose="020B0604020202020204" pitchFamily="34" charset="0"/>
              <a:buNone/>
              <a:defRPr sz="2000" b="1" i="0" kern="1200" cap="all" spc="400" baseline="0">
                <a:solidFill>
                  <a:schemeClr val="tx2"/>
                </a:solidFill>
                <a:latin typeface="+mn-lt"/>
                <a:ea typeface="+mn-ea"/>
                <a:cs typeface="+mn-cs"/>
              </a:defRPr>
            </a:lvl1pPr>
            <a:lvl2pPr marL="457200" indent="0" algn="ctr" defTabSz="914400" rtl="0" eaLnBrk="1" latinLnBrk="0" hangingPunct="1">
              <a:lnSpc>
                <a:spcPct val="110000"/>
              </a:lnSpc>
              <a:spcBef>
                <a:spcPts val="700"/>
              </a:spcBef>
              <a:buClr>
                <a:schemeClr val="tx2"/>
              </a:buClr>
              <a:buFont typeface="Gill Sans MT" panose="020B0502020104020203" pitchFamily="34" charset="0"/>
              <a:buNone/>
              <a:defRPr sz="2000" kern="1200">
                <a:solidFill>
                  <a:schemeClr val="tx1">
                    <a:lumMod val="65000"/>
                    <a:lumOff val="35000"/>
                  </a:schemeClr>
                </a:solidFill>
                <a:latin typeface="+mn-lt"/>
                <a:ea typeface="+mn-ea"/>
                <a:cs typeface="+mn-cs"/>
              </a:defRPr>
            </a:lvl2pPr>
            <a:lvl3pPr marL="914400" indent="0" algn="ctr" defTabSz="914400" rtl="0" eaLnBrk="1" latinLnBrk="0" hangingPunct="1">
              <a:lnSpc>
                <a:spcPct val="110000"/>
              </a:lnSpc>
              <a:spcBef>
                <a:spcPts val="700"/>
              </a:spcBef>
              <a:buClr>
                <a:schemeClr val="tx2"/>
              </a:buClr>
              <a:buFont typeface="Arial" panose="020B0604020202020204" pitchFamily="34" charset="0"/>
              <a:buNone/>
              <a:defRPr sz="1800" kern="1200">
                <a:solidFill>
                  <a:schemeClr val="tx1">
                    <a:lumMod val="65000"/>
                    <a:lumOff val="35000"/>
                  </a:schemeClr>
                </a:solidFill>
                <a:latin typeface="+mn-lt"/>
                <a:ea typeface="+mn-ea"/>
                <a:cs typeface="+mn-cs"/>
              </a:defRPr>
            </a:lvl3pPr>
            <a:lvl4pPr marL="1371600" indent="0" algn="ctr" defTabSz="914400" rtl="0" eaLnBrk="1" latinLnBrk="0" hangingPunct="1">
              <a:lnSpc>
                <a:spcPct val="110000"/>
              </a:lnSpc>
              <a:spcBef>
                <a:spcPts val="700"/>
              </a:spcBef>
              <a:buClr>
                <a:schemeClr val="tx2"/>
              </a:buClr>
              <a:buFont typeface="Gill Sans MT" panose="020B0502020104020203" pitchFamily="34" charset="0"/>
              <a:buNone/>
              <a:defRPr sz="1600" kern="1200">
                <a:solidFill>
                  <a:schemeClr val="tx1">
                    <a:lumMod val="65000"/>
                    <a:lumOff val="35000"/>
                  </a:schemeClr>
                </a:solidFill>
                <a:latin typeface="+mn-lt"/>
                <a:ea typeface="+mn-ea"/>
                <a:cs typeface="+mn-cs"/>
              </a:defRPr>
            </a:lvl4pPr>
            <a:lvl5pPr marL="1828800" indent="0" algn="ctr" defTabSz="914400" rtl="0" eaLnBrk="1" latinLnBrk="0" hangingPunct="1">
              <a:lnSpc>
                <a:spcPct val="110000"/>
              </a:lnSpc>
              <a:spcBef>
                <a:spcPts val="700"/>
              </a:spcBef>
              <a:buClr>
                <a:schemeClr val="tx2"/>
              </a:buClr>
              <a:buFont typeface="Arial" panose="020B0604020202020204" pitchFamily="34" charset="0"/>
              <a:buNone/>
              <a:defRPr sz="1600" kern="1200">
                <a:solidFill>
                  <a:schemeClr val="tx1">
                    <a:lumMod val="65000"/>
                    <a:lumOff val="35000"/>
                  </a:schemeClr>
                </a:solidFill>
                <a:latin typeface="+mn-lt"/>
                <a:ea typeface="+mn-ea"/>
                <a:cs typeface="+mn-cs"/>
              </a:defRPr>
            </a:lvl5pPr>
            <a:lvl6pPr marL="2286000" indent="0" algn="ctr" defTabSz="914400" rtl="0" eaLnBrk="1" latinLnBrk="0" hangingPunct="1">
              <a:lnSpc>
                <a:spcPct val="110000"/>
              </a:lnSpc>
              <a:spcBef>
                <a:spcPts val="700"/>
              </a:spcBef>
              <a:buClr>
                <a:schemeClr val="tx2"/>
              </a:buClr>
              <a:buFont typeface="Gill Sans MT" panose="020B0502020104020203" pitchFamily="34" charset="0"/>
              <a:buNone/>
              <a:defRPr sz="1600" kern="1200">
                <a:solidFill>
                  <a:schemeClr val="tx1">
                    <a:lumMod val="65000"/>
                    <a:lumOff val="35000"/>
                  </a:schemeClr>
                </a:solidFill>
                <a:latin typeface="+mn-lt"/>
                <a:ea typeface="+mn-ea"/>
                <a:cs typeface="+mn-cs"/>
              </a:defRPr>
            </a:lvl6pPr>
            <a:lvl7pPr marL="2743200" indent="0" algn="ctr" defTabSz="914400" rtl="0" eaLnBrk="1" latinLnBrk="0" hangingPunct="1">
              <a:lnSpc>
                <a:spcPct val="110000"/>
              </a:lnSpc>
              <a:spcBef>
                <a:spcPts val="700"/>
              </a:spcBef>
              <a:buClr>
                <a:schemeClr val="tx2"/>
              </a:buClr>
              <a:buFont typeface="Arial" panose="020B0604020202020204" pitchFamily="34" charset="0"/>
              <a:buNone/>
              <a:defRPr sz="1600" kern="1200">
                <a:solidFill>
                  <a:schemeClr val="tx1">
                    <a:lumMod val="65000"/>
                    <a:lumOff val="35000"/>
                  </a:schemeClr>
                </a:solidFill>
                <a:latin typeface="+mn-lt"/>
                <a:ea typeface="+mn-ea"/>
                <a:cs typeface="+mn-cs"/>
              </a:defRPr>
            </a:lvl7pPr>
            <a:lvl8pPr marL="3200400" indent="0" algn="ctr" defTabSz="914400" rtl="0" eaLnBrk="1" latinLnBrk="0" hangingPunct="1">
              <a:lnSpc>
                <a:spcPct val="110000"/>
              </a:lnSpc>
              <a:spcBef>
                <a:spcPts val="700"/>
              </a:spcBef>
              <a:buClr>
                <a:schemeClr val="tx2"/>
              </a:buClr>
              <a:buFont typeface="Gill Sans MT" panose="020B0502020104020203" pitchFamily="34" charset="0"/>
              <a:buNone/>
              <a:defRPr sz="1600" kern="1200" baseline="0">
                <a:solidFill>
                  <a:schemeClr val="tx1">
                    <a:lumMod val="65000"/>
                    <a:lumOff val="35000"/>
                  </a:schemeClr>
                </a:solidFill>
                <a:latin typeface="+mn-lt"/>
                <a:ea typeface="+mn-ea"/>
                <a:cs typeface="+mn-cs"/>
              </a:defRPr>
            </a:lvl8pPr>
            <a:lvl9pPr marL="3657600" indent="0" algn="ctr" defTabSz="914400" rtl="0" eaLnBrk="1" latinLnBrk="0" hangingPunct="1">
              <a:lnSpc>
                <a:spcPct val="110000"/>
              </a:lnSpc>
              <a:spcBef>
                <a:spcPts val="700"/>
              </a:spcBef>
              <a:buClr>
                <a:schemeClr val="tx2"/>
              </a:buClr>
              <a:buFont typeface="Arial" panose="020B0604020202020204" pitchFamily="34" charset="0"/>
              <a:buNone/>
              <a:defRPr sz="1600" kern="1200" baseline="0">
                <a:solidFill>
                  <a:schemeClr val="tx1">
                    <a:lumMod val="65000"/>
                    <a:lumOff val="35000"/>
                  </a:schemeClr>
                </a:solidFill>
                <a:latin typeface="+mn-lt"/>
                <a:ea typeface="+mn-ea"/>
                <a:cs typeface="+mn-cs"/>
              </a:defRPr>
            </a:lvl9pPr>
          </a:lstStyle>
          <a:p>
            <a:r>
              <a:rPr lang="es-MX" dirty="0"/>
              <a:t>MARIANA GARCIA REYNA 3°A</a:t>
            </a:r>
          </a:p>
        </p:txBody>
      </p:sp>
    </p:spTree>
    <p:extLst>
      <p:ext uri="{BB962C8B-B14F-4D97-AF65-F5344CB8AC3E}">
        <p14:creationId xmlns:p14="http://schemas.microsoft.com/office/powerpoint/2010/main" val="177813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72F13C-C11F-4BAE-8E64-CEA02456EAF6}"/>
              </a:ext>
            </a:extLst>
          </p:cNvPr>
          <p:cNvSpPr>
            <a:spLocks noGrp="1"/>
          </p:cNvSpPr>
          <p:nvPr>
            <p:ph type="title"/>
          </p:nvPr>
        </p:nvSpPr>
        <p:spPr>
          <a:xfrm>
            <a:off x="2726094" y="251791"/>
            <a:ext cx="8187071" cy="1600185"/>
          </a:xfrm>
        </p:spPr>
        <p:txBody>
          <a:bodyPr/>
          <a:lstStyle/>
          <a:p>
            <a:r>
              <a:rPr lang="es-MX" dirty="0"/>
              <a:t>lectura</a:t>
            </a:r>
          </a:p>
        </p:txBody>
      </p:sp>
      <p:sp>
        <p:nvSpPr>
          <p:cNvPr id="3" name="Marcador de texto 2">
            <a:extLst>
              <a:ext uri="{FF2B5EF4-FFF2-40B4-BE49-F238E27FC236}">
                <a16:creationId xmlns:a16="http://schemas.microsoft.com/office/drawing/2014/main" id="{A7BB038A-CF88-4640-AFBF-F86306ADFB7A}"/>
              </a:ext>
            </a:extLst>
          </p:cNvPr>
          <p:cNvSpPr>
            <a:spLocks noGrp="1"/>
          </p:cNvSpPr>
          <p:nvPr>
            <p:ph type="body" idx="1"/>
          </p:nvPr>
        </p:nvSpPr>
        <p:spPr>
          <a:xfrm>
            <a:off x="3170042" y="2199570"/>
            <a:ext cx="8525000" cy="4227735"/>
          </a:xfrm>
        </p:spPr>
        <p:txBody>
          <a:bodyPr>
            <a:normAutofit/>
          </a:bodyPr>
          <a:lstStyle/>
          <a:p>
            <a:r>
              <a:rPr lang="es-MX" dirty="0"/>
              <a:t>es una obra de mucha importancia para todos los docentes que de una forma u otra utilizan las actividades como el medio a través del cual se contribuye al desarrollo y a la formación global de los alumnos </a:t>
            </a:r>
          </a:p>
          <a:p>
            <a:r>
              <a:rPr lang="es-MX" dirty="0"/>
              <a:t>el punto de partida de este trabajo radica en la relación existente entre la educación física y la expresión corporal danza .</a:t>
            </a:r>
          </a:p>
        </p:txBody>
      </p:sp>
    </p:spTree>
    <p:extLst>
      <p:ext uri="{BB962C8B-B14F-4D97-AF65-F5344CB8AC3E}">
        <p14:creationId xmlns:p14="http://schemas.microsoft.com/office/powerpoint/2010/main" val="808298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DA2D6A-397A-478E-A46E-32C2E3508413}"/>
              </a:ext>
            </a:extLst>
          </p:cNvPr>
          <p:cNvSpPr>
            <a:spLocks noGrp="1"/>
          </p:cNvSpPr>
          <p:nvPr>
            <p:ph type="title"/>
          </p:nvPr>
        </p:nvSpPr>
        <p:spPr>
          <a:xfrm>
            <a:off x="2658138" y="0"/>
            <a:ext cx="8187071" cy="1560428"/>
          </a:xfrm>
        </p:spPr>
        <p:txBody>
          <a:bodyPr/>
          <a:lstStyle/>
          <a:p>
            <a:r>
              <a:rPr lang="es-MX" dirty="0"/>
              <a:t>Pulso musical</a:t>
            </a:r>
          </a:p>
        </p:txBody>
      </p:sp>
      <p:sp>
        <p:nvSpPr>
          <p:cNvPr id="3" name="Marcador de texto 2">
            <a:extLst>
              <a:ext uri="{FF2B5EF4-FFF2-40B4-BE49-F238E27FC236}">
                <a16:creationId xmlns:a16="http://schemas.microsoft.com/office/drawing/2014/main" id="{96229602-AE8B-4CB4-9CE6-B684C9722F18}"/>
              </a:ext>
            </a:extLst>
          </p:cNvPr>
          <p:cNvSpPr>
            <a:spLocks noGrp="1"/>
          </p:cNvSpPr>
          <p:nvPr>
            <p:ph type="body" idx="1"/>
          </p:nvPr>
        </p:nvSpPr>
        <p:spPr>
          <a:xfrm>
            <a:off x="3097156" y="2111781"/>
            <a:ext cx="7849140" cy="4355280"/>
          </a:xfrm>
        </p:spPr>
        <p:txBody>
          <a:bodyPr>
            <a:normAutofit/>
          </a:bodyPr>
          <a:lstStyle/>
          <a:p>
            <a:r>
              <a:rPr lang="es-MX" sz="2800" dirty="0"/>
              <a:t>son los tiempos y pulsaciones regulares sobre lo que se desenvuelve y cobra vida el ritmo también para su mejor comprensión es parecido al continuo y regular de un reloj.</a:t>
            </a:r>
          </a:p>
        </p:txBody>
      </p:sp>
    </p:spTree>
    <p:extLst>
      <p:ext uri="{BB962C8B-B14F-4D97-AF65-F5344CB8AC3E}">
        <p14:creationId xmlns:p14="http://schemas.microsoft.com/office/powerpoint/2010/main" val="657715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A7300F-7178-4AE3-AB75-5BEA6E9262BB}"/>
              </a:ext>
            </a:extLst>
          </p:cNvPr>
          <p:cNvSpPr>
            <a:spLocks noGrp="1"/>
          </p:cNvSpPr>
          <p:nvPr>
            <p:ph type="title"/>
          </p:nvPr>
        </p:nvSpPr>
        <p:spPr>
          <a:xfrm>
            <a:off x="2606825" y="106017"/>
            <a:ext cx="8187071" cy="1348394"/>
          </a:xfrm>
        </p:spPr>
        <p:txBody>
          <a:bodyPr/>
          <a:lstStyle/>
          <a:p>
            <a:r>
              <a:rPr lang="es-MX" dirty="0"/>
              <a:t>tiempo</a:t>
            </a:r>
          </a:p>
        </p:txBody>
      </p:sp>
      <p:sp>
        <p:nvSpPr>
          <p:cNvPr id="3" name="Marcador de texto 2">
            <a:extLst>
              <a:ext uri="{FF2B5EF4-FFF2-40B4-BE49-F238E27FC236}">
                <a16:creationId xmlns:a16="http://schemas.microsoft.com/office/drawing/2014/main" id="{6563CB41-CE26-4335-9153-075EBF13F0D7}"/>
              </a:ext>
            </a:extLst>
          </p:cNvPr>
          <p:cNvSpPr>
            <a:spLocks noGrp="1"/>
          </p:cNvSpPr>
          <p:nvPr>
            <p:ph type="body" idx="1"/>
          </p:nvPr>
        </p:nvSpPr>
        <p:spPr>
          <a:xfrm>
            <a:off x="2845364" y="1454412"/>
            <a:ext cx="9346636" cy="2136928"/>
          </a:xfrm>
        </p:spPr>
        <p:txBody>
          <a:bodyPr>
            <a:normAutofit/>
          </a:bodyPr>
          <a:lstStyle/>
          <a:p>
            <a:r>
              <a:rPr lang="es-MX" dirty="0"/>
              <a:t>Con frecuencia media del pulso musical es decir el número de pulsaciones de una melodía </a:t>
            </a:r>
          </a:p>
          <a:p>
            <a:r>
              <a:rPr lang="es-MX" dirty="0"/>
              <a:t>es importante el considerar el escoger una melodía para trabajar corporalmente para definir la intensidad de los movimientos </a:t>
            </a:r>
          </a:p>
        </p:txBody>
      </p:sp>
      <p:sp>
        <p:nvSpPr>
          <p:cNvPr id="4" name="Título 1">
            <a:extLst>
              <a:ext uri="{FF2B5EF4-FFF2-40B4-BE49-F238E27FC236}">
                <a16:creationId xmlns:a16="http://schemas.microsoft.com/office/drawing/2014/main" id="{577B73E6-31D5-4427-AE44-06B29E5E7A3B}"/>
              </a:ext>
            </a:extLst>
          </p:cNvPr>
          <p:cNvSpPr txBox="1">
            <a:spLocks/>
          </p:cNvSpPr>
          <p:nvPr/>
        </p:nvSpPr>
        <p:spPr>
          <a:xfrm>
            <a:off x="2845364" y="3594638"/>
            <a:ext cx="8187071" cy="134839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8400" kern="1200" cap="all" spc="800" baseline="0">
                <a:solidFill>
                  <a:schemeClr val="tx2"/>
                </a:solidFill>
                <a:latin typeface="+mj-lt"/>
                <a:ea typeface="+mj-ea"/>
                <a:cs typeface="+mj-cs"/>
              </a:defRPr>
            </a:lvl1pPr>
          </a:lstStyle>
          <a:p>
            <a:r>
              <a:rPr lang="es-MX" dirty="0"/>
              <a:t>acento</a:t>
            </a:r>
          </a:p>
        </p:txBody>
      </p:sp>
      <p:sp>
        <p:nvSpPr>
          <p:cNvPr id="5" name="Marcador de texto 2">
            <a:extLst>
              <a:ext uri="{FF2B5EF4-FFF2-40B4-BE49-F238E27FC236}">
                <a16:creationId xmlns:a16="http://schemas.microsoft.com/office/drawing/2014/main" id="{DBA92792-F038-43BD-9E2D-5B58E73546BB}"/>
              </a:ext>
            </a:extLst>
          </p:cNvPr>
          <p:cNvSpPr txBox="1">
            <a:spLocks/>
          </p:cNvSpPr>
          <p:nvPr/>
        </p:nvSpPr>
        <p:spPr>
          <a:xfrm>
            <a:off x="2606825" y="4943032"/>
            <a:ext cx="9346636" cy="2136928"/>
          </a:xfrm>
          <a:prstGeom prst="rect">
            <a:avLst/>
          </a:prstGeom>
        </p:spPr>
        <p:txBody>
          <a:bodyPr vert="horz" lIns="91440" tIns="45720" rIns="91440" bIns="45720" rtlCol="0">
            <a:normAutofit/>
          </a:bodyPr>
          <a:lstStyle>
            <a:lvl1pPr marL="0" indent="0" algn="l" defTabSz="914400" rtl="0" eaLnBrk="1" latinLnBrk="0" hangingPunct="1">
              <a:lnSpc>
                <a:spcPct val="100000"/>
              </a:lnSpc>
              <a:spcBef>
                <a:spcPts val="700"/>
              </a:spcBef>
              <a:buClr>
                <a:schemeClr val="tx2"/>
              </a:buClr>
              <a:buFont typeface="Arial" panose="020B0604020202020204" pitchFamily="34" charset="0"/>
              <a:buNone/>
              <a:defRPr sz="2000" b="1" i="0" kern="1200" cap="all" spc="400" baseline="0">
                <a:solidFill>
                  <a:schemeClr val="accent1"/>
                </a:solidFill>
                <a:latin typeface="+mn-lt"/>
                <a:ea typeface="+mn-ea"/>
                <a:cs typeface="+mn-cs"/>
              </a:defRPr>
            </a:lvl1pPr>
            <a:lvl2pPr marL="457200" indent="0" algn="l" defTabSz="914400" rtl="0" eaLnBrk="1" latinLnBrk="0" hangingPunct="1">
              <a:lnSpc>
                <a:spcPct val="110000"/>
              </a:lnSpc>
              <a:spcBef>
                <a:spcPts val="700"/>
              </a:spcBef>
              <a:buClr>
                <a:schemeClr val="tx2"/>
              </a:buClr>
              <a:buFont typeface="Gill Sans MT" panose="020B0502020104020203"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110000"/>
              </a:lnSpc>
              <a:spcBef>
                <a:spcPts val="700"/>
              </a:spcBef>
              <a:buClr>
                <a:schemeClr val="tx2"/>
              </a:buClr>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110000"/>
              </a:lnSpc>
              <a:spcBef>
                <a:spcPts val="700"/>
              </a:spcBef>
              <a:buClr>
                <a:schemeClr val="tx2"/>
              </a:buClr>
              <a:buFont typeface="Gill Sans MT" panose="020B0502020104020203"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110000"/>
              </a:lnSpc>
              <a:spcBef>
                <a:spcPts val="700"/>
              </a:spcBef>
              <a:buClr>
                <a:schemeClr val="tx2"/>
              </a:buClr>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110000"/>
              </a:lnSpc>
              <a:spcBef>
                <a:spcPts val="700"/>
              </a:spcBef>
              <a:buClr>
                <a:schemeClr val="tx2"/>
              </a:buClr>
              <a:buFont typeface="Gill Sans MT" panose="020B0502020104020203"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110000"/>
              </a:lnSpc>
              <a:spcBef>
                <a:spcPts val="700"/>
              </a:spcBef>
              <a:buClr>
                <a:schemeClr val="tx2"/>
              </a:buClr>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110000"/>
              </a:lnSpc>
              <a:spcBef>
                <a:spcPts val="700"/>
              </a:spcBef>
              <a:buClr>
                <a:schemeClr val="tx2"/>
              </a:buClr>
              <a:buFont typeface="Gill Sans MT" panose="020B0502020104020203" pitchFamily="34" charset="0"/>
              <a:buNone/>
              <a:defRPr sz="1600" kern="1200" baseline="0">
                <a:solidFill>
                  <a:schemeClr val="tx1">
                    <a:tint val="75000"/>
                  </a:schemeClr>
                </a:solidFill>
                <a:latin typeface="+mn-lt"/>
                <a:ea typeface="+mn-ea"/>
                <a:cs typeface="+mn-cs"/>
              </a:defRPr>
            </a:lvl8pPr>
            <a:lvl9pPr marL="3657600" indent="0" algn="l" defTabSz="914400" rtl="0" eaLnBrk="1" latinLnBrk="0" hangingPunct="1">
              <a:lnSpc>
                <a:spcPct val="110000"/>
              </a:lnSpc>
              <a:spcBef>
                <a:spcPts val="700"/>
              </a:spcBef>
              <a:buClr>
                <a:schemeClr val="tx2"/>
              </a:buClr>
              <a:buFont typeface="Arial" panose="020B0604020202020204" pitchFamily="34" charset="0"/>
              <a:buNone/>
              <a:defRPr sz="1600" kern="1200" baseline="0">
                <a:solidFill>
                  <a:schemeClr val="tx1">
                    <a:tint val="75000"/>
                  </a:schemeClr>
                </a:solidFill>
                <a:latin typeface="+mn-lt"/>
                <a:ea typeface="+mn-ea"/>
                <a:cs typeface="+mn-cs"/>
              </a:defRPr>
            </a:lvl9pPr>
          </a:lstStyle>
          <a:p>
            <a:r>
              <a:rPr lang="es-MX" dirty="0"/>
              <a:t>Son las pulsaciones que destacan en intensidad y se repiten de forma periódica dentro del conjunto de pulsación se caracteriza por concentrar una energía mayor que la de los restantes </a:t>
            </a:r>
          </a:p>
        </p:txBody>
      </p:sp>
    </p:spTree>
    <p:extLst>
      <p:ext uri="{BB962C8B-B14F-4D97-AF65-F5344CB8AC3E}">
        <p14:creationId xmlns:p14="http://schemas.microsoft.com/office/powerpoint/2010/main" val="1469771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AF5CEC-0AF0-4DFA-8768-8E9D628E6AF1}"/>
              </a:ext>
            </a:extLst>
          </p:cNvPr>
          <p:cNvSpPr>
            <a:spLocks noGrp="1"/>
          </p:cNvSpPr>
          <p:nvPr>
            <p:ph type="title"/>
          </p:nvPr>
        </p:nvSpPr>
        <p:spPr>
          <a:xfrm>
            <a:off x="2871869" y="0"/>
            <a:ext cx="8187071" cy="1547176"/>
          </a:xfrm>
        </p:spPr>
        <p:txBody>
          <a:bodyPr/>
          <a:lstStyle/>
          <a:p>
            <a:r>
              <a:rPr lang="es-MX" dirty="0"/>
              <a:t>compas</a:t>
            </a:r>
          </a:p>
        </p:txBody>
      </p:sp>
      <p:sp>
        <p:nvSpPr>
          <p:cNvPr id="3" name="Marcador de texto 2">
            <a:extLst>
              <a:ext uri="{FF2B5EF4-FFF2-40B4-BE49-F238E27FC236}">
                <a16:creationId xmlns:a16="http://schemas.microsoft.com/office/drawing/2014/main" id="{867B8789-F45A-43B9-B422-A6C746245C75}"/>
              </a:ext>
            </a:extLst>
          </p:cNvPr>
          <p:cNvSpPr>
            <a:spLocks noGrp="1"/>
          </p:cNvSpPr>
          <p:nvPr>
            <p:ph type="body" idx="1"/>
          </p:nvPr>
        </p:nvSpPr>
        <p:spPr>
          <a:xfrm>
            <a:off x="2746282" y="1591634"/>
            <a:ext cx="9604744" cy="1837366"/>
          </a:xfrm>
        </p:spPr>
        <p:txBody>
          <a:bodyPr>
            <a:normAutofit/>
          </a:bodyPr>
          <a:lstStyle/>
          <a:p>
            <a:r>
              <a:rPr lang="es-MX" dirty="0"/>
              <a:t>Son las agrupaciones de pulso estructuradas de forma más pequeña que las frases musicales estos son necesarios para la estructura musical</a:t>
            </a:r>
          </a:p>
        </p:txBody>
      </p:sp>
      <p:sp>
        <p:nvSpPr>
          <p:cNvPr id="4" name="Título 1">
            <a:extLst>
              <a:ext uri="{FF2B5EF4-FFF2-40B4-BE49-F238E27FC236}">
                <a16:creationId xmlns:a16="http://schemas.microsoft.com/office/drawing/2014/main" id="{8930554B-3BD3-4025-A6F2-C31EFFBF715C}"/>
              </a:ext>
            </a:extLst>
          </p:cNvPr>
          <p:cNvSpPr txBox="1">
            <a:spLocks/>
          </p:cNvSpPr>
          <p:nvPr/>
        </p:nvSpPr>
        <p:spPr>
          <a:xfrm>
            <a:off x="2871869" y="2699870"/>
            <a:ext cx="8187071" cy="154717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8400" kern="1200" cap="all" spc="800" baseline="0">
                <a:solidFill>
                  <a:schemeClr val="tx2"/>
                </a:solidFill>
                <a:latin typeface="+mj-lt"/>
                <a:ea typeface="+mj-ea"/>
                <a:cs typeface="+mj-cs"/>
              </a:defRPr>
            </a:lvl1pPr>
          </a:lstStyle>
          <a:p>
            <a:r>
              <a:rPr lang="es-MX" dirty="0"/>
              <a:t>motricidad</a:t>
            </a:r>
          </a:p>
        </p:txBody>
      </p:sp>
      <p:sp>
        <p:nvSpPr>
          <p:cNvPr id="5" name="Marcador de texto 2">
            <a:extLst>
              <a:ext uri="{FF2B5EF4-FFF2-40B4-BE49-F238E27FC236}">
                <a16:creationId xmlns:a16="http://schemas.microsoft.com/office/drawing/2014/main" id="{D97313FF-4796-4F26-94B3-11BCDBBC40AB}"/>
              </a:ext>
            </a:extLst>
          </p:cNvPr>
          <p:cNvSpPr txBox="1">
            <a:spLocks/>
          </p:cNvSpPr>
          <p:nvPr/>
        </p:nvSpPr>
        <p:spPr>
          <a:xfrm>
            <a:off x="2408352" y="4138491"/>
            <a:ext cx="9604744" cy="2255749"/>
          </a:xfrm>
          <a:prstGeom prst="rect">
            <a:avLst/>
          </a:prstGeom>
        </p:spPr>
        <p:txBody>
          <a:bodyPr vert="horz" lIns="91440" tIns="45720" rIns="91440" bIns="45720" rtlCol="0">
            <a:normAutofit fontScale="85000" lnSpcReduction="10000"/>
          </a:bodyPr>
          <a:lstStyle>
            <a:lvl1pPr marL="0" indent="0" algn="l" defTabSz="914400" rtl="0" eaLnBrk="1" latinLnBrk="0" hangingPunct="1">
              <a:lnSpc>
                <a:spcPct val="100000"/>
              </a:lnSpc>
              <a:spcBef>
                <a:spcPts val="700"/>
              </a:spcBef>
              <a:buClr>
                <a:schemeClr val="tx2"/>
              </a:buClr>
              <a:buFont typeface="Arial" panose="020B0604020202020204" pitchFamily="34" charset="0"/>
              <a:buNone/>
              <a:defRPr sz="2000" b="1" i="0" kern="1200" cap="all" spc="400" baseline="0">
                <a:solidFill>
                  <a:schemeClr val="accent1"/>
                </a:solidFill>
                <a:latin typeface="+mn-lt"/>
                <a:ea typeface="+mn-ea"/>
                <a:cs typeface="+mn-cs"/>
              </a:defRPr>
            </a:lvl1pPr>
            <a:lvl2pPr marL="457200" indent="0" algn="l" defTabSz="914400" rtl="0" eaLnBrk="1" latinLnBrk="0" hangingPunct="1">
              <a:lnSpc>
                <a:spcPct val="110000"/>
              </a:lnSpc>
              <a:spcBef>
                <a:spcPts val="700"/>
              </a:spcBef>
              <a:buClr>
                <a:schemeClr val="tx2"/>
              </a:buClr>
              <a:buFont typeface="Gill Sans MT" panose="020B0502020104020203"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110000"/>
              </a:lnSpc>
              <a:spcBef>
                <a:spcPts val="700"/>
              </a:spcBef>
              <a:buClr>
                <a:schemeClr val="tx2"/>
              </a:buClr>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110000"/>
              </a:lnSpc>
              <a:spcBef>
                <a:spcPts val="700"/>
              </a:spcBef>
              <a:buClr>
                <a:schemeClr val="tx2"/>
              </a:buClr>
              <a:buFont typeface="Gill Sans MT" panose="020B0502020104020203"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110000"/>
              </a:lnSpc>
              <a:spcBef>
                <a:spcPts val="700"/>
              </a:spcBef>
              <a:buClr>
                <a:schemeClr val="tx2"/>
              </a:buClr>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110000"/>
              </a:lnSpc>
              <a:spcBef>
                <a:spcPts val="700"/>
              </a:spcBef>
              <a:buClr>
                <a:schemeClr val="tx2"/>
              </a:buClr>
              <a:buFont typeface="Gill Sans MT" panose="020B0502020104020203"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110000"/>
              </a:lnSpc>
              <a:spcBef>
                <a:spcPts val="700"/>
              </a:spcBef>
              <a:buClr>
                <a:schemeClr val="tx2"/>
              </a:buClr>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110000"/>
              </a:lnSpc>
              <a:spcBef>
                <a:spcPts val="700"/>
              </a:spcBef>
              <a:buClr>
                <a:schemeClr val="tx2"/>
              </a:buClr>
              <a:buFont typeface="Gill Sans MT" panose="020B0502020104020203" pitchFamily="34" charset="0"/>
              <a:buNone/>
              <a:defRPr sz="1600" kern="1200" baseline="0">
                <a:solidFill>
                  <a:schemeClr val="tx1">
                    <a:tint val="75000"/>
                  </a:schemeClr>
                </a:solidFill>
                <a:latin typeface="+mn-lt"/>
                <a:ea typeface="+mn-ea"/>
                <a:cs typeface="+mn-cs"/>
              </a:defRPr>
            </a:lvl8pPr>
            <a:lvl9pPr marL="3657600" indent="0" algn="l" defTabSz="914400" rtl="0" eaLnBrk="1" latinLnBrk="0" hangingPunct="1">
              <a:lnSpc>
                <a:spcPct val="110000"/>
              </a:lnSpc>
              <a:spcBef>
                <a:spcPts val="700"/>
              </a:spcBef>
              <a:buClr>
                <a:schemeClr val="tx2"/>
              </a:buClr>
              <a:buFont typeface="Arial" panose="020B0604020202020204" pitchFamily="34" charset="0"/>
              <a:buNone/>
              <a:defRPr sz="1600" kern="1200" baseline="0">
                <a:solidFill>
                  <a:schemeClr val="tx1">
                    <a:tint val="75000"/>
                  </a:schemeClr>
                </a:solidFill>
                <a:latin typeface="+mn-lt"/>
                <a:ea typeface="+mn-ea"/>
                <a:cs typeface="+mn-cs"/>
              </a:defRPr>
            </a:lvl9pPr>
          </a:lstStyle>
          <a:p>
            <a:r>
              <a:rPr lang="es-MX" u="sng" dirty="0"/>
              <a:t>Fina: </a:t>
            </a:r>
            <a:r>
              <a:rPr lang="es-MX" dirty="0"/>
              <a:t>tiene como fin la coordinación de los movimientos musicales pequeños (manos, muñecas, pies, dedos, boca y lengua)</a:t>
            </a:r>
            <a:br>
              <a:rPr lang="es-MX" dirty="0"/>
            </a:br>
            <a:endParaRPr lang="es-MX" dirty="0"/>
          </a:p>
          <a:p>
            <a:r>
              <a:rPr lang="es-MX" u="sng" dirty="0"/>
              <a:t>Gruesa: </a:t>
            </a:r>
            <a:r>
              <a:rPr lang="es-MX" dirty="0"/>
              <a:t>forma parte de la psicomotricidad infantil que se refiere al desarrollo de habilidades motoras implicando varios movimientos del cuerpo y la agilidad con la que se realizan los mismos</a:t>
            </a:r>
          </a:p>
        </p:txBody>
      </p:sp>
    </p:spTree>
    <p:extLst>
      <p:ext uri="{BB962C8B-B14F-4D97-AF65-F5344CB8AC3E}">
        <p14:creationId xmlns:p14="http://schemas.microsoft.com/office/powerpoint/2010/main" val="1787992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1A6903-0DA3-B5F8-904C-CE4D90759E49}"/>
              </a:ext>
            </a:extLst>
          </p:cNvPr>
          <p:cNvSpPr>
            <a:spLocks noGrp="1"/>
          </p:cNvSpPr>
          <p:nvPr>
            <p:ph type="title"/>
          </p:nvPr>
        </p:nvSpPr>
        <p:spPr>
          <a:xfrm>
            <a:off x="2230583" y="-318654"/>
            <a:ext cx="10598726" cy="1453206"/>
          </a:xfrm>
        </p:spPr>
        <p:txBody>
          <a:bodyPr>
            <a:normAutofit/>
          </a:bodyPr>
          <a:lstStyle/>
          <a:p>
            <a:r>
              <a:rPr lang="es-MX" sz="6600" dirty="0"/>
              <a:t>Centro de proyección</a:t>
            </a:r>
          </a:p>
        </p:txBody>
      </p:sp>
      <p:sp>
        <p:nvSpPr>
          <p:cNvPr id="3" name="Marcador de texto 2">
            <a:extLst>
              <a:ext uri="{FF2B5EF4-FFF2-40B4-BE49-F238E27FC236}">
                <a16:creationId xmlns:a16="http://schemas.microsoft.com/office/drawing/2014/main" id="{9F548849-D51E-B4DA-2272-5D81BCCC6F75}"/>
              </a:ext>
            </a:extLst>
          </p:cNvPr>
          <p:cNvSpPr>
            <a:spLocks noGrp="1"/>
          </p:cNvSpPr>
          <p:nvPr>
            <p:ph type="body" idx="1"/>
          </p:nvPr>
        </p:nvSpPr>
        <p:spPr>
          <a:xfrm>
            <a:off x="2550202" y="989080"/>
            <a:ext cx="9641797" cy="2141565"/>
          </a:xfrm>
        </p:spPr>
        <p:txBody>
          <a:bodyPr>
            <a:normAutofit/>
          </a:bodyPr>
          <a:lstStyle/>
          <a:p>
            <a:r>
              <a:rPr lang="es-MX" dirty="0"/>
              <a:t>Ojo del observador: lugar desde el que se observa el plano auxiliar, también llamado centro de proyección. Punto de fuga: punto del plano auxiliar en el que concurren todas las proyecciones de las rectas paralelas.</a:t>
            </a:r>
          </a:p>
        </p:txBody>
      </p:sp>
      <p:sp>
        <p:nvSpPr>
          <p:cNvPr id="4" name="Título 1">
            <a:extLst>
              <a:ext uri="{FF2B5EF4-FFF2-40B4-BE49-F238E27FC236}">
                <a16:creationId xmlns:a16="http://schemas.microsoft.com/office/drawing/2014/main" id="{CC830AA1-8BBC-16E0-171F-927D689358A0}"/>
              </a:ext>
            </a:extLst>
          </p:cNvPr>
          <p:cNvSpPr txBox="1">
            <a:spLocks/>
          </p:cNvSpPr>
          <p:nvPr/>
        </p:nvSpPr>
        <p:spPr>
          <a:xfrm>
            <a:off x="2355274" y="2923310"/>
            <a:ext cx="10598726" cy="145320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8400" kern="1200" cap="all" spc="800" baseline="0">
                <a:solidFill>
                  <a:schemeClr val="tx2"/>
                </a:solidFill>
                <a:latin typeface="+mj-lt"/>
                <a:ea typeface="+mj-ea"/>
                <a:cs typeface="+mj-cs"/>
              </a:defRPr>
            </a:lvl1pPr>
          </a:lstStyle>
          <a:p>
            <a:endParaRPr lang="es-MX" sz="6600" dirty="0"/>
          </a:p>
        </p:txBody>
      </p:sp>
      <p:sp>
        <p:nvSpPr>
          <p:cNvPr id="6" name="Título 1">
            <a:extLst>
              <a:ext uri="{FF2B5EF4-FFF2-40B4-BE49-F238E27FC236}">
                <a16:creationId xmlns:a16="http://schemas.microsoft.com/office/drawing/2014/main" id="{1E65D399-53DB-0BF8-186B-5FBD744D8FC4}"/>
              </a:ext>
            </a:extLst>
          </p:cNvPr>
          <p:cNvSpPr txBox="1">
            <a:spLocks/>
          </p:cNvSpPr>
          <p:nvPr/>
        </p:nvSpPr>
        <p:spPr>
          <a:xfrm>
            <a:off x="2765429" y="2508434"/>
            <a:ext cx="9621498" cy="145320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8400" kern="1200" cap="all" spc="800" baseline="0">
                <a:solidFill>
                  <a:schemeClr val="tx2"/>
                </a:solidFill>
                <a:latin typeface="+mj-lt"/>
                <a:ea typeface="+mj-ea"/>
                <a:cs typeface="+mj-cs"/>
              </a:defRPr>
            </a:lvl1pPr>
          </a:lstStyle>
          <a:p>
            <a:r>
              <a:rPr lang="es-MX" sz="4400" dirty="0"/>
              <a:t>Formas Básicas de Locomoción</a:t>
            </a:r>
          </a:p>
        </p:txBody>
      </p:sp>
      <p:sp>
        <p:nvSpPr>
          <p:cNvPr id="7" name="Marcador de texto 2">
            <a:extLst>
              <a:ext uri="{FF2B5EF4-FFF2-40B4-BE49-F238E27FC236}">
                <a16:creationId xmlns:a16="http://schemas.microsoft.com/office/drawing/2014/main" id="{67ABE266-AA6A-EF25-7C5F-A5EC8C20E738}"/>
              </a:ext>
            </a:extLst>
          </p:cNvPr>
          <p:cNvSpPr txBox="1">
            <a:spLocks/>
          </p:cNvSpPr>
          <p:nvPr/>
        </p:nvSpPr>
        <p:spPr>
          <a:xfrm>
            <a:off x="2550201" y="4042488"/>
            <a:ext cx="9621497" cy="2510712"/>
          </a:xfrm>
          <a:prstGeom prst="rect">
            <a:avLst/>
          </a:prstGeom>
        </p:spPr>
        <p:txBody>
          <a:bodyPr vert="horz" lIns="91440" tIns="45720" rIns="91440" bIns="45720" rtlCol="0">
            <a:normAutofit lnSpcReduction="10000"/>
          </a:bodyPr>
          <a:lstStyle>
            <a:lvl1pPr marL="0" indent="0" algn="l" defTabSz="914400" rtl="0" eaLnBrk="1" latinLnBrk="0" hangingPunct="1">
              <a:lnSpc>
                <a:spcPct val="100000"/>
              </a:lnSpc>
              <a:spcBef>
                <a:spcPts val="700"/>
              </a:spcBef>
              <a:buClr>
                <a:schemeClr val="tx2"/>
              </a:buClr>
              <a:buFont typeface="Arial" panose="020B0604020202020204" pitchFamily="34" charset="0"/>
              <a:buNone/>
              <a:defRPr sz="2000" b="1" i="0" kern="1200" cap="all" spc="400" baseline="0">
                <a:solidFill>
                  <a:schemeClr val="accent1"/>
                </a:solidFill>
                <a:latin typeface="+mn-lt"/>
                <a:ea typeface="+mn-ea"/>
                <a:cs typeface="+mn-cs"/>
              </a:defRPr>
            </a:lvl1pPr>
            <a:lvl2pPr marL="457200" indent="0" algn="l" defTabSz="914400" rtl="0" eaLnBrk="1" latinLnBrk="0" hangingPunct="1">
              <a:lnSpc>
                <a:spcPct val="110000"/>
              </a:lnSpc>
              <a:spcBef>
                <a:spcPts val="700"/>
              </a:spcBef>
              <a:buClr>
                <a:schemeClr val="tx2"/>
              </a:buClr>
              <a:buFont typeface="Gill Sans MT" panose="020B0502020104020203"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110000"/>
              </a:lnSpc>
              <a:spcBef>
                <a:spcPts val="700"/>
              </a:spcBef>
              <a:buClr>
                <a:schemeClr val="tx2"/>
              </a:buClr>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110000"/>
              </a:lnSpc>
              <a:spcBef>
                <a:spcPts val="700"/>
              </a:spcBef>
              <a:buClr>
                <a:schemeClr val="tx2"/>
              </a:buClr>
              <a:buFont typeface="Gill Sans MT" panose="020B0502020104020203"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110000"/>
              </a:lnSpc>
              <a:spcBef>
                <a:spcPts val="700"/>
              </a:spcBef>
              <a:buClr>
                <a:schemeClr val="tx2"/>
              </a:buClr>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110000"/>
              </a:lnSpc>
              <a:spcBef>
                <a:spcPts val="700"/>
              </a:spcBef>
              <a:buClr>
                <a:schemeClr val="tx2"/>
              </a:buClr>
              <a:buFont typeface="Gill Sans MT" panose="020B0502020104020203"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110000"/>
              </a:lnSpc>
              <a:spcBef>
                <a:spcPts val="700"/>
              </a:spcBef>
              <a:buClr>
                <a:schemeClr val="tx2"/>
              </a:buClr>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110000"/>
              </a:lnSpc>
              <a:spcBef>
                <a:spcPts val="700"/>
              </a:spcBef>
              <a:buClr>
                <a:schemeClr val="tx2"/>
              </a:buClr>
              <a:buFont typeface="Gill Sans MT" panose="020B0502020104020203" pitchFamily="34" charset="0"/>
              <a:buNone/>
              <a:defRPr sz="1600" kern="1200" baseline="0">
                <a:solidFill>
                  <a:schemeClr val="tx1">
                    <a:tint val="75000"/>
                  </a:schemeClr>
                </a:solidFill>
                <a:latin typeface="+mn-lt"/>
                <a:ea typeface="+mn-ea"/>
                <a:cs typeface="+mn-cs"/>
              </a:defRPr>
            </a:lvl8pPr>
            <a:lvl9pPr marL="3657600" indent="0" algn="l" defTabSz="914400" rtl="0" eaLnBrk="1" latinLnBrk="0" hangingPunct="1">
              <a:lnSpc>
                <a:spcPct val="110000"/>
              </a:lnSpc>
              <a:spcBef>
                <a:spcPts val="700"/>
              </a:spcBef>
              <a:buClr>
                <a:schemeClr val="tx2"/>
              </a:buClr>
              <a:buFont typeface="Arial" panose="020B0604020202020204" pitchFamily="34" charset="0"/>
              <a:buNone/>
              <a:defRPr sz="1600" kern="1200" baseline="0">
                <a:solidFill>
                  <a:schemeClr val="tx1">
                    <a:tint val="75000"/>
                  </a:schemeClr>
                </a:solidFill>
                <a:latin typeface="+mn-lt"/>
                <a:ea typeface="+mn-ea"/>
                <a:cs typeface="+mn-cs"/>
              </a:defRPr>
            </a:lvl9pPr>
          </a:lstStyle>
          <a:p>
            <a:r>
              <a:rPr lang="es-MX" dirty="0"/>
              <a:t>Desplazamiento en posición erecta producido por el apoyo sucesivo de los pies sobre una superficie, sin la existencia de una fase aérea. Es la forma natural de locomoción vertical, cuyo patrón motor se caracteriza por una acción alternativa y progresiva de las piernas y un contacto continuo con la superficie de apoyo.</a:t>
            </a:r>
          </a:p>
        </p:txBody>
      </p:sp>
    </p:spTree>
    <p:extLst>
      <p:ext uri="{BB962C8B-B14F-4D97-AF65-F5344CB8AC3E}">
        <p14:creationId xmlns:p14="http://schemas.microsoft.com/office/powerpoint/2010/main" val="3133068115"/>
      </p:ext>
    </p:extLst>
  </p:cSld>
  <p:clrMapOvr>
    <a:masterClrMapping/>
  </p:clrMapOvr>
</p:sld>
</file>

<file path=ppt/theme/theme1.xml><?xml version="1.0" encoding="utf-8"?>
<a:theme xmlns:a="http://schemas.openxmlformats.org/drawingml/2006/main" name="Distintivo">
  <a:themeElements>
    <a:clrScheme name="Distintivo">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Distintivo">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stintivo">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TM10001106[[fn=Distintivo]]</Template>
  <TotalTime>15</TotalTime>
  <Words>356</Words>
  <Application>Microsoft Office PowerPoint</Application>
  <PresentationFormat>Panorámica</PresentationFormat>
  <Paragraphs>22</Paragraphs>
  <Slides>6</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6</vt:i4>
      </vt:variant>
    </vt:vector>
  </HeadingPairs>
  <TitlesOfParts>
    <vt:vector size="10" baseType="lpstr">
      <vt:lpstr>Arial</vt:lpstr>
      <vt:lpstr>Gill Sans MT</vt:lpstr>
      <vt:lpstr>Impact</vt:lpstr>
      <vt:lpstr>Distintivo</vt:lpstr>
      <vt:lpstr>Actividades coreográficas en la escuela</vt:lpstr>
      <vt:lpstr>lectura</vt:lpstr>
      <vt:lpstr>Pulso musical</vt:lpstr>
      <vt:lpstr>tiempo</vt:lpstr>
      <vt:lpstr>compas</vt:lpstr>
      <vt:lpstr>Centro de proyección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Actividades coreográficas en la escuela</dc:title>
  <dc:creator>LORENA IRACHETA VELEZ</dc:creator>
  <cp:lastModifiedBy>Mariana Garcia Reyna</cp:lastModifiedBy>
  <cp:revision>2</cp:revision>
  <dcterms:created xsi:type="dcterms:W3CDTF">2022-05-04T12:42:07Z</dcterms:created>
  <dcterms:modified xsi:type="dcterms:W3CDTF">2022-05-07T22:47:53Z</dcterms:modified>
</cp:coreProperties>
</file>