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330" r:id="rId7"/>
    <p:sldId id="305" r:id="rId8"/>
    <p:sldId id="335" r:id="rId9"/>
    <p:sldId id="341" r:id="rId10"/>
    <p:sldId id="342" r:id="rId11"/>
    <p:sldId id="336" r:id="rId12"/>
    <p:sldId id="332" r:id="rId13"/>
    <p:sldId id="343" r:id="rId14"/>
    <p:sldId id="344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25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0DC193-9F3D-4898-839C-CC92153A30BA}" type="datetime1">
              <a:rPr lang="es-ES" smtClean="0"/>
              <a:t>13/05/2022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FD57A-6620-4E04-BEB7-F847C42A49AD}" type="datetime1">
              <a:rPr lang="es-ES" smtClean="0"/>
              <a:pPr/>
              <a:t>13/05/2022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69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29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34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75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12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12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23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36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41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ángulo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17" name="Imagen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Haga clic para modificar el estilo de título del patrón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es-E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Haga clic para modificar el estilo de título del patrón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 rtl="0"/>
            <a:r>
              <a:rPr lang="es-ES" sz="2000" noProof="0">
                <a:solidFill>
                  <a:schemeClr val="tx2">
                    <a:alpha val="60000"/>
                  </a:schemeClr>
                </a:solidFill>
              </a:rPr>
              <a:t>Haga clic para modificar los estilos de texto del patrón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noProof="0">
                <a:solidFill>
                  <a:schemeClr val="tx2">
                    <a:alpha val="60000"/>
                  </a:schemeClr>
                </a:solidFill>
              </a:rPr>
              <a:t>1/3/20XX</a:t>
            </a:r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noProof="0">
                <a:solidFill>
                  <a:schemeClr val="tx2">
                    <a:alpha val="60000"/>
                  </a:schemeClr>
                </a:solidFill>
              </a:rPr>
              <a:t>Ejemplo de texto de pie de página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es-ES" noProof="0" smtClean="0">
                <a:solidFill>
                  <a:schemeClr val="tx2">
                    <a:alpha val="60000"/>
                  </a:schemeClr>
                </a:solidFill>
              </a:rPr>
              <a:pPr rtl="0"/>
              <a:t>‹Nº›</a:t>
            </a:fld>
            <a:endParaRPr lang="es-ES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Haga clic para modificar el estilo de título del patrón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es-ES" sz="1800" noProof="0">
                <a:solidFill>
                  <a:schemeClr val="tx2">
                    <a:alpha val="60000"/>
                  </a:schemeClr>
                </a:solidFill>
              </a:rPr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ángulo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Marco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Haga clic para modificar el estilo de título del patrón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es-ES" sz="1800" noProof="0">
                <a:solidFill>
                  <a:schemeClr val="tx2">
                    <a:alpha val="60000"/>
                  </a:schemeClr>
                </a:solidFill>
              </a:rPr>
              <a:t>Haga clic para modificar los estilos de texto del patrón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posición de imagen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es-E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Haga clic para modificar el estilo de título del patrón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 rtl="0"/>
            <a:r>
              <a:rPr lang="es-ES" sz="1800" noProof="0">
                <a:solidFill>
                  <a:schemeClr val="tx2">
                    <a:alpha val="60000"/>
                  </a:schemeClr>
                </a:solidFill>
              </a:rPr>
              <a:t>Haga clic para modificar los estilos de texto del patrón</a:t>
            </a:r>
          </a:p>
        </p:txBody>
      </p:sp>
      <p:sp>
        <p:nvSpPr>
          <p:cNvPr id="29" name="Marcador de fecha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1/3/20XX</a:t>
            </a:r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Marcador de posición de imagen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6" name="Marcador de posición de imagen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0" name="Marcador de pie de página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31" name="Marcador de número de diapositiva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ángulo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 useBgFill="1">
        <p:nvSpPr>
          <p:cNvPr id="8" name="Forma libre: Forma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o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s-ES" noProof="0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Haga clic para modificar el estilo de título del patrón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scala de tiempo con tabla y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ángulo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 useBgFill="1">
        <p:nvSpPr>
          <p:cNvPr id="13" name="Rectángulo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Marco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posición de imagen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imagen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4" name="Marcador de texto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6" name="Marcador de texto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8" name="Marcador de texto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9" name="Marcador de texto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2 (diapositiva de comparació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1/3/20XX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>
                <a:solidFill>
                  <a:srgbClr val="FFFFFF"/>
                </a:solidFill>
              </a:rPr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fld id="{28844951-7827-47D4-8276-7DDE1FA7D85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 anchor="b" anchorCtr="0"/>
          <a:lstStyle/>
          <a:p>
            <a:pPr rtl="0"/>
            <a:r>
              <a:rPr lang="es-419" b="0" i="0" dirty="0">
                <a:solidFill>
                  <a:srgbClr val="FFFFFF"/>
                </a:solidFill>
                <a:effectLst/>
                <a:latin typeface="Londrina"/>
              </a:rPr>
              <a:t>Actividades Coreográficas en la Escuela</a:t>
            </a:r>
            <a:endParaRPr lang="es-ES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 rtlCol="0"/>
          <a:lstStyle/>
          <a:p>
            <a:pPr rtl="0"/>
            <a:r>
              <a:rPr lang="es-MX" dirty="0"/>
              <a:t>Claudia Paola González Sánchez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4D956-9AF4-45D3-D104-33E6E6474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Danzas del mundo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0B3C6F-9B4B-09AF-701A-A38CD54103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Cumbia, Cartagena (Colombia)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Baile de mascaras </a:t>
            </a:r>
            <a:r>
              <a:rPr lang="es-419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zaouli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Manfla (Costa de Marfil)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Frevo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Olinda (Brasil)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Kathakali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s-419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Kochi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(India)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Hopak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Kiev (Ucrania)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Adumu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Kenia y Tanzania.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Footwork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Chicago (Estados Unidos)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419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Ote'a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Tahití (Polinesia francesa)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79590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53773-E0C3-79AA-DD54-DD445B26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Danzas creativas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4DAAD-5B8E-8B8D-7543-DEAF95379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Danza Creativa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es un método de trabajo corporal en el que a través de una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danza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libre, espontánea, sin reglas preestablecidas, se estimulan las potencialidades de expresión y movimiento que todos tenemos, mediante un proceso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creativo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que proporciona un bienestar físico, psíquico y afectivo.</a:t>
            </a:r>
            <a:endParaRPr lang="es-419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B4589C-6CD5-B77D-604B-A866D9FC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1/3/20XX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D886CE-5829-027D-5CF1-B3576C17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748F33-D94C-5D41-FAE6-ECF76F92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es-ES" noProof="0" smtClean="0"/>
              <a:t>11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5429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57686-487A-4245-814E-58B1C25C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/>
          <a:lstStyle/>
          <a:p>
            <a:pPr rtl="0"/>
            <a:r>
              <a:rPr lang="es-419" b="0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Pulso Musical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6566BB-9632-4FD7-9FFC-FD3C43D3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>
            <a:normAutofit fontScale="70000" lnSpcReduction="20000"/>
          </a:bodyPr>
          <a:lstStyle/>
          <a:p>
            <a:pPr algn="l"/>
            <a:r>
              <a:rPr lang="es-419" i="0" dirty="0">
                <a:solidFill>
                  <a:srgbClr val="202124"/>
                </a:solidFill>
                <a:effectLst/>
              </a:rPr>
              <a:t>El pulso es cualquiera de las señales transitorias musicales periódicas que marcan el ritmo, es decir, el latido de la música y la utilizamos para comparar la duración de las notas y los silencios. El pulso es la unidad temporal básica (aun así sub-divisible) de una obra musical.</a:t>
            </a:r>
          </a:p>
        </p:txBody>
      </p:sp>
      <p:pic>
        <p:nvPicPr>
          <p:cNvPr id="9" name="Marcador de posición de imagen 8" descr="Foto de un artista mojando un pincel en una paleta de pintura">
            <a:extLst>
              <a:ext uri="{FF2B5EF4-FFF2-40B4-BE49-F238E27FC236}">
                <a16:creationId xmlns:a16="http://schemas.microsoft.com/office/drawing/2014/main" id="{39953FF0-412E-4D4D-91B1-A91C65C466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8" y="4059936"/>
            <a:ext cx="2807208" cy="2322576"/>
          </a:xfrm>
        </p:spPr>
      </p:pic>
      <p:pic>
        <p:nvPicPr>
          <p:cNvPr id="11" name="Marcador de posición de imagen 10" descr="Foto de un artista abriendo un tubo de pintura">
            <a:extLst>
              <a:ext uri="{FF2B5EF4-FFF2-40B4-BE49-F238E27FC236}">
                <a16:creationId xmlns:a16="http://schemas.microsoft.com/office/drawing/2014/main" id="{0CF184A7-72F0-4298-BD0F-B461E6A435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840" y="4059936"/>
            <a:ext cx="2807208" cy="2322576"/>
          </a:xfrm>
        </p:spPr>
      </p:pic>
      <p:pic>
        <p:nvPicPr>
          <p:cNvPr id="13" name="Marcador de posición de imagen 12" descr="Foto de un artista mojando un pincel en pintura naranja en una paleta">
            <a:extLst>
              <a:ext uri="{FF2B5EF4-FFF2-40B4-BE49-F238E27FC236}">
                <a16:creationId xmlns:a16="http://schemas.microsoft.com/office/drawing/2014/main" id="{DB4636A3-BAA9-469C-8F28-2B0A9530D2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048" y="4059936"/>
            <a:ext cx="2807208" cy="2322576"/>
          </a:xfrm>
        </p:spPr>
      </p:pic>
      <p:pic>
        <p:nvPicPr>
          <p:cNvPr id="15" name="Marcador de posición de imagen 14" descr="Foto de un pincel con pintura azul y blanca">
            <a:extLst>
              <a:ext uri="{FF2B5EF4-FFF2-40B4-BE49-F238E27FC236}">
                <a16:creationId xmlns:a16="http://schemas.microsoft.com/office/drawing/2014/main" id="{AECBB048-D3B9-4FE4-A34B-876DE7D50C8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256" y="4059936"/>
            <a:ext cx="2807208" cy="2322576"/>
          </a:xfrm>
        </p:spPr>
      </p:pic>
      <p:sp>
        <p:nvSpPr>
          <p:cNvPr id="16" name="Marcador de fecha 15">
            <a:extLst>
              <a:ext uri="{FF2B5EF4-FFF2-40B4-BE49-F238E27FC236}">
                <a16:creationId xmlns:a16="http://schemas.microsoft.com/office/drawing/2014/main" id="{7FFBE36B-5CC8-44EE-801B-6159157B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1/3/20XX</a:t>
            </a:r>
          </a:p>
        </p:txBody>
      </p:sp>
      <p:sp>
        <p:nvSpPr>
          <p:cNvPr id="17" name="Marcador de pie de página 16">
            <a:extLst>
              <a:ext uri="{FF2B5EF4-FFF2-40B4-BE49-F238E27FC236}">
                <a16:creationId xmlns:a16="http://schemas.microsoft.com/office/drawing/2014/main" id="{FF014D18-B223-4ED4-BCCA-1E4C3828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41898C30-E58E-4EC9-8A27-DF1822A9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34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/>
          <a:lstStyle/>
          <a:p>
            <a:pPr rtl="0"/>
            <a:r>
              <a:rPr lang="es-ES" dirty="0"/>
              <a:t>TEMPO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49AA98-AED4-4FAD-999C-98B64BB9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rmAutofit/>
          </a:bodyPr>
          <a:lstStyle/>
          <a:p>
            <a:pPr rtl="0"/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 su forma más simple, el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tempo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en la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música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se refiere al ritmo o la velocidad de una composición. En italiano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significa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"tiempo", lo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que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indica el poder de este elemento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musical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para mantener el ritmo de una canción.</a:t>
            </a:r>
            <a:endParaRPr lang="es-ES" dirty="0"/>
          </a:p>
        </p:txBody>
      </p:sp>
      <p:sp>
        <p:nvSpPr>
          <p:cNvPr id="81" name="Marcador de fecha 80">
            <a:extLst>
              <a:ext uri="{FF2B5EF4-FFF2-40B4-BE49-F238E27FC236}">
                <a16:creationId xmlns:a16="http://schemas.microsoft.com/office/drawing/2014/main" id="{82960077-7DAA-4543-8719-74137BCB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1/3/20XX</a:t>
            </a:r>
          </a:p>
        </p:txBody>
      </p:sp>
      <p:pic>
        <p:nvPicPr>
          <p:cNvPr id="8" name="Marcador de posición de imagen 7" descr="Foto de un pincel con pintura azul y blanca">
            <a:extLst>
              <a:ext uri="{FF2B5EF4-FFF2-40B4-BE49-F238E27FC236}">
                <a16:creationId xmlns:a16="http://schemas.microsoft.com/office/drawing/2014/main" id="{2088C71B-3F8B-4679-8801-8C4C86D45C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0"/>
            <a:ext cx="4599432" cy="2286000"/>
          </a:xfrm>
        </p:spPr>
      </p:pic>
      <p:pic>
        <p:nvPicPr>
          <p:cNvPr id="10" name="Marcador de posición de imagen 9" descr="Imagen de formas triangulares de colores">
            <a:extLst>
              <a:ext uri="{FF2B5EF4-FFF2-40B4-BE49-F238E27FC236}">
                <a16:creationId xmlns:a16="http://schemas.microsoft.com/office/drawing/2014/main" id="{96812000-377B-4B9A-A2C2-AFDD83B7A3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2286000"/>
            <a:ext cx="4599432" cy="2286000"/>
          </a:xfrm>
        </p:spPr>
      </p:pic>
      <p:pic>
        <p:nvPicPr>
          <p:cNvPr id="12" name="Marcador de posición de imagen 11" descr="Foto de manos con un reflejo de luces de colores">
            <a:extLst>
              <a:ext uri="{FF2B5EF4-FFF2-40B4-BE49-F238E27FC236}">
                <a16:creationId xmlns:a16="http://schemas.microsoft.com/office/drawing/2014/main" id="{4F42B7E8-FEA7-4E82-B22D-FA99260409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4572000"/>
            <a:ext cx="4599432" cy="2286000"/>
          </a:xfrm>
        </p:spPr>
      </p:pic>
      <p:sp>
        <p:nvSpPr>
          <p:cNvPr id="82" name="Marcador de pie de página 81">
            <a:extLst>
              <a:ext uri="{FF2B5EF4-FFF2-40B4-BE49-F238E27FC236}">
                <a16:creationId xmlns:a16="http://schemas.microsoft.com/office/drawing/2014/main" id="{503949B9-68A2-4ABE-91ED-37C05B24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/>
          <a:p>
            <a:pPr rtl="0"/>
            <a:r>
              <a:rPr lang="es-ES" dirty="0"/>
              <a:t>Acento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 notación musical un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acento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indica que hay que aplicar una dinámica fuerte a una sola nota o un signo de articulación. El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acento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horizontal es el más común, el cuarto símbolo en la ilustración anterior, lo que es el símbolo que la mayoría de los músicos quieren decir cuando dicen signo de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acento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s-ES" dirty="0"/>
          </a:p>
        </p:txBody>
      </p:sp>
      <p:pic>
        <p:nvPicPr>
          <p:cNvPr id="7" name="Marcador de posición de imagen 6" descr="Foto de puntas de lápices de colores">
            <a:extLst>
              <a:ext uri="{FF2B5EF4-FFF2-40B4-BE49-F238E27FC236}">
                <a16:creationId xmlns:a16="http://schemas.microsoft.com/office/drawing/2014/main" id="{4C238EB8-09B7-4151-B562-13B050D4A3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905256"/>
            <a:ext cx="4581144" cy="2450592"/>
          </a:xfrm>
        </p:spPr>
      </p:pic>
      <p:pic>
        <p:nvPicPr>
          <p:cNvPr id="9" name="Marcador de posición de imagen 8" descr="Foto de pinturas de cera &#10;">
            <a:extLst>
              <a:ext uri="{FF2B5EF4-FFF2-40B4-BE49-F238E27FC236}">
                <a16:creationId xmlns:a16="http://schemas.microsoft.com/office/drawing/2014/main" id="{8C7F1323-5935-4F21-BFEA-E642AAB30A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3520440"/>
            <a:ext cx="4581144" cy="2450592"/>
          </a:xfrm>
        </p:spPr>
      </p:pic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Foto de pincel mezclando colores en una paleta&#10;">
            <a:extLst>
              <a:ext uri="{FF2B5EF4-FFF2-40B4-BE49-F238E27FC236}">
                <a16:creationId xmlns:a16="http://schemas.microsoft.com/office/drawing/2014/main" id="{1BBA7D00-FBC1-4E10-8B44-A05F4AD3FA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" y="484632"/>
            <a:ext cx="12179808" cy="5907024"/>
          </a:xfrm>
        </p:spPr>
      </p:pic>
      <p:sp>
        <p:nvSpPr>
          <p:cNvPr id="20" name="Título 19">
            <a:extLst>
              <a:ext uri="{FF2B5EF4-FFF2-40B4-BE49-F238E27FC236}">
                <a16:creationId xmlns:a16="http://schemas.microsoft.com/office/drawing/2014/main" id="{2DB3B99A-1BFE-45FD-89BB-94C4EC58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5715002" cy="3749040"/>
          </a:xfrm>
        </p:spPr>
        <p:txBody>
          <a:bodyPr rtlCol="0">
            <a:normAutofit/>
          </a:bodyPr>
          <a:lstStyle/>
          <a:p>
            <a:pPr rtl="0"/>
            <a:r>
              <a:rPr lang="es-419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419" sz="2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compás</a:t>
            </a:r>
            <a:r>
              <a:rPr lang="es-419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es una unidad métrica constituida por tiempos iguales que, de manera convencional, se les llama pulsos; cualquier elemento musical puede definir esta continuidad cíclica. Los </a:t>
            </a:r>
            <a:r>
              <a:rPr lang="es-419" sz="2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compases</a:t>
            </a:r>
            <a:r>
              <a:rPr lang="es-419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se clasifican básicamente en dos tipos, binarios y ternarios (terciarios).</a:t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0D0082-0478-4749-89B1-BE87392F40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7226" y="699897"/>
            <a:ext cx="4800600" cy="10668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es-ES" dirty="0"/>
              <a:t>Compas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CB554B-73A5-4106-A48D-001C726C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1/3/20XX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464640-8ACA-4AEB-B9BF-A79783A1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6E7A03-635E-4F0D-9A7F-96B13283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s-ES" smtClean="0"/>
              <a:pPr rtl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06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518F4-D13C-40F3-9843-13BBC3B8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es-ES" dirty="0"/>
              <a:t>Motricidad gruesa y fina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BA94CC-2803-437F-B79F-A5067E28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</p:spPr>
        <p:txBody>
          <a:bodyPr rtlCol="0">
            <a:normAutofit/>
          </a:bodyPr>
          <a:lstStyle/>
          <a:p>
            <a:pPr rtl="0"/>
            <a:endParaRPr lang="es-ES" dirty="0"/>
          </a:p>
          <a:p>
            <a:pPr rtl="0"/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97F57A-AEBE-465C-9EF7-E78B1CDEC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81400" y="2429192"/>
            <a:ext cx="5183188" cy="3446463"/>
          </a:xfrm>
        </p:spPr>
        <p:txBody>
          <a:bodyPr rtlCol="0">
            <a:normAutofit/>
          </a:bodyPr>
          <a:lstStyle/>
          <a:p>
            <a:pPr rtl="0"/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motricidad gruesa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son los grandes movimientos que se realizan con brazos, piernas, pies o cuerpo entero. Por el contrario, la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motricidad fina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son movimientos que requieren de precisión, en los que utilizamos las manos, muñecas, dedos, labios y lengua</a:t>
            </a:r>
            <a:endParaRPr lang="es-ES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FD409D-82CA-4A05-9EF1-71EEFF94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1/3/20XX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D187DA-D1E6-4203-8426-B028CDCA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D57D52-635E-45A8-AB12-6DAF7831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s-ES" smtClean="0"/>
              <a:pPr rtl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47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60FCC-0BF5-45B2-9CDD-17A4BA18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es-ES" dirty="0"/>
              <a:t>Centro de proyección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0BAF9D-516C-4AC0-B83C-33BFA6E28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Agregue texto, imágenes, arte y vídeos. </a:t>
            </a:r>
          </a:p>
          <a:p>
            <a:pPr rtl="0"/>
            <a:r>
              <a:rPr lang="es-ES" dirty="0"/>
              <a:t>Agregue transiciones, animaciones y movimientos. </a:t>
            </a:r>
          </a:p>
          <a:p>
            <a:pPr rtl="0"/>
            <a:r>
              <a:rPr lang="es-ES" dirty="0"/>
              <a:t>Guarde en OneDrive para acceder a sus presentaciones desde el equipo, la tableta o el teléfono. </a:t>
            </a:r>
          </a:p>
          <a:p>
            <a:pPr rtl="0"/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51D7A3-45F6-43A4-8ADB-05DA212AD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Subtítulo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022558-08EA-41A8-88BE-1F82971F0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Autofit/>
          </a:bodyPr>
          <a:lstStyle/>
          <a:p>
            <a:pPr rtl="0"/>
            <a:r>
              <a:rPr lang="es-ES"/>
              <a:t>Abra el panel Ideas de diseño para transformar al instante sus diapositivas. </a:t>
            </a:r>
          </a:p>
          <a:p>
            <a:pPr rtl="0"/>
            <a:r>
              <a:rPr lang="es-ES"/>
              <a:t>Cuando tengamos ideas de diseño, las mostraremos aquí. </a:t>
            </a:r>
          </a:p>
          <a:p>
            <a:pPr rtl="0"/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EA34E7E-6BB0-4276-9993-7D15DAF830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Subtítulo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6AEC234-75AE-4C73-8E75-A426AAC544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75568" y="2428262"/>
            <a:ext cx="3383280" cy="3446463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Este tema de PowerPoint usa su propio conjunto de colores, fuentes y efectos para crear la apariencia general de estas diapositivas. </a:t>
            </a:r>
          </a:p>
          <a:p>
            <a:pPr rtl="0"/>
            <a:r>
              <a:rPr lang="es-ES" dirty="0"/>
              <a:t>PowerPoint le ofrece muchísimos temas para dar a su presentación la personalidad adecuada. 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2919092-CCE1-4A58-8E2A-540307E1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1/3/20XX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43032B0D-C227-4CB9-85CC-4B9B8BF1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5F67B498-D587-4BC1-B0F3-4316C41A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s-ES" smtClean="0"/>
              <a:pPr rtl="0"/>
              <a:t>7</a:t>
            </a:fld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4DE3156-112C-5939-DD23-82271F47A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2EB367-266C-D8C6-F145-E22161368C5B}"/>
              </a:ext>
            </a:extLst>
          </p:cNvPr>
          <p:cNvSpPr txBox="1"/>
          <p:nvPr/>
        </p:nvSpPr>
        <p:spPr>
          <a:xfrm>
            <a:off x="836611" y="1878890"/>
            <a:ext cx="10515599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419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proyección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cuya definición es adaptar (o proyectar) canciones y danzas tradicionales a los requerimientos de un escenario, tuvo su mayor auge en los años '50 y '60, y fue la base de movimientos futuros como el </a:t>
            </a:r>
            <a:r>
              <a:rPr lang="es-419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Neofolklore</a:t>
            </a:r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o la Nueva Canción Chilena, pero aún hoy mantiene importantes referentes en plena actividad.</a:t>
            </a:r>
          </a:p>
          <a:p>
            <a:endParaRPr lang="es-419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s-419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s-419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s-419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s-419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s-419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s-419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s-419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s-419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s-419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419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26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58CC6-FF60-4FC8-BA35-52A8BDDC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/>
          <a:lstStyle/>
          <a:p>
            <a:pPr rtl="0"/>
            <a:r>
              <a:rPr lang="es-ES" dirty="0"/>
              <a:t>Formas básicas de la locomoción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0E0066-50A4-4BA2-9D04-DA968D2A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Autofit/>
          </a:bodyPr>
          <a:lstStyle/>
          <a:p>
            <a:pPr rtl="0"/>
            <a:r>
              <a:rPr lang="es-419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Locomotrices : andar, correr, saltar, galopar, rodar, botar, caer, trepar, subir, bajar, etc. No Locomotrices: balancearse, estirarse, inclinarse, doblarse, girar, empujar, levantar, traccionar, colgarse, equilibrarse, </a:t>
            </a:r>
            <a:r>
              <a:rPr lang="es-419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es-ES" dirty="0"/>
              <a:t>. </a:t>
            </a:r>
          </a:p>
        </p:txBody>
      </p:sp>
      <p:pic>
        <p:nvPicPr>
          <p:cNvPr id="7" name="Marcador de posición de imagen 6" descr="Foto de un artista mojando un pincel en pintura naranja en una paleta">
            <a:extLst>
              <a:ext uri="{FF2B5EF4-FFF2-40B4-BE49-F238E27FC236}">
                <a16:creationId xmlns:a16="http://schemas.microsoft.com/office/drawing/2014/main" id="{7D1EAA44-4F3D-44D6-B1B6-5140800EC0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484632"/>
            <a:ext cx="4279392" cy="2862072"/>
          </a:xfrm>
        </p:spPr>
      </p:pic>
      <p:pic>
        <p:nvPicPr>
          <p:cNvPr id="9" name="Marcador de posición de imagen 8" descr="Foto de un artista abriendo un tubo de pintura">
            <a:extLst>
              <a:ext uri="{FF2B5EF4-FFF2-40B4-BE49-F238E27FC236}">
                <a16:creationId xmlns:a16="http://schemas.microsoft.com/office/drawing/2014/main" id="{78CF4775-4C31-488E-AB32-6C7A887A12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3511296"/>
            <a:ext cx="4279392" cy="2862072"/>
          </a:xfrm>
        </p:spPr>
      </p:pic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FB067F41-22A4-40B6-A3DA-26D8E0FC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1/3/20XX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ECB2F7A7-6A7C-429F-A261-494305D5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7F068389-EB02-493E-9416-4F35FEE4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s-ES" smtClean="0"/>
              <a:pPr rtl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09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3DBD4-E398-4AA3-AEC1-4BF03FC5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/>
          <a:lstStyle/>
          <a:p>
            <a:pPr rtl="0"/>
            <a:r>
              <a:rPr lang="es-ES" dirty="0"/>
              <a:t>Danzas Educativas</a:t>
            </a:r>
          </a:p>
        </p:txBody>
      </p:sp>
      <p:pic>
        <p:nvPicPr>
          <p:cNvPr id="6" name="Marcador de posición de imagen 5" descr="Foto de un montón de pinceles de artista limpios">
            <a:extLst>
              <a:ext uri="{FF2B5EF4-FFF2-40B4-BE49-F238E27FC236}">
                <a16:creationId xmlns:a16="http://schemas.microsoft.com/office/drawing/2014/main" id="{D7D1C07D-75DD-4A12-9C4C-A9C3E052A3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" y="484632"/>
            <a:ext cx="11210544" cy="3191256"/>
          </a:xfr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F80182-DF99-445E-8055-837D597C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>
            <a:normAutofit/>
          </a:bodyPr>
          <a:lstStyle/>
          <a:p>
            <a:pPr rtl="0"/>
            <a:r>
              <a:rPr lang="es-419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419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danza</a:t>
            </a:r>
            <a:r>
              <a:rPr lang="es-419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tiene validez pedagógica ya que puede ser un factor de conocimiento cultural además, puede ser un factor de </a:t>
            </a:r>
            <a:r>
              <a:rPr lang="es-419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educación</a:t>
            </a:r>
            <a:r>
              <a:rPr lang="es-419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intercultural favoreciendo el conocimiento y la aceptación y tolerancia de la realidad pluricultural de la sociedad actual.</a:t>
            </a:r>
            <a:endParaRPr lang="es-ES" sz="220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354B2E-C37D-4B68-9B83-A941B747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1/3/20XX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0FABF8-6F79-4985-A2FB-99DAD9E6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A55AA7-3B73-477B-A886-58F8E994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s-ES" smtClean="0"/>
              <a:pPr rtl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143952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7074_TF00537603_Win32" id="{EDC6AB30-7ABB-4191-A07D-5F3D81E23409}" vid="{BBFBA5B9-E535-48EC-92D2-78D43A397A5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{CA4C5B65-037C-4AA7-8AF2-794DD30ED3F8}tf00537603_win32</Template>
  <TotalTime>11</TotalTime>
  <Words>724</Words>
  <Application>Microsoft Office PowerPoint</Application>
  <PresentationFormat>Panorámica</PresentationFormat>
  <Paragraphs>82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arial</vt:lpstr>
      <vt:lpstr>Avenir Next LT Pro</vt:lpstr>
      <vt:lpstr>Calibri</vt:lpstr>
      <vt:lpstr>Londrina</vt:lpstr>
      <vt:lpstr>Sabon Next LT</vt:lpstr>
      <vt:lpstr>Verdana</vt:lpstr>
      <vt:lpstr>Wingdings</vt:lpstr>
      <vt:lpstr>LuminousVTI</vt:lpstr>
      <vt:lpstr>Actividades Coreográficas en la Escuela</vt:lpstr>
      <vt:lpstr>Pulso Musical</vt:lpstr>
      <vt:lpstr>TEMPO</vt:lpstr>
      <vt:lpstr>Acento</vt:lpstr>
      <vt:lpstr>El compás es una unidad métrica constituida por tiempos iguales que, de manera convencional, se les llama pulsos; cualquier elemento musical puede definir esta continuidad cíclica. Los compases se clasifican básicamente en dos tipos, binarios y ternarios (terciarios). </vt:lpstr>
      <vt:lpstr>Motricidad gruesa y fina</vt:lpstr>
      <vt:lpstr>Centro de proyección </vt:lpstr>
      <vt:lpstr>Formas básicas de la locomoción </vt:lpstr>
      <vt:lpstr>Danzas Educativas</vt:lpstr>
      <vt:lpstr>Danzas del mundo</vt:lpstr>
      <vt:lpstr>Danzas creativas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Coreográficas en la Escuela</dc:title>
  <dc:creator>palla gonzañeZ</dc:creator>
  <cp:lastModifiedBy>palla gonzañeZ</cp:lastModifiedBy>
  <cp:revision>1</cp:revision>
  <dcterms:created xsi:type="dcterms:W3CDTF">2022-05-13T10:53:49Z</dcterms:created>
  <dcterms:modified xsi:type="dcterms:W3CDTF">2022-05-13T11:05:39Z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