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7" r:id="rId6"/>
    <p:sldId id="262" r:id="rId7"/>
    <p:sldId id="263"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6856"/>
    <a:srgbClr val="EDD183"/>
    <a:srgbClr val="F9D5CA"/>
    <a:srgbClr val="7BB6A4"/>
    <a:srgbClr val="F4A190"/>
    <a:srgbClr val="B2A4D2"/>
    <a:srgbClr val="9CC8BA"/>
    <a:srgbClr val="F6B5A8"/>
    <a:srgbClr val="95CEB8"/>
    <a:srgbClr val="BC80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249380A6-96E1-4E52-A549-B5AD6E565D55}"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68716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249380A6-96E1-4E52-A549-B5AD6E565D55}"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12304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249380A6-96E1-4E52-A549-B5AD6E565D55}"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886442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249380A6-96E1-4E52-A549-B5AD6E565D55}"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129827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249380A6-96E1-4E52-A549-B5AD6E565D55}" type="datetimeFigureOut">
              <a:rPr lang="es-MX" smtClean="0"/>
              <a:t>08/05/2022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1980912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249380A6-96E1-4E52-A549-B5AD6E565D55}" type="datetimeFigureOut">
              <a:rPr lang="es-MX" smtClean="0"/>
              <a:t>08/05/2022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344241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249380A6-96E1-4E52-A549-B5AD6E565D55}" type="datetimeFigureOut">
              <a:rPr lang="es-MX" smtClean="0"/>
              <a:t>08/05/2022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3355674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249380A6-96E1-4E52-A549-B5AD6E565D55}" type="datetimeFigureOut">
              <a:rPr lang="es-MX" smtClean="0"/>
              <a:t>08/05/2022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2471050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49380A6-96E1-4E52-A549-B5AD6E565D55}" type="datetimeFigureOut">
              <a:rPr lang="es-MX" smtClean="0"/>
              <a:t>08/05/2022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3343164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249380A6-96E1-4E52-A549-B5AD6E565D55}" type="datetimeFigureOut">
              <a:rPr lang="es-MX" smtClean="0"/>
              <a:t>08/05/2022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2156855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249380A6-96E1-4E52-A549-B5AD6E565D55}" type="datetimeFigureOut">
              <a:rPr lang="es-MX" smtClean="0"/>
              <a:t>08/05/2022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EA84638-D6A6-4DE4-8D1B-7DACB41F15C1}" type="slidenum">
              <a:rPr lang="es-MX" smtClean="0"/>
              <a:t>‹Nº›</a:t>
            </a:fld>
            <a:endParaRPr lang="es-MX"/>
          </a:p>
        </p:txBody>
      </p:sp>
    </p:spTree>
    <p:extLst>
      <p:ext uri="{BB962C8B-B14F-4D97-AF65-F5344CB8AC3E}">
        <p14:creationId xmlns:p14="http://schemas.microsoft.com/office/powerpoint/2010/main" val="299911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380A6-96E1-4E52-A549-B5AD6E565D55}" type="datetimeFigureOut">
              <a:rPr lang="es-MX" smtClean="0"/>
              <a:t>08/05/2022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84638-D6A6-4DE4-8D1B-7DACB41F15C1}" type="slidenum">
              <a:rPr lang="es-MX" smtClean="0"/>
              <a:t>‹Nº›</a:t>
            </a:fld>
            <a:endParaRPr lang="es-MX"/>
          </a:p>
        </p:txBody>
      </p:sp>
    </p:spTree>
    <p:extLst>
      <p:ext uri="{BB962C8B-B14F-4D97-AF65-F5344CB8AC3E}">
        <p14:creationId xmlns:p14="http://schemas.microsoft.com/office/powerpoint/2010/main" val="3030977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0" y="0"/>
            <a:ext cx="12192000" cy="6858000"/>
            <a:chOff x="-38100" y="0"/>
            <a:chExt cx="12230100" cy="6858000"/>
          </a:xfrm>
        </p:grpSpPr>
        <p:pic>
          <p:nvPicPr>
            <p:cNvPr id="1032" name="Picture 8" descr="Fundas para celular - Arcoíris Pastel ~ Phonetif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02608" y="0"/>
              <a:ext cx="348939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Fundas para celular - Arcoíris Pastel ~ Phonetif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3216" y="0"/>
              <a:ext cx="348939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Fundas para celular - Arcoíris Pastel ~ Phonetif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3824" y="0"/>
              <a:ext cx="348939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Fundas para celular - Arcoíris Pastel ~ Phonetify"/>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908"/>
            <a:stretch/>
          </p:blipFill>
          <p:spPr bwMode="auto">
            <a:xfrm>
              <a:off x="-38100" y="0"/>
              <a:ext cx="1782796" cy="6858000"/>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Rectángulo redondeado 5"/>
          <p:cNvSpPr/>
          <p:nvPr/>
        </p:nvSpPr>
        <p:spPr>
          <a:xfrm>
            <a:off x="1569720" y="1836420"/>
            <a:ext cx="9052560" cy="3185160"/>
          </a:xfrm>
          <a:prstGeom prst="roundRect">
            <a:avLst>
              <a:gd name="adj" fmla="val 50000"/>
            </a:avLst>
          </a:prstGeom>
          <a:solidFill>
            <a:srgbClr val="95C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 name="CuadroTexto 1">
            <a:extLst>
              <a:ext uri="{FF2B5EF4-FFF2-40B4-BE49-F238E27FC236}">
                <a16:creationId xmlns:a16="http://schemas.microsoft.com/office/drawing/2014/main" id="{E9410826-A974-B75B-9245-80ECA2B6E12D}"/>
              </a:ext>
            </a:extLst>
          </p:cNvPr>
          <p:cNvSpPr txBox="1"/>
          <p:nvPr/>
        </p:nvSpPr>
        <p:spPr>
          <a:xfrm>
            <a:off x="2468131" y="2067338"/>
            <a:ext cx="7255738" cy="2492990"/>
          </a:xfrm>
          <a:prstGeom prst="rect">
            <a:avLst/>
          </a:prstGeom>
          <a:noFill/>
        </p:spPr>
        <p:txBody>
          <a:bodyPr wrap="square" rtlCol="0">
            <a:spAutoFit/>
          </a:bodyPr>
          <a:lstStyle/>
          <a:p>
            <a:pPr algn="ctr"/>
            <a:r>
              <a:rPr lang="es-MX" sz="4400" b="0" i="0" dirty="0">
                <a:solidFill>
                  <a:schemeClr val="accent2"/>
                </a:solidFill>
                <a:effectLst/>
                <a:latin typeface="Kristen ITC" panose="03050502040202030202" pitchFamily="66" charset="0"/>
              </a:rPr>
              <a:t>Actividades Coreográficas en la Escuela</a:t>
            </a:r>
          </a:p>
          <a:p>
            <a:pPr algn="ctr"/>
            <a:r>
              <a:rPr lang="es-MX" sz="2400" dirty="0">
                <a:latin typeface="Kristen ITC" panose="03050502040202030202" pitchFamily="66" charset="0"/>
              </a:rPr>
              <a:t>Carolina Estefanía Herrera Rodríguez #15</a:t>
            </a:r>
          </a:p>
        </p:txBody>
      </p:sp>
    </p:spTree>
    <p:extLst>
      <p:ext uri="{BB962C8B-B14F-4D97-AF65-F5344CB8AC3E}">
        <p14:creationId xmlns:p14="http://schemas.microsoft.com/office/powerpoint/2010/main" val="206199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193359" y="128893"/>
            <a:ext cx="12017398" cy="6837256"/>
            <a:chOff x="193359" y="128893"/>
            <a:chExt cx="12017398" cy="6837256"/>
          </a:xfrm>
        </p:grpSpPr>
        <p:grpSp>
          <p:nvGrpSpPr>
            <p:cNvPr id="3" name="Grupo 2"/>
            <p:cNvGrpSpPr/>
            <p:nvPr/>
          </p:nvGrpSpPr>
          <p:grpSpPr>
            <a:xfrm>
              <a:off x="193359" y="128893"/>
              <a:ext cx="9184061" cy="6729107"/>
              <a:chOff x="131191" y="176212"/>
              <a:chExt cx="8951849" cy="6614733"/>
            </a:xfrm>
          </p:grpSpPr>
          <p:pic>
            <p:nvPicPr>
              <p:cNvPr id="8"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1311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42459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0996"/>
              <a:stretch/>
            </p:blipFill>
            <p:spPr bwMode="auto">
              <a:xfrm>
                <a:off x="8360791" y="176212"/>
                <a:ext cx="722249"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637"/>
              <a:stretch/>
            </p:blipFill>
            <p:spPr bwMode="auto">
              <a:xfrm>
                <a:off x="8360791" y="2072068"/>
                <a:ext cx="69786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958"/>
              <a:stretch/>
            </p:blipFill>
            <p:spPr bwMode="auto">
              <a:xfrm>
                <a:off x="8360791" y="3967924"/>
                <a:ext cx="685673"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317" b="39913"/>
              <a:stretch/>
            </p:blipFill>
            <p:spPr bwMode="auto">
              <a:xfrm>
                <a:off x="8360791" y="5863781"/>
                <a:ext cx="710057" cy="927164"/>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7420" y="128893"/>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2071086"/>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3982311"/>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b="33024"/>
            <a:stretch/>
          </p:blipFill>
          <p:spPr bwMode="auto">
            <a:xfrm>
              <a:off x="9375906" y="5914805"/>
              <a:ext cx="2833337" cy="1051344"/>
            </a:xfrm>
            <a:prstGeom prst="rect">
              <a:avLst/>
            </a:prstGeom>
            <a:noFill/>
            <a:extLst>
              <a:ext uri="{909E8E84-426E-40DD-AFC4-6F175D3DCCD1}">
                <a14:hiddenFill xmlns:a14="http://schemas.microsoft.com/office/drawing/2010/main">
                  <a:solidFill>
                    <a:srgbClr val="FFFFFF"/>
                  </a:solidFill>
                </a14:hiddenFill>
              </a:ext>
            </a:extLst>
          </p:spPr>
        </p:pic>
      </p:grpSp>
      <p:pic>
        <p:nvPicPr>
          <p:cNvPr id="20" name="Picture 4" descr="Vector Transparente PNG Y SVG De Salud Mental-Arco Iris-Higiene -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0475" y="-79252"/>
            <a:ext cx="3051050" cy="3051051"/>
          </a:xfrm>
          <a:prstGeom prst="rect">
            <a:avLst/>
          </a:prstGeom>
          <a:noFill/>
          <a:extLst>
            <a:ext uri="{909E8E84-426E-40DD-AFC4-6F175D3DCCD1}">
              <a14:hiddenFill xmlns:a14="http://schemas.microsoft.com/office/drawing/2010/main">
                <a:solidFill>
                  <a:srgbClr val="FFFFFF"/>
                </a:solidFill>
              </a14:hiddenFill>
            </a:ext>
          </a:extLst>
        </p:spPr>
      </p:pic>
      <p:sp>
        <p:nvSpPr>
          <p:cNvPr id="21" name="Rectángulo redondeado 20"/>
          <p:cNvSpPr/>
          <p:nvPr/>
        </p:nvSpPr>
        <p:spPr>
          <a:xfrm>
            <a:off x="222885" y="2971800"/>
            <a:ext cx="11746230" cy="3468677"/>
          </a:xfrm>
          <a:prstGeom prst="roundRect">
            <a:avLst/>
          </a:prstGeom>
          <a:solidFill>
            <a:srgbClr val="EDD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CuadroTexto 21">
            <a:extLst>
              <a:ext uri="{FF2B5EF4-FFF2-40B4-BE49-F238E27FC236}">
                <a16:creationId xmlns:a16="http://schemas.microsoft.com/office/drawing/2014/main" id="{0FE9A278-D615-EF26-E939-3E94F90C1E66}"/>
              </a:ext>
            </a:extLst>
          </p:cNvPr>
          <p:cNvSpPr txBox="1"/>
          <p:nvPr/>
        </p:nvSpPr>
        <p:spPr>
          <a:xfrm>
            <a:off x="1298713" y="3084229"/>
            <a:ext cx="9594574" cy="2677656"/>
          </a:xfrm>
          <a:prstGeom prst="rect">
            <a:avLst/>
          </a:prstGeom>
          <a:noFill/>
        </p:spPr>
        <p:txBody>
          <a:bodyPr wrap="square" rtlCol="0">
            <a:spAutoFit/>
          </a:bodyPr>
          <a:lstStyle/>
          <a:p>
            <a:pPr algn="ctr"/>
            <a:r>
              <a:rPr lang="es-MX" sz="2800" b="1" i="0" dirty="0">
                <a:solidFill>
                  <a:srgbClr val="C00000"/>
                </a:solidFill>
                <a:effectLst/>
                <a:latin typeface="Kristen ITC" panose="03050502040202030202" pitchFamily="66" charset="0"/>
              </a:rPr>
              <a:t>PULSO MUSICAL</a:t>
            </a:r>
          </a:p>
          <a:p>
            <a:pPr algn="ctr"/>
            <a:endParaRPr lang="es-MX" sz="2800" b="0" i="0" dirty="0">
              <a:solidFill>
                <a:schemeClr val="accent1">
                  <a:lumMod val="75000"/>
                </a:schemeClr>
              </a:solidFill>
              <a:effectLst/>
              <a:latin typeface="Kristen ITC" panose="03050502040202030202" pitchFamily="66" charset="0"/>
            </a:endParaRPr>
          </a:p>
          <a:p>
            <a:pPr algn="ctr"/>
            <a:r>
              <a:rPr lang="es-MX" sz="2800" dirty="0">
                <a:solidFill>
                  <a:schemeClr val="accent1">
                    <a:lumMod val="75000"/>
                  </a:schemeClr>
                </a:solidFill>
                <a:latin typeface="Kristen ITC" panose="03050502040202030202" pitchFamily="66" charset="0"/>
              </a:rPr>
              <a:t>Son los tiempos o pulsaciones regulares sobre los que se desenvuelve y cobran y del ritmo. Al pulso también se le domina Beat, que es la traducción de pulso en inglés es latido de la música. </a:t>
            </a:r>
          </a:p>
        </p:txBody>
      </p:sp>
    </p:spTree>
    <p:extLst>
      <p:ext uri="{BB962C8B-B14F-4D97-AF65-F5344CB8AC3E}">
        <p14:creationId xmlns:p14="http://schemas.microsoft.com/office/powerpoint/2010/main" val="2929571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193359" y="128893"/>
            <a:ext cx="12017398" cy="6837256"/>
            <a:chOff x="193359" y="128893"/>
            <a:chExt cx="12017398" cy="6837256"/>
          </a:xfrm>
        </p:grpSpPr>
        <p:grpSp>
          <p:nvGrpSpPr>
            <p:cNvPr id="3" name="Grupo 2"/>
            <p:cNvGrpSpPr/>
            <p:nvPr/>
          </p:nvGrpSpPr>
          <p:grpSpPr>
            <a:xfrm>
              <a:off x="193359" y="128893"/>
              <a:ext cx="9184061" cy="6729107"/>
              <a:chOff x="131191" y="176212"/>
              <a:chExt cx="8951849" cy="6614733"/>
            </a:xfrm>
          </p:grpSpPr>
          <p:pic>
            <p:nvPicPr>
              <p:cNvPr id="8"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1311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42459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0996"/>
              <a:stretch/>
            </p:blipFill>
            <p:spPr bwMode="auto">
              <a:xfrm>
                <a:off x="8360791" y="176212"/>
                <a:ext cx="722249"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637"/>
              <a:stretch/>
            </p:blipFill>
            <p:spPr bwMode="auto">
              <a:xfrm>
                <a:off x="8360791" y="2072068"/>
                <a:ext cx="69786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958"/>
              <a:stretch/>
            </p:blipFill>
            <p:spPr bwMode="auto">
              <a:xfrm>
                <a:off x="8360791" y="3967924"/>
                <a:ext cx="685673"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317" b="39913"/>
              <a:stretch/>
            </p:blipFill>
            <p:spPr bwMode="auto">
              <a:xfrm>
                <a:off x="8360791" y="5863781"/>
                <a:ext cx="710057" cy="927164"/>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7420" y="128893"/>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2071086"/>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3982311"/>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b="33024"/>
            <a:stretch/>
          </p:blipFill>
          <p:spPr bwMode="auto">
            <a:xfrm>
              <a:off x="9375906" y="5914805"/>
              <a:ext cx="2833337" cy="1051344"/>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Rectángulo redondeado 20"/>
          <p:cNvSpPr/>
          <p:nvPr/>
        </p:nvSpPr>
        <p:spPr>
          <a:xfrm>
            <a:off x="402297" y="1813559"/>
            <a:ext cx="5431155" cy="4626917"/>
          </a:xfrm>
          <a:prstGeom prst="roundRect">
            <a:avLst>
              <a:gd name="adj" fmla="val 1186"/>
            </a:avLst>
          </a:prstGeom>
          <a:solidFill>
            <a:srgbClr val="9CC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ángulo redondeado 21"/>
          <p:cNvSpPr/>
          <p:nvPr/>
        </p:nvSpPr>
        <p:spPr>
          <a:xfrm>
            <a:off x="6364427" y="1813559"/>
            <a:ext cx="5431155" cy="4626917"/>
          </a:xfrm>
          <a:prstGeom prst="roundRect">
            <a:avLst>
              <a:gd name="adj" fmla="val 0"/>
            </a:avLst>
          </a:prstGeom>
          <a:solidFill>
            <a:srgbClr val="F4A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Rectángulo redondeado 22"/>
          <p:cNvSpPr/>
          <p:nvPr/>
        </p:nvSpPr>
        <p:spPr>
          <a:xfrm>
            <a:off x="402297" y="262077"/>
            <a:ext cx="5431155" cy="1188720"/>
          </a:xfrm>
          <a:prstGeom prst="roundRect">
            <a:avLst/>
          </a:prstGeom>
          <a:solidFill>
            <a:srgbClr val="DF6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6" name="Picture 4" descr="Vector Transparente PNG Y SVG De Salud Mental-Arco Iris-Higiene -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1303" y="4904003"/>
            <a:ext cx="1681337" cy="1681338"/>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Vector Transparente PNG Y SVG De Salud Mental-Arco Iris-Higiene -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50256" y="4892755"/>
            <a:ext cx="1681337" cy="1681338"/>
          </a:xfrm>
          <a:prstGeom prst="rect">
            <a:avLst/>
          </a:prstGeom>
          <a:noFill/>
          <a:extLst>
            <a:ext uri="{909E8E84-426E-40DD-AFC4-6F175D3DCCD1}">
              <a14:hiddenFill xmlns:a14="http://schemas.microsoft.com/office/drawing/2010/main">
                <a:solidFill>
                  <a:srgbClr val="FFFFFF"/>
                </a:solidFill>
              </a14:hiddenFill>
            </a:ext>
          </a:extLst>
        </p:spPr>
      </p:pic>
      <p:sp>
        <p:nvSpPr>
          <p:cNvPr id="20" name="CuadroTexto 19">
            <a:extLst>
              <a:ext uri="{FF2B5EF4-FFF2-40B4-BE49-F238E27FC236}">
                <a16:creationId xmlns:a16="http://schemas.microsoft.com/office/drawing/2014/main" id="{FC09CB40-FD32-7F63-D41F-2B83C043BBAC}"/>
              </a:ext>
            </a:extLst>
          </p:cNvPr>
          <p:cNvSpPr txBox="1"/>
          <p:nvPr/>
        </p:nvSpPr>
        <p:spPr>
          <a:xfrm>
            <a:off x="1266530" y="2104060"/>
            <a:ext cx="3868045" cy="3477875"/>
          </a:xfrm>
          <a:prstGeom prst="rect">
            <a:avLst/>
          </a:prstGeom>
          <a:noFill/>
        </p:spPr>
        <p:txBody>
          <a:bodyPr wrap="square" rtlCol="0">
            <a:spAutoFit/>
          </a:bodyPr>
          <a:lstStyle/>
          <a:p>
            <a:pPr algn="ctr"/>
            <a:r>
              <a:rPr lang="es-MX" sz="2200" dirty="0">
                <a:latin typeface="Kristen ITC" panose="03050502040202030202" pitchFamily="66" charset="0"/>
              </a:rPr>
              <a:t>Será la frecuencia media del pulso musical. Es decir, el número de pulsaciones de una melodía en un minuto. Este tempo o frecuencia de pulsación, es un aspecto importante a considerar a la hora de escoger una melodía para trabajar corporalmente. </a:t>
            </a:r>
          </a:p>
        </p:txBody>
      </p:sp>
      <p:sp>
        <p:nvSpPr>
          <p:cNvPr id="28" name="Rectángulo redondeado 22">
            <a:extLst>
              <a:ext uri="{FF2B5EF4-FFF2-40B4-BE49-F238E27FC236}">
                <a16:creationId xmlns:a16="http://schemas.microsoft.com/office/drawing/2014/main" id="{8D03A09C-9DA5-83F0-37F1-72DED822CCA4}"/>
              </a:ext>
            </a:extLst>
          </p:cNvPr>
          <p:cNvSpPr/>
          <p:nvPr/>
        </p:nvSpPr>
        <p:spPr>
          <a:xfrm>
            <a:off x="6308330" y="283346"/>
            <a:ext cx="5431155" cy="1188720"/>
          </a:xfrm>
          <a:prstGeom prst="roundRect">
            <a:avLst/>
          </a:prstGeom>
          <a:solidFill>
            <a:srgbClr val="DF6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CuadroTexto 23">
            <a:extLst>
              <a:ext uri="{FF2B5EF4-FFF2-40B4-BE49-F238E27FC236}">
                <a16:creationId xmlns:a16="http://schemas.microsoft.com/office/drawing/2014/main" id="{AFE69EE5-D3A1-8FA4-2553-E1B79AA78599}"/>
              </a:ext>
            </a:extLst>
          </p:cNvPr>
          <p:cNvSpPr txBox="1"/>
          <p:nvPr/>
        </p:nvSpPr>
        <p:spPr>
          <a:xfrm>
            <a:off x="1908313" y="539893"/>
            <a:ext cx="3591339" cy="646331"/>
          </a:xfrm>
          <a:prstGeom prst="rect">
            <a:avLst/>
          </a:prstGeom>
          <a:noFill/>
        </p:spPr>
        <p:txBody>
          <a:bodyPr wrap="square" rtlCol="0">
            <a:spAutoFit/>
          </a:bodyPr>
          <a:lstStyle/>
          <a:p>
            <a:r>
              <a:rPr lang="es-MX" sz="3600" dirty="0">
                <a:solidFill>
                  <a:schemeClr val="bg1"/>
                </a:solidFill>
                <a:latin typeface="Kristen ITC" panose="03050502040202030202" pitchFamily="66" charset="0"/>
              </a:rPr>
              <a:t>TEMPO</a:t>
            </a:r>
          </a:p>
        </p:txBody>
      </p:sp>
      <p:sp>
        <p:nvSpPr>
          <p:cNvPr id="25" name="CuadroTexto 24">
            <a:extLst>
              <a:ext uri="{FF2B5EF4-FFF2-40B4-BE49-F238E27FC236}">
                <a16:creationId xmlns:a16="http://schemas.microsoft.com/office/drawing/2014/main" id="{8855D782-D721-F4E1-2285-7CDD8514836C}"/>
              </a:ext>
            </a:extLst>
          </p:cNvPr>
          <p:cNvSpPr txBox="1"/>
          <p:nvPr/>
        </p:nvSpPr>
        <p:spPr>
          <a:xfrm>
            <a:off x="6905712" y="2031495"/>
            <a:ext cx="4416230" cy="3785652"/>
          </a:xfrm>
          <a:prstGeom prst="rect">
            <a:avLst/>
          </a:prstGeom>
          <a:noFill/>
        </p:spPr>
        <p:txBody>
          <a:bodyPr wrap="square" rtlCol="0">
            <a:spAutoFit/>
          </a:bodyPr>
          <a:lstStyle/>
          <a:p>
            <a:pPr algn="ctr"/>
            <a:r>
              <a:rPr lang="es-MX" sz="2400" dirty="0">
                <a:latin typeface="Kristen ITC" panose="03050502040202030202" pitchFamily="66" charset="0"/>
              </a:rPr>
              <a:t>Son las pulsaciones o </a:t>
            </a:r>
            <a:r>
              <a:rPr lang="es-MX" sz="2400" dirty="0" err="1">
                <a:latin typeface="Kristen ITC" panose="03050502040202030202" pitchFamily="66" charset="0"/>
              </a:rPr>
              <a:t>beats</a:t>
            </a:r>
            <a:r>
              <a:rPr lang="es-MX" sz="2400" dirty="0">
                <a:latin typeface="Kristen ITC" panose="03050502040202030202" pitchFamily="66" charset="0"/>
              </a:rPr>
              <a:t> que se destacan en intensidad y se repiten de forma periódica dentro del conjunto de pulsaciones. Estos pulsos acentuados se caracterizan por concentrar una cantidad de energía mayor que la de los restantes.</a:t>
            </a:r>
          </a:p>
        </p:txBody>
      </p:sp>
      <p:sp>
        <p:nvSpPr>
          <p:cNvPr id="29" name="CuadroTexto 28">
            <a:extLst>
              <a:ext uri="{FF2B5EF4-FFF2-40B4-BE49-F238E27FC236}">
                <a16:creationId xmlns:a16="http://schemas.microsoft.com/office/drawing/2014/main" id="{C4B97716-C284-0F3F-3D3B-E97324A06EA0}"/>
              </a:ext>
            </a:extLst>
          </p:cNvPr>
          <p:cNvSpPr txBox="1"/>
          <p:nvPr/>
        </p:nvSpPr>
        <p:spPr>
          <a:xfrm>
            <a:off x="7741094" y="539893"/>
            <a:ext cx="3591339" cy="646331"/>
          </a:xfrm>
          <a:prstGeom prst="rect">
            <a:avLst/>
          </a:prstGeom>
          <a:noFill/>
        </p:spPr>
        <p:txBody>
          <a:bodyPr wrap="square" rtlCol="0">
            <a:spAutoFit/>
          </a:bodyPr>
          <a:lstStyle/>
          <a:p>
            <a:r>
              <a:rPr lang="es-MX" sz="3600" dirty="0">
                <a:solidFill>
                  <a:schemeClr val="bg1"/>
                </a:solidFill>
                <a:latin typeface="Kristen ITC" panose="03050502040202030202" pitchFamily="66" charset="0"/>
              </a:rPr>
              <a:t>ACENTO</a:t>
            </a:r>
          </a:p>
        </p:txBody>
      </p:sp>
    </p:spTree>
    <p:extLst>
      <p:ext uri="{BB962C8B-B14F-4D97-AF65-F5344CB8AC3E}">
        <p14:creationId xmlns:p14="http://schemas.microsoft.com/office/powerpoint/2010/main" val="308535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193359" y="128893"/>
            <a:ext cx="12017398" cy="6837256"/>
            <a:chOff x="193359" y="128893"/>
            <a:chExt cx="12017398" cy="6837256"/>
          </a:xfrm>
        </p:grpSpPr>
        <p:grpSp>
          <p:nvGrpSpPr>
            <p:cNvPr id="3" name="Grupo 2"/>
            <p:cNvGrpSpPr/>
            <p:nvPr/>
          </p:nvGrpSpPr>
          <p:grpSpPr>
            <a:xfrm>
              <a:off x="193359" y="128893"/>
              <a:ext cx="9184061" cy="6729107"/>
              <a:chOff x="131191" y="176212"/>
              <a:chExt cx="8951849" cy="6614733"/>
            </a:xfrm>
          </p:grpSpPr>
          <p:pic>
            <p:nvPicPr>
              <p:cNvPr id="8"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1311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42459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0996"/>
              <a:stretch/>
            </p:blipFill>
            <p:spPr bwMode="auto">
              <a:xfrm>
                <a:off x="8360791" y="176212"/>
                <a:ext cx="722249"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637"/>
              <a:stretch/>
            </p:blipFill>
            <p:spPr bwMode="auto">
              <a:xfrm>
                <a:off x="8360791" y="2072068"/>
                <a:ext cx="69786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958"/>
              <a:stretch/>
            </p:blipFill>
            <p:spPr bwMode="auto">
              <a:xfrm>
                <a:off x="8360791" y="3967924"/>
                <a:ext cx="685673"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317" b="39913"/>
              <a:stretch/>
            </p:blipFill>
            <p:spPr bwMode="auto">
              <a:xfrm>
                <a:off x="8360791" y="5863781"/>
                <a:ext cx="710057" cy="927164"/>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7420" y="128893"/>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2071086"/>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3982311"/>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b="33024"/>
            <a:stretch/>
          </p:blipFill>
          <p:spPr bwMode="auto">
            <a:xfrm>
              <a:off x="9375906" y="5914805"/>
              <a:ext cx="2833337" cy="1051344"/>
            </a:xfrm>
            <a:prstGeom prst="rect">
              <a:avLst/>
            </a:prstGeom>
            <a:noFill/>
            <a:extLst>
              <a:ext uri="{909E8E84-426E-40DD-AFC4-6F175D3DCCD1}">
                <a14:hiddenFill xmlns:a14="http://schemas.microsoft.com/office/drawing/2010/main">
                  <a:solidFill>
                    <a:srgbClr val="FFFFFF"/>
                  </a:solidFill>
                </a14:hiddenFill>
              </a:ext>
            </a:extLst>
          </p:spPr>
        </p:pic>
      </p:grpSp>
      <p:sp>
        <p:nvSpPr>
          <p:cNvPr id="23" name="Rectángulo redondeado 22"/>
          <p:cNvSpPr/>
          <p:nvPr/>
        </p:nvSpPr>
        <p:spPr>
          <a:xfrm>
            <a:off x="402297" y="262077"/>
            <a:ext cx="3529623" cy="1188720"/>
          </a:xfrm>
          <a:prstGeom prst="roundRect">
            <a:avLst/>
          </a:prstGeom>
          <a:noFill/>
          <a:ln w="76200">
            <a:solidFill>
              <a:srgbClr val="7BB6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7" name="Picture 4" descr="Vector Transparente PNG Y SVG De Salud Mental-Arco Iris-Higiene -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4922" y="262077"/>
            <a:ext cx="1247994" cy="124799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Vector Transparente PNG Y SVG De Salud Mental-Arco Iris-Higiene -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7974" y="262077"/>
            <a:ext cx="1247994" cy="1247995"/>
          </a:xfrm>
          <a:prstGeom prst="rect">
            <a:avLst/>
          </a:prstGeom>
          <a:noFill/>
          <a:extLst>
            <a:ext uri="{909E8E84-426E-40DD-AFC4-6F175D3DCCD1}">
              <a14:hiddenFill xmlns:a14="http://schemas.microsoft.com/office/drawing/2010/main">
                <a:solidFill>
                  <a:srgbClr val="FFFFFF"/>
                </a:solidFill>
              </a14:hiddenFill>
            </a:ext>
          </a:extLst>
        </p:spPr>
      </p:pic>
      <p:sp>
        <p:nvSpPr>
          <p:cNvPr id="20" name="Rectángulo redondeado 19"/>
          <p:cNvSpPr/>
          <p:nvPr/>
        </p:nvSpPr>
        <p:spPr>
          <a:xfrm>
            <a:off x="402297" y="1831809"/>
            <a:ext cx="3529623" cy="4782351"/>
          </a:xfrm>
          <a:prstGeom prst="roundRect">
            <a:avLst>
              <a:gd name="adj" fmla="val 13229"/>
            </a:avLst>
          </a:prstGeom>
          <a:solidFill>
            <a:srgbClr val="B2A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Rectángulo redondeado 28"/>
          <p:cNvSpPr/>
          <p:nvPr/>
        </p:nvSpPr>
        <p:spPr>
          <a:xfrm>
            <a:off x="4334127" y="1831809"/>
            <a:ext cx="3529623" cy="4782351"/>
          </a:xfrm>
          <a:prstGeom prst="roundRect">
            <a:avLst>
              <a:gd name="adj" fmla="val 13229"/>
            </a:avLst>
          </a:prstGeom>
          <a:solidFill>
            <a:srgbClr val="EDD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Rectángulo redondeado 29"/>
          <p:cNvSpPr/>
          <p:nvPr/>
        </p:nvSpPr>
        <p:spPr>
          <a:xfrm>
            <a:off x="8261757" y="1831809"/>
            <a:ext cx="3529623" cy="4782351"/>
          </a:xfrm>
          <a:prstGeom prst="roundRect">
            <a:avLst>
              <a:gd name="adj" fmla="val 13229"/>
            </a:avLst>
          </a:prstGeom>
          <a:solidFill>
            <a:srgbClr val="DF6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Rectángulo redondeado 22">
            <a:extLst>
              <a:ext uri="{FF2B5EF4-FFF2-40B4-BE49-F238E27FC236}">
                <a16:creationId xmlns:a16="http://schemas.microsoft.com/office/drawing/2014/main" id="{525DE8C0-6074-0292-8819-2D09AA24FE89}"/>
              </a:ext>
            </a:extLst>
          </p:cNvPr>
          <p:cNvSpPr/>
          <p:nvPr/>
        </p:nvSpPr>
        <p:spPr>
          <a:xfrm>
            <a:off x="4331188" y="284183"/>
            <a:ext cx="3529623" cy="1188720"/>
          </a:xfrm>
          <a:prstGeom prst="roundRect">
            <a:avLst/>
          </a:prstGeom>
          <a:noFill/>
          <a:ln w="76200">
            <a:solidFill>
              <a:srgbClr val="7BB6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Rectángulo redondeado 22">
            <a:extLst>
              <a:ext uri="{FF2B5EF4-FFF2-40B4-BE49-F238E27FC236}">
                <a16:creationId xmlns:a16="http://schemas.microsoft.com/office/drawing/2014/main" id="{98FDA706-C903-75C5-EDCC-416A0A386ED6}"/>
              </a:ext>
            </a:extLst>
          </p:cNvPr>
          <p:cNvSpPr/>
          <p:nvPr/>
        </p:nvSpPr>
        <p:spPr>
          <a:xfrm>
            <a:off x="8260080" y="291714"/>
            <a:ext cx="3529623" cy="1188720"/>
          </a:xfrm>
          <a:prstGeom prst="roundRect">
            <a:avLst/>
          </a:prstGeom>
          <a:noFill/>
          <a:ln w="76200">
            <a:solidFill>
              <a:srgbClr val="7BB6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CuadroTexto 20">
            <a:extLst>
              <a:ext uri="{FF2B5EF4-FFF2-40B4-BE49-F238E27FC236}">
                <a16:creationId xmlns:a16="http://schemas.microsoft.com/office/drawing/2014/main" id="{4250BFF7-7AE3-F84D-4DE9-D6F4AF8E641C}"/>
              </a:ext>
            </a:extLst>
          </p:cNvPr>
          <p:cNvSpPr txBox="1"/>
          <p:nvPr/>
        </p:nvSpPr>
        <p:spPr>
          <a:xfrm>
            <a:off x="859555" y="2176270"/>
            <a:ext cx="2615105" cy="4093428"/>
          </a:xfrm>
          <a:prstGeom prst="rect">
            <a:avLst/>
          </a:prstGeom>
          <a:noFill/>
        </p:spPr>
        <p:txBody>
          <a:bodyPr wrap="square" rtlCol="0">
            <a:spAutoFit/>
          </a:bodyPr>
          <a:lstStyle/>
          <a:p>
            <a:pPr algn="ctr"/>
            <a:r>
              <a:rPr lang="es-MX" sz="2000" dirty="0">
                <a:latin typeface="Kristen ITC" panose="03050502040202030202" pitchFamily="66" charset="0"/>
              </a:rPr>
              <a:t>El compás es la entidad métrica musical compuesta por varias unidades de tiempo (figuras musicales) que se organizan en grupos, en los que se da una contraposición entre partes acentuadas y átonas.</a:t>
            </a:r>
          </a:p>
        </p:txBody>
      </p:sp>
      <p:sp>
        <p:nvSpPr>
          <p:cNvPr id="22" name="CuadroTexto 21">
            <a:extLst>
              <a:ext uri="{FF2B5EF4-FFF2-40B4-BE49-F238E27FC236}">
                <a16:creationId xmlns:a16="http://schemas.microsoft.com/office/drawing/2014/main" id="{09F91C84-EE9D-D35D-5DBD-201A49AD6444}"/>
              </a:ext>
            </a:extLst>
          </p:cNvPr>
          <p:cNvSpPr txBox="1"/>
          <p:nvPr/>
        </p:nvSpPr>
        <p:spPr>
          <a:xfrm>
            <a:off x="1823282" y="624464"/>
            <a:ext cx="2054760" cy="523220"/>
          </a:xfrm>
          <a:prstGeom prst="rect">
            <a:avLst/>
          </a:prstGeom>
          <a:noFill/>
        </p:spPr>
        <p:txBody>
          <a:bodyPr wrap="square" rtlCol="0">
            <a:spAutoFit/>
          </a:bodyPr>
          <a:lstStyle/>
          <a:p>
            <a:r>
              <a:rPr lang="es-MX" sz="2800" b="1" dirty="0">
                <a:solidFill>
                  <a:srgbClr val="7030A0"/>
                </a:solidFill>
                <a:latin typeface="Kristen ITC" panose="03050502040202030202" pitchFamily="66" charset="0"/>
              </a:rPr>
              <a:t>COMPÁS</a:t>
            </a:r>
          </a:p>
        </p:txBody>
      </p:sp>
      <p:sp>
        <p:nvSpPr>
          <p:cNvPr id="24" name="CuadroTexto 23">
            <a:extLst>
              <a:ext uri="{FF2B5EF4-FFF2-40B4-BE49-F238E27FC236}">
                <a16:creationId xmlns:a16="http://schemas.microsoft.com/office/drawing/2014/main" id="{87E139A3-EFD8-8684-50F4-F8EA97C281BD}"/>
              </a:ext>
            </a:extLst>
          </p:cNvPr>
          <p:cNvSpPr txBox="1"/>
          <p:nvPr/>
        </p:nvSpPr>
        <p:spPr>
          <a:xfrm>
            <a:off x="4507034" y="375150"/>
            <a:ext cx="3030482" cy="1077218"/>
          </a:xfrm>
          <a:prstGeom prst="rect">
            <a:avLst/>
          </a:prstGeom>
          <a:noFill/>
        </p:spPr>
        <p:txBody>
          <a:bodyPr wrap="square" rtlCol="0">
            <a:spAutoFit/>
          </a:bodyPr>
          <a:lstStyle/>
          <a:p>
            <a:pPr algn="ctr"/>
            <a:r>
              <a:rPr lang="es-MX" sz="3200" b="1" dirty="0">
                <a:solidFill>
                  <a:schemeClr val="accent4"/>
                </a:solidFill>
                <a:latin typeface="Kristen ITC" panose="03050502040202030202" pitchFamily="66" charset="0"/>
              </a:rPr>
              <a:t>Motricidad </a:t>
            </a:r>
          </a:p>
          <a:p>
            <a:pPr algn="ctr"/>
            <a:r>
              <a:rPr lang="es-MX" sz="3200" b="1" dirty="0">
                <a:solidFill>
                  <a:schemeClr val="accent4"/>
                </a:solidFill>
                <a:latin typeface="Kristen ITC" panose="03050502040202030202" pitchFamily="66" charset="0"/>
              </a:rPr>
              <a:t>fina</a:t>
            </a:r>
          </a:p>
        </p:txBody>
      </p:sp>
      <p:sp>
        <p:nvSpPr>
          <p:cNvPr id="31" name="CuadroTexto 30">
            <a:extLst>
              <a:ext uri="{FF2B5EF4-FFF2-40B4-BE49-F238E27FC236}">
                <a16:creationId xmlns:a16="http://schemas.microsoft.com/office/drawing/2014/main" id="{6D47812A-798F-84FD-EDB5-20E556B0E1C5}"/>
              </a:ext>
            </a:extLst>
          </p:cNvPr>
          <p:cNvSpPr txBox="1"/>
          <p:nvPr/>
        </p:nvSpPr>
        <p:spPr>
          <a:xfrm>
            <a:off x="8144325" y="436705"/>
            <a:ext cx="2645361" cy="954107"/>
          </a:xfrm>
          <a:prstGeom prst="rect">
            <a:avLst/>
          </a:prstGeom>
          <a:noFill/>
        </p:spPr>
        <p:txBody>
          <a:bodyPr wrap="square" rtlCol="0">
            <a:spAutoFit/>
          </a:bodyPr>
          <a:lstStyle/>
          <a:p>
            <a:pPr algn="ctr"/>
            <a:r>
              <a:rPr lang="es-MX" sz="2800" b="1" dirty="0">
                <a:solidFill>
                  <a:srgbClr val="FF0000"/>
                </a:solidFill>
                <a:latin typeface="Kristen ITC" panose="03050502040202030202" pitchFamily="66" charset="0"/>
              </a:rPr>
              <a:t>Motricidad</a:t>
            </a:r>
          </a:p>
          <a:p>
            <a:pPr algn="ctr"/>
            <a:r>
              <a:rPr lang="es-MX" sz="2800" b="1" dirty="0">
                <a:solidFill>
                  <a:srgbClr val="FF0000"/>
                </a:solidFill>
                <a:latin typeface="Kristen ITC" panose="03050502040202030202" pitchFamily="66" charset="0"/>
              </a:rPr>
              <a:t>gruesa</a:t>
            </a:r>
          </a:p>
        </p:txBody>
      </p:sp>
      <p:sp>
        <p:nvSpPr>
          <p:cNvPr id="32" name="CuadroTexto 31">
            <a:extLst>
              <a:ext uri="{FF2B5EF4-FFF2-40B4-BE49-F238E27FC236}">
                <a16:creationId xmlns:a16="http://schemas.microsoft.com/office/drawing/2014/main" id="{613C5617-DF2E-2188-C028-AE73B2C64CB1}"/>
              </a:ext>
            </a:extLst>
          </p:cNvPr>
          <p:cNvSpPr txBox="1"/>
          <p:nvPr/>
        </p:nvSpPr>
        <p:spPr>
          <a:xfrm>
            <a:off x="8436874" y="2448787"/>
            <a:ext cx="3176034" cy="3539430"/>
          </a:xfrm>
          <a:prstGeom prst="rect">
            <a:avLst/>
          </a:prstGeom>
          <a:noFill/>
        </p:spPr>
        <p:txBody>
          <a:bodyPr wrap="square" rtlCol="0">
            <a:spAutoFit/>
          </a:bodyPr>
          <a:lstStyle/>
          <a:p>
            <a:pPr algn="ctr"/>
            <a:r>
              <a:rPr lang="es-MX" sz="2800" dirty="0">
                <a:latin typeface="Kristen ITC" panose="03050502040202030202" pitchFamily="66" charset="0"/>
              </a:rPr>
              <a:t>La motricidad gruesa son los grandes movimientos que se realizan con brazos, piernas, pies o cuerpo entero.</a:t>
            </a:r>
          </a:p>
        </p:txBody>
      </p:sp>
      <p:sp>
        <p:nvSpPr>
          <p:cNvPr id="33" name="CuadroTexto 32">
            <a:extLst>
              <a:ext uri="{FF2B5EF4-FFF2-40B4-BE49-F238E27FC236}">
                <a16:creationId xmlns:a16="http://schemas.microsoft.com/office/drawing/2014/main" id="{D8F877E2-AC11-6D3D-D701-7B78E02EC2A0}"/>
              </a:ext>
            </a:extLst>
          </p:cNvPr>
          <p:cNvSpPr txBox="1"/>
          <p:nvPr/>
        </p:nvSpPr>
        <p:spPr>
          <a:xfrm>
            <a:off x="4549677" y="2233343"/>
            <a:ext cx="3112868" cy="3970318"/>
          </a:xfrm>
          <a:prstGeom prst="rect">
            <a:avLst/>
          </a:prstGeom>
          <a:noFill/>
        </p:spPr>
        <p:txBody>
          <a:bodyPr wrap="square" rtlCol="0">
            <a:spAutoFit/>
          </a:bodyPr>
          <a:lstStyle/>
          <a:p>
            <a:pPr algn="ctr"/>
            <a:r>
              <a:rPr lang="es-MX" sz="2800" dirty="0">
                <a:latin typeface="Kristen ITC" panose="03050502040202030202" pitchFamily="66" charset="0"/>
              </a:rPr>
              <a:t>La motricidad fina , son movimientos que requieren de precisión, en los que utilizamos las manos, muñecas, dedos, labios y lengua.</a:t>
            </a:r>
          </a:p>
        </p:txBody>
      </p:sp>
    </p:spTree>
    <p:extLst>
      <p:ext uri="{BB962C8B-B14F-4D97-AF65-F5344CB8AC3E}">
        <p14:creationId xmlns:p14="http://schemas.microsoft.com/office/powerpoint/2010/main" val="1162693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p:cNvGrpSpPr/>
          <p:nvPr/>
        </p:nvGrpSpPr>
        <p:grpSpPr>
          <a:xfrm>
            <a:off x="193359" y="128893"/>
            <a:ext cx="12017398" cy="6837256"/>
            <a:chOff x="193359" y="128893"/>
            <a:chExt cx="12017398" cy="6837256"/>
          </a:xfrm>
        </p:grpSpPr>
        <p:grpSp>
          <p:nvGrpSpPr>
            <p:cNvPr id="7" name="Grupo 6"/>
            <p:cNvGrpSpPr/>
            <p:nvPr/>
          </p:nvGrpSpPr>
          <p:grpSpPr>
            <a:xfrm>
              <a:off x="193359" y="128893"/>
              <a:ext cx="9184061" cy="6729107"/>
              <a:chOff x="131191" y="176212"/>
              <a:chExt cx="8951849" cy="6614733"/>
            </a:xfrm>
          </p:grpSpPr>
          <p:pic>
            <p:nvPicPr>
              <p:cNvPr id="12"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1311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42459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0996"/>
              <a:stretch/>
            </p:blipFill>
            <p:spPr bwMode="auto">
              <a:xfrm>
                <a:off x="8360791" y="176212"/>
                <a:ext cx="722249" cy="1543051"/>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637"/>
              <a:stretch/>
            </p:blipFill>
            <p:spPr bwMode="auto">
              <a:xfrm>
                <a:off x="8360791" y="2072068"/>
                <a:ext cx="69786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958"/>
              <a:stretch/>
            </p:blipFill>
            <p:spPr bwMode="auto">
              <a:xfrm>
                <a:off x="8360791" y="3967924"/>
                <a:ext cx="685673" cy="154305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317" b="39913"/>
              <a:stretch/>
            </p:blipFill>
            <p:spPr bwMode="auto">
              <a:xfrm>
                <a:off x="8360791" y="5863781"/>
                <a:ext cx="710057" cy="927164"/>
              </a:xfrm>
              <a:prstGeom prst="rect">
                <a:avLst/>
              </a:prstGeom>
              <a:noFill/>
              <a:extLst>
                <a:ext uri="{909E8E84-426E-40DD-AFC4-6F175D3DCCD1}">
                  <a14:hiddenFill xmlns:a14="http://schemas.microsoft.com/office/drawing/2010/main">
                    <a:solidFill>
                      <a:srgbClr val="FFFFFF"/>
                    </a:solidFill>
                  </a14:hiddenFill>
                </a:ext>
              </a:extLst>
            </p:spPr>
          </p:pic>
        </p:grpSp>
        <p:pic>
          <p:nvPicPr>
            <p:cNvPr id="8"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7420" y="128893"/>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2071086"/>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3982311"/>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b="33024"/>
            <a:stretch/>
          </p:blipFill>
          <p:spPr bwMode="auto">
            <a:xfrm>
              <a:off x="9375906" y="5914805"/>
              <a:ext cx="2833337" cy="1051344"/>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redondeado 1"/>
          <p:cNvSpPr/>
          <p:nvPr/>
        </p:nvSpPr>
        <p:spPr>
          <a:xfrm>
            <a:off x="430530" y="1698625"/>
            <a:ext cx="11330940" cy="1456055"/>
          </a:xfrm>
          <a:prstGeom prst="roundRect">
            <a:avLst/>
          </a:prstGeom>
          <a:solidFill>
            <a:srgbClr val="F4A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Rectángulo redondeado 24"/>
          <p:cNvSpPr/>
          <p:nvPr/>
        </p:nvSpPr>
        <p:spPr>
          <a:xfrm>
            <a:off x="430530" y="3314978"/>
            <a:ext cx="11330940" cy="1456055"/>
          </a:xfrm>
          <a:prstGeom prst="roundRect">
            <a:avLst/>
          </a:prstGeom>
          <a:solidFill>
            <a:srgbClr val="7BB6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Rectángulo redondeado 25"/>
          <p:cNvSpPr/>
          <p:nvPr/>
        </p:nvSpPr>
        <p:spPr>
          <a:xfrm>
            <a:off x="430530" y="4930347"/>
            <a:ext cx="11330940" cy="1456055"/>
          </a:xfrm>
          <a:prstGeom prst="roundRect">
            <a:avLst/>
          </a:prstGeom>
          <a:solidFill>
            <a:srgbClr val="EDD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8" name="Picture 4" descr="Vector Transparente PNG Y SVG De Salud Mental-Arco Iris-Higiene -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70335" y="7489"/>
            <a:ext cx="1691135" cy="1691136"/>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3E20AF4D-651E-86EC-ACB5-E95412210AF1}"/>
              </a:ext>
            </a:extLst>
          </p:cNvPr>
          <p:cNvSpPr txBox="1"/>
          <p:nvPr/>
        </p:nvSpPr>
        <p:spPr>
          <a:xfrm>
            <a:off x="654661" y="1921059"/>
            <a:ext cx="11106809" cy="1015663"/>
          </a:xfrm>
          <a:prstGeom prst="rect">
            <a:avLst/>
          </a:prstGeom>
          <a:noFill/>
        </p:spPr>
        <p:txBody>
          <a:bodyPr wrap="square" rtlCol="0">
            <a:spAutoFit/>
          </a:bodyPr>
          <a:lstStyle/>
          <a:p>
            <a:r>
              <a:rPr lang="es-MX" sz="2000" b="1" dirty="0">
                <a:latin typeface="Kristen ITC" panose="03050502040202030202" pitchFamily="66" charset="0"/>
              </a:rPr>
              <a:t>PUNTOS O CENTROS DE PROYECCIÓN:  </a:t>
            </a:r>
            <a:r>
              <a:rPr lang="es-MX" sz="2000" b="0" i="0" dirty="0">
                <a:effectLst/>
                <a:latin typeface="Kristen ITC" panose="03050502040202030202" pitchFamily="66" charset="0"/>
              </a:rPr>
              <a:t>Los puntos pueden situarse en cualquier parte del espacio, aunque en este ejemplo, trabajaremos con un punto situado en el primer cuadrante de proyección, definido por el Plano Vertical y el Plano Horizontal. </a:t>
            </a:r>
            <a:endParaRPr lang="es-MX" sz="2000" dirty="0">
              <a:latin typeface="Kristen ITC" panose="03050502040202030202" pitchFamily="66" charset="0"/>
            </a:endParaRPr>
          </a:p>
        </p:txBody>
      </p:sp>
      <p:sp>
        <p:nvSpPr>
          <p:cNvPr id="4" name="CuadroTexto 3">
            <a:extLst>
              <a:ext uri="{FF2B5EF4-FFF2-40B4-BE49-F238E27FC236}">
                <a16:creationId xmlns:a16="http://schemas.microsoft.com/office/drawing/2014/main" id="{803D9707-D23B-ECE4-1FF5-837BBC5CEC70}"/>
              </a:ext>
            </a:extLst>
          </p:cNvPr>
          <p:cNvSpPr txBox="1"/>
          <p:nvPr/>
        </p:nvSpPr>
        <p:spPr>
          <a:xfrm>
            <a:off x="654661" y="3535173"/>
            <a:ext cx="10914487" cy="1015663"/>
          </a:xfrm>
          <a:prstGeom prst="rect">
            <a:avLst/>
          </a:prstGeom>
          <a:noFill/>
        </p:spPr>
        <p:txBody>
          <a:bodyPr wrap="square" rtlCol="0">
            <a:spAutoFit/>
          </a:bodyPr>
          <a:lstStyle/>
          <a:p>
            <a:r>
              <a:rPr lang="es-MX" sz="2000" b="1" dirty="0">
                <a:latin typeface="Kristen ITC" panose="03050502040202030202" pitchFamily="66" charset="0"/>
              </a:rPr>
              <a:t>FORMAS BÁSICAS DE LOCOMOCIÓN:</a:t>
            </a:r>
          </a:p>
          <a:p>
            <a:r>
              <a:rPr lang="es-MX" sz="2000" dirty="0">
                <a:latin typeface="Kristen ITC" panose="03050502040202030202" pitchFamily="66" charset="0"/>
              </a:rPr>
              <a:t>Las habilidades motrices de locomoción pueden ser reptar, correr, saltar, desplazarse, marchar, desplazarse en cuadrupedia, caminar, rodar, trepar entre otros.</a:t>
            </a:r>
          </a:p>
        </p:txBody>
      </p:sp>
      <p:sp>
        <p:nvSpPr>
          <p:cNvPr id="5" name="CuadroTexto 4">
            <a:extLst>
              <a:ext uri="{FF2B5EF4-FFF2-40B4-BE49-F238E27FC236}">
                <a16:creationId xmlns:a16="http://schemas.microsoft.com/office/drawing/2014/main" id="{C6B43DD4-42CC-665F-1C12-9E37FB1C2DC0}"/>
              </a:ext>
            </a:extLst>
          </p:cNvPr>
          <p:cNvSpPr txBox="1"/>
          <p:nvPr/>
        </p:nvSpPr>
        <p:spPr>
          <a:xfrm>
            <a:off x="654661" y="5014139"/>
            <a:ext cx="10914487" cy="1323439"/>
          </a:xfrm>
          <a:prstGeom prst="rect">
            <a:avLst/>
          </a:prstGeom>
          <a:noFill/>
        </p:spPr>
        <p:txBody>
          <a:bodyPr wrap="square" rtlCol="0">
            <a:spAutoFit/>
          </a:bodyPr>
          <a:lstStyle/>
          <a:p>
            <a:r>
              <a:rPr lang="es-MX" sz="2000" b="1" dirty="0">
                <a:latin typeface="Kristen ITC" panose="03050502040202030202" pitchFamily="66" charset="0"/>
              </a:rPr>
              <a:t>DANZAS EDUCATIVAS: </a:t>
            </a:r>
          </a:p>
          <a:p>
            <a:r>
              <a:rPr lang="es-MX" sz="2000" dirty="0">
                <a:latin typeface="Kristen ITC" panose="03050502040202030202" pitchFamily="66" charset="0"/>
              </a:rPr>
              <a:t>La Danza Educativa /Creativa tiene como finalidad desarrollar la capacidad expresiva y creativa del alumno a través del lenguaje de la danza en cualquiera de sus estilos, poniéndola al alcance de todos (independientemente de su edad y condición física).</a:t>
            </a:r>
          </a:p>
        </p:txBody>
      </p:sp>
    </p:spTree>
    <p:extLst>
      <p:ext uri="{BB962C8B-B14F-4D97-AF65-F5344CB8AC3E}">
        <p14:creationId xmlns:p14="http://schemas.microsoft.com/office/powerpoint/2010/main" val="97731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193359" y="128893"/>
            <a:ext cx="12017398" cy="6837256"/>
            <a:chOff x="193359" y="128893"/>
            <a:chExt cx="12017398" cy="6837256"/>
          </a:xfrm>
        </p:grpSpPr>
        <p:grpSp>
          <p:nvGrpSpPr>
            <p:cNvPr id="3" name="Grupo 2"/>
            <p:cNvGrpSpPr/>
            <p:nvPr/>
          </p:nvGrpSpPr>
          <p:grpSpPr>
            <a:xfrm>
              <a:off x="193359" y="128893"/>
              <a:ext cx="9184061" cy="6729107"/>
              <a:chOff x="131191" y="176212"/>
              <a:chExt cx="8951849" cy="6614733"/>
            </a:xfrm>
          </p:grpSpPr>
          <p:pic>
            <p:nvPicPr>
              <p:cNvPr id="8"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1311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42459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0996"/>
              <a:stretch/>
            </p:blipFill>
            <p:spPr bwMode="auto">
              <a:xfrm>
                <a:off x="8360791" y="176212"/>
                <a:ext cx="722249"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637"/>
              <a:stretch/>
            </p:blipFill>
            <p:spPr bwMode="auto">
              <a:xfrm>
                <a:off x="8360791" y="2072068"/>
                <a:ext cx="69786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958"/>
              <a:stretch/>
            </p:blipFill>
            <p:spPr bwMode="auto">
              <a:xfrm>
                <a:off x="8360791" y="3967924"/>
                <a:ext cx="685673"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317" b="39913"/>
              <a:stretch/>
            </p:blipFill>
            <p:spPr bwMode="auto">
              <a:xfrm>
                <a:off x="8360791" y="5863781"/>
                <a:ext cx="710057" cy="927164"/>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7420" y="128893"/>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2071086"/>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3982311"/>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b="33024"/>
            <a:stretch/>
          </p:blipFill>
          <p:spPr bwMode="auto">
            <a:xfrm>
              <a:off x="9375906" y="5914805"/>
              <a:ext cx="2833337" cy="1051344"/>
            </a:xfrm>
            <a:prstGeom prst="rect">
              <a:avLst/>
            </a:prstGeom>
            <a:noFill/>
            <a:extLst>
              <a:ext uri="{909E8E84-426E-40DD-AFC4-6F175D3DCCD1}">
                <a14:hiddenFill xmlns:a14="http://schemas.microsoft.com/office/drawing/2010/main">
                  <a:solidFill>
                    <a:srgbClr val="FFFFFF"/>
                  </a:solidFill>
                </a14:hiddenFill>
              </a:ext>
            </a:extLst>
          </p:spPr>
        </p:pic>
      </p:grpSp>
      <p:pic>
        <p:nvPicPr>
          <p:cNvPr id="20" name="Picture 8" descr="Fundas para celular - Arcoíris Pastel ~ Phonetify"/>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908"/>
          <a:stretch/>
        </p:blipFill>
        <p:spPr bwMode="auto">
          <a:xfrm>
            <a:off x="0" y="0"/>
            <a:ext cx="177724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descr="Fundas para celular - Arcoíris Pastel ~ Phonetify"/>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908"/>
          <a:stretch/>
        </p:blipFill>
        <p:spPr bwMode="auto">
          <a:xfrm>
            <a:off x="10426861" y="0"/>
            <a:ext cx="1777242" cy="6858000"/>
          </a:xfrm>
          <a:prstGeom prst="rect">
            <a:avLst/>
          </a:prstGeom>
          <a:noFill/>
          <a:extLst>
            <a:ext uri="{909E8E84-426E-40DD-AFC4-6F175D3DCCD1}">
              <a14:hiddenFill xmlns:a14="http://schemas.microsoft.com/office/drawing/2010/main">
                <a:solidFill>
                  <a:srgbClr val="FFFFFF"/>
                </a:solidFill>
              </a14:hiddenFill>
            </a:ext>
          </a:extLst>
        </p:spPr>
      </p:pic>
      <p:sp>
        <p:nvSpPr>
          <p:cNvPr id="22" name="Rectángulo 21"/>
          <p:cNvSpPr/>
          <p:nvPr/>
        </p:nvSpPr>
        <p:spPr>
          <a:xfrm>
            <a:off x="1970602" y="1447800"/>
            <a:ext cx="8104030" cy="5120640"/>
          </a:xfrm>
          <a:prstGeom prst="rect">
            <a:avLst/>
          </a:prstGeom>
          <a:solidFill>
            <a:srgbClr val="F9D5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Rectángulo redondeado 22"/>
          <p:cNvSpPr/>
          <p:nvPr/>
        </p:nvSpPr>
        <p:spPr>
          <a:xfrm>
            <a:off x="1970601" y="262077"/>
            <a:ext cx="8104032" cy="1018083"/>
          </a:xfrm>
          <a:prstGeom prst="roundRect">
            <a:avLst/>
          </a:prstGeom>
          <a:solidFill>
            <a:srgbClr val="EDD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CuadroTexto 23">
            <a:extLst>
              <a:ext uri="{FF2B5EF4-FFF2-40B4-BE49-F238E27FC236}">
                <a16:creationId xmlns:a16="http://schemas.microsoft.com/office/drawing/2014/main" id="{AF895935-7C36-CD9B-3761-DA23BD345406}"/>
              </a:ext>
            </a:extLst>
          </p:cNvPr>
          <p:cNvSpPr txBox="1"/>
          <p:nvPr/>
        </p:nvSpPr>
        <p:spPr>
          <a:xfrm>
            <a:off x="2954508" y="455444"/>
            <a:ext cx="6136217" cy="646331"/>
          </a:xfrm>
          <a:prstGeom prst="rect">
            <a:avLst/>
          </a:prstGeom>
          <a:noFill/>
        </p:spPr>
        <p:txBody>
          <a:bodyPr wrap="square" rtlCol="0">
            <a:spAutoFit/>
          </a:bodyPr>
          <a:lstStyle/>
          <a:p>
            <a:r>
              <a:rPr lang="es-MX" sz="3600" b="1" dirty="0">
                <a:latin typeface="Kristen ITC" panose="03050502040202030202" pitchFamily="66" charset="0"/>
              </a:rPr>
              <a:t>DANZAS DEL MUNDO</a:t>
            </a:r>
          </a:p>
        </p:txBody>
      </p:sp>
      <p:sp>
        <p:nvSpPr>
          <p:cNvPr id="25" name="CuadroTexto 24">
            <a:extLst>
              <a:ext uri="{FF2B5EF4-FFF2-40B4-BE49-F238E27FC236}">
                <a16:creationId xmlns:a16="http://schemas.microsoft.com/office/drawing/2014/main" id="{BAD36E03-8DE6-11E8-F44F-D82DDDF05F7D}"/>
              </a:ext>
            </a:extLst>
          </p:cNvPr>
          <p:cNvSpPr txBox="1"/>
          <p:nvPr/>
        </p:nvSpPr>
        <p:spPr>
          <a:xfrm>
            <a:off x="2635506" y="1636774"/>
            <a:ext cx="6704389" cy="4893647"/>
          </a:xfrm>
          <a:prstGeom prst="rect">
            <a:avLst/>
          </a:prstGeom>
          <a:noFill/>
        </p:spPr>
        <p:txBody>
          <a:bodyPr wrap="square" rtlCol="0">
            <a:spAutoFit/>
          </a:bodyPr>
          <a:lstStyle/>
          <a:p>
            <a:pPr algn="ctr"/>
            <a:r>
              <a:rPr lang="es-MX" sz="2400" b="0" i="0" dirty="0">
                <a:effectLst/>
                <a:latin typeface="Kristen ITC" panose="03050502040202030202" pitchFamily="66" charset="0"/>
              </a:rPr>
              <a:t>Las Danzas del Mundo son unas coreografías fáciles y asequibles para todas las edades, acompañadas de músicas tradicionales de diferentes pueblos del mundo. Israel, Grecia, Macedonia, Alemania, EEUU, Rumanía, Hungría, Bulgaria, Francia… son ejemplos de algunos de los países que solemos bailar en nuestros encuentros, creando de esta forma un espacio de encuentro multicultural a través de la unión de la danza y la música. Un lugar de aprendizaje, de diversión y entretenimiento a través del movimiento.</a:t>
            </a:r>
            <a:endParaRPr lang="es-MX" sz="2400" dirty="0">
              <a:latin typeface="Kristen ITC" panose="03050502040202030202" pitchFamily="66" charset="0"/>
            </a:endParaRPr>
          </a:p>
        </p:txBody>
      </p:sp>
    </p:spTree>
    <p:extLst>
      <p:ext uri="{BB962C8B-B14F-4D97-AF65-F5344CB8AC3E}">
        <p14:creationId xmlns:p14="http://schemas.microsoft.com/office/powerpoint/2010/main" val="1294630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193359" y="128893"/>
            <a:ext cx="12017398" cy="6837256"/>
            <a:chOff x="193359" y="128893"/>
            <a:chExt cx="12017398" cy="6837256"/>
          </a:xfrm>
        </p:grpSpPr>
        <p:grpSp>
          <p:nvGrpSpPr>
            <p:cNvPr id="5" name="Grupo 4"/>
            <p:cNvGrpSpPr/>
            <p:nvPr/>
          </p:nvGrpSpPr>
          <p:grpSpPr>
            <a:xfrm>
              <a:off x="193359" y="128893"/>
              <a:ext cx="9184061" cy="6729107"/>
              <a:chOff x="131191" y="176212"/>
              <a:chExt cx="8951849" cy="6614733"/>
            </a:xfrm>
          </p:grpSpPr>
          <p:pic>
            <p:nvPicPr>
              <p:cNvPr id="10"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1311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176212"/>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2072068"/>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oja punteada de 1 cm varios colores | Imprimir el PDF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991" y="3967924"/>
                <a:ext cx="380047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b="39913"/>
              <a:stretch/>
            </p:blipFill>
            <p:spPr bwMode="auto">
              <a:xfrm>
                <a:off x="4245991" y="5863781"/>
                <a:ext cx="3800475" cy="92716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0996"/>
              <a:stretch/>
            </p:blipFill>
            <p:spPr bwMode="auto">
              <a:xfrm>
                <a:off x="8360791" y="176212"/>
                <a:ext cx="722249" cy="154305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637"/>
              <a:stretch/>
            </p:blipFill>
            <p:spPr bwMode="auto">
              <a:xfrm>
                <a:off x="8360791" y="2072068"/>
                <a:ext cx="697865" cy="154305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958"/>
              <a:stretch/>
            </p:blipFill>
            <p:spPr bwMode="auto">
              <a:xfrm>
                <a:off x="8360791" y="3967924"/>
                <a:ext cx="685673" cy="1543051"/>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81317" b="39913"/>
              <a:stretch/>
            </p:blipFill>
            <p:spPr bwMode="auto">
              <a:xfrm>
                <a:off x="8360791" y="5863781"/>
                <a:ext cx="710057" cy="927164"/>
              </a:xfrm>
              <a:prstGeom prst="rect">
                <a:avLst/>
              </a:prstGeom>
              <a:noFill/>
              <a:extLst>
                <a:ext uri="{909E8E84-426E-40DD-AFC4-6F175D3DCCD1}">
                  <a14:hiddenFill xmlns:a14="http://schemas.microsoft.com/office/drawing/2010/main">
                    <a:solidFill>
                      <a:srgbClr val="FFFFFF"/>
                    </a:solidFill>
                  </a14:hiddenFill>
                </a:ext>
              </a:extLst>
            </p:spPr>
          </p:pic>
        </p:grpSp>
        <p:pic>
          <p:nvPicPr>
            <p:cNvPr id="6"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7420" y="128893"/>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2071086"/>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a:stretch/>
          </p:blipFill>
          <p:spPr bwMode="auto">
            <a:xfrm>
              <a:off x="9375906" y="3982311"/>
              <a:ext cx="2833337" cy="15697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oja punteada de 1 cm varios colores | Imprimir el PDF Gratis"/>
            <p:cNvPicPr>
              <a:picLocks noChangeAspect="1" noChangeArrowheads="1"/>
            </p:cNvPicPr>
            <p:nvPr/>
          </p:nvPicPr>
          <p:blipFill rotWithShape="1">
            <a:blip r:embed="rId2">
              <a:extLst>
                <a:ext uri="{28A0092B-C50C-407E-A947-70E740481C1C}">
                  <a14:useLocalDpi xmlns:a14="http://schemas.microsoft.com/office/drawing/2010/main" val="0"/>
                </a:ext>
              </a:extLst>
            </a:blip>
            <a:srcRect r="27333" b="33024"/>
            <a:stretch/>
          </p:blipFill>
          <p:spPr bwMode="auto">
            <a:xfrm>
              <a:off x="9375906" y="5914805"/>
              <a:ext cx="2833337" cy="1051344"/>
            </a:xfrm>
            <a:prstGeom prst="rect">
              <a:avLst/>
            </a:prstGeom>
            <a:noFill/>
            <a:extLst>
              <a:ext uri="{909E8E84-426E-40DD-AFC4-6F175D3DCCD1}">
                <a14:hiddenFill xmlns:a14="http://schemas.microsoft.com/office/drawing/2010/main">
                  <a:solidFill>
                    <a:srgbClr val="FFFFFF"/>
                  </a:solidFill>
                </a14:hiddenFill>
              </a:ext>
            </a:extLst>
          </p:spPr>
        </p:pic>
      </p:grpSp>
      <p:pic>
        <p:nvPicPr>
          <p:cNvPr id="2" name="Picture 4" descr="Vector Transparente PNG Y SVG De Salud Mental-Arco Iris-Higiene -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74883" y="-141733"/>
            <a:ext cx="2199262" cy="219926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Fundas para celular - Arcoíris Pastel ~ Phonetify"/>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8908"/>
          <a:stretch/>
        </p:blipFill>
        <p:spPr bwMode="auto">
          <a:xfrm>
            <a:off x="0" y="-16565"/>
            <a:ext cx="1789043" cy="6903536"/>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a16="http://schemas.microsoft.com/office/drawing/2014/main" id="{C08F24C5-5CF6-D42A-A895-3FBC87AB2733}"/>
              </a:ext>
            </a:extLst>
          </p:cNvPr>
          <p:cNvSpPr txBox="1"/>
          <p:nvPr/>
        </p:nvSpPr>
        <p:spPr>
          <a:xfrm>
            <a:off x="3235200" y="226748"/>
            <a:ext cx="4993526" cy="1938992"/>
          </a:xfrm>
          <a:prstGeom prst="rect">
            <a:avLst/>
          </a:prstGeom>
          <a:noFill/>
        </p:spPr>
        <p:txBody>
          <a:bodyPr wrap="square" rtlCol="0">
            <a:spAutoFit/>
          </a:bodyPr>
          <a:lstStyle/>
          <a:p>
            <a:pPr algn="ctr"/>
            <a:r>
              <a:rPr lang="es-MX" sz="6000" b="1" dirty="0">
                <a:solidFill>
                  <a:srgbClr val="DF6856"/>
                </a:solidFill>
                <a:latin typeface="Kristen ITC" panose="03050502040202030202" pitchFamily="66" charset="0"/>
              </a:rPr>
              <a:t>DANZA CREATIVA</a:t>
            </a:r>
          </a:p>
        </p:txBody>
      </p:sp>
      <p:sp>
        <p:nvSpPr>
          <p:cNvPr id="23" name="CuadroTexto 22">
            <a:extLst>
              <a:ext uri="{FF2B5EF4-FFF2-40B4-BE49-F238E27FC236}">
                <a16:creationId xmlns:a16="http://schemas.microsoft.com/office/drawing/2014/main" id="{CC39500A-E691-00E4-C379-0F2733F79C85}"/>
              </a:ext>
            </a:extLst>
          </p:cNvPr>
          <p:cNvSpPr txBox="1"/>
          <p:nvPr/>
        </p:nvSpPr>
        <p:spPr>
          <a:xfrm>
            <a:off x="2599799" y="3005028"/>
            <a:ext cx="8574402" cy="3108543"/>
          </a:xfrm>
          <a:prstGeom prst="rect">
            <a:avLst/>
          </a:prstGeom>
          <a:solidFill>
            <a:schemeClr val="bg1"/>
          </a:solidFill>
        </p:spPr>
        <p:txBody>
          <a:bodyPr wrap="square" rtlCol="0">
            <a:spAutoFit/>
          </a:bodyPr>
          <a:lstStyle/>
          <a:p>
            <a:r>
              <a:rPr lang="es-MX" sz="2800" dirty="0">
                <a:latin typeface="Kristen ITC" panose="03050502040202030202" pitchFamily="66" charset="0"/>
              </a:rPr>
              <a:t>La Danza Creativa es un método de trabajo corporal en el que a través de una danza libre, espontánea, sin reglas preestablecidas, se estimulan las potencialidades de expresión y movimiento que todos tenemos, mediante un proceso creativo que proporciona un bienestar físico, psíquico y afectivo .</a:t>
            </a:r>
          </a:p>
        </p:txBody>
      </p:sp>
    </p:spTree>
    <p:extLst>
      <p:ext uri="{BB962C8B-B14F-4D97-AF65-F5344CB8AC3E}">
        <p14:creationId xmlns:p14="http://schemas.microsoft.com/office/powerpoint/2010/main" val="810552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TotalTime>
  <Words>498</Words>
  <Application>Microsoft Office PowerPoint</Application>
  <PresentationFormat>Panorámica</PresentationFormat>
  <Paragraphs>26</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Kristen ITC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EQUIPO</dc:creator>
  <cp:lastModifiedBy>CAROLINA ESTEFANIA HERRERA RODRIGUEZ</cp:lastModifiedBy>
  <cp:revision>10</cp:revision>
  <dcterms:created xsi:type="dcterms:W3CDTF">2021-10-09T00:29:59Z</dcterms:created>
  <dcterms:modified xsi:type="dcterms:W3CDTF">2022-05-08T18:08:04Z</dcterms:modified>
</cp:coreProperties>
</file>