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1"/>
  </p:notesMasterIdLst>
  <p:sldIdLst>
    <p:sldId id="256" r:id="rId2"/>
    <p:sldId id="308" r:id="rId3"/>
    <p:sldId id="309" r:id="rId4"/>
    <p:sldId id="317" r:id="rId5"/>
    <p:sldId id="310" r:id="rId6"/>
    <p:sldId id="311" r:id="rId7"/>
    <p:sldId id="312" r:id="rId8"/>
    <p:sldId id="313" r:id="rId9"/>
    <p:sldId id="316" r:id="rId10"/>
  </p:sldIdLst>
  <p:sldSz cx="9144000" cy="5143500" type="screen16x9"/>
  <p:notesSz cx="6858000" cy="9144000"/>
  <p:embeddedFontLst>
    <p:embeddedFont>
      <p:font typeface="Bebas Neue" panose="02000000000000000000" pitchFamily="2" charset="0"/>
      <p:regular r:id="rId12"/>
    </p:embeddedFont>
    <p:embeddedFont>
      <p:font typeface="Comic Sans MS" panose="030F0702030302020204" pitchFamily="66" charset="0"/>
      <p:regular r:id="rId13"/>
      <p:bold r:id="rId14"/>
      <p:italic r:id="rId15"/>
      <p:boldItalic r:id="rId16"/>
    </p:embeddedFont>
    <p:embeddedFont>
      <p:font typeface="Dreaming Outloud Pro" panose="03050502040302030504" pitchFamily="66" charset="0"/>
      <p:regular r:id="rId17"/>
      <p:italic r:id="rId18"/>
    </p:embeddedFont>
    <p:embeddedFont>
      <p:font typeface="Oxygen" panose="02000503000000000000" pitchFamily="2" charset="0"/>
      <p:regular r:id="rId19"/>
      <p:bold r:id="rId20"/>
    </p:embeddedFont>
    <p:embeddedFont>
      <p:font typeface="Oxygen Light" panose="02000000000000000000" pitchFamily="2" charset="0"/>
      <p:regular r:id="rId21"/>
      <p:bold r:id="rId22"/>
    </p:embeddedFont>
    <p:embeddedFont>
      <p:font typeface="Poiret One"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397F89-5705-4A9E-A513-BCEFF62C4096}">
  <a:tblStyle styleId="{0B397F89-5705-4A9E-A513-BCEFF62C40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2.fntdata" /><Relationship Id="rId18" Type="http://schemas.openxmlformats.org/officeDocument/2006/relationships/font" Target="fonts/font7.fntdata"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font" Target="fonts/font10.fntdata" /><Relationship Id="rId7" Type="http://schemas.openxmlformats.org/officeDocument/2006/relationships/slide" Target="slides/slide6.xml" /><Relationship Id="rId12" Type="http://schemas.openxmlformats.org/officeDocument/2006/relationships/font" Target="fonts/font1.fntdata" /><Relationship Id="rId17" Type="http://schemas.openxmlformats.org/officeDocument/2006/relationships/font" Target="fonts/font6.fntdata"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font" Target="fonts/font5.fntdata" /><Relationship Id="rId20" Type="http://schemas.openxmlformats.org/officeDocument/2006/relationships/font" Target="fonts/font9.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notesMaster" Target="notesMasters/notesMaster1.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font" Target="fonts/font4.fntdata" /><Relationship Id="rId23" Type="http://schemas.openxmlformats.org/officeDocument/2006/relationships/font" Target="fonts/font12.fntdata" /><Relationship Id="rId10" Type="http://schemas.openxmlformats.org/officeDocument/2006/relationships/slide" Target="slides/slide9.xml" /><Relationship Id="rId19" Type="http://schemas.openxmlformats.org/officeDocument/2006/relationships/font" Target="fonts/font8.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3.fntdata" /><Relationship Id="rId22" Type="http://schemas.openxmlformats.org/officeDocument/2006/relationships/font" Target="fonts/font11.fntdata"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25f85ca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25f85ca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99" cy="5144006"/>
          </a:xfrm>
          <a:prstGeom prst="rect">
            <a:avLst/>
          </a:prstGeom>
          <a:noFill/>
          <a:ln>
            <a:noFill/>
          </a:ln>
        </p:spPr>
      </p:pic>
      <p:sp>
        <p:nvSpPr>
          <p:cNvPr id="10" name="Google Shape;10;p2"/>
          <p:cNvSpPr txBox="1">
            <a:spLocks noGrp="1"/>
          </p:cNvSpPr>
          <p:nvPr>
            <p:ph type="ctrTitle"/>
          </p:nvPr>
        </p:nvSpPr>
        <p:spPr>
          <a:xfrm>
            <a:off x="4149000" y="970200"/>
            <a:ext cx="3852000" cy="24105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4400" b="1">
                <a:latin typeface="Poiret One"/>
                <a:ea typeface="Poiret One"/>
                <a:cs typeface="Poiret One"/>
                <a:sym typeface="Poiret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149000" y="3380700"/>
            <a:ext cx="38520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atin typeface="Oxygen"/>
                <a:ea typeface="Oxygen"/>
                <a:cs typeface="Oxygen"/>
                <a:sym typeface="Oxyge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Oxygen"/>
              <a:buChar char="●"/>
              <a:defRPr sz="1400">
                <a:latin typeface="Oxygen"/>
                <a:ea typeface="Oxygen"/>
                <a:cs typeface="Oxygen"/>
                <a:sym typeface="Oxygen"/>
              </a:defRPr>
            </a:lvl1pPr>
            <a:lvl2pPr marL="914400" lvl="1" indent="-317500" rtl="0">
              <a:lnSpc>
                <a:spcPct val="115000"/>
              </a:lnSpc>
              <a:spcBef>
                <a:spcPts val="1600"/>
              </a:spcBef>
              <a:spcAft>
                <a:spcPts val="0"/>
              </a:spcAft>
              <a:buSzPts val="1400"/>
              <a:buFont typeface="Oxygen"/>
              <a:buChar char="○"/>
              <a:defRPr>
                <a:latin typeface="Oxygen"/>
                <a:ea typeface="Oxygen"/>
                <a:cs typeface="Oxygen"/>
                <a:sym typeface="Oxygen"/>
              </a:defRPr>
            </a:lvl2pPr>
            <a:lvl3pPr marL="1371600" lvl="2" indent="-317500" rtl="0">
              <a:lnSpc>
                <a:spcPct val="115000"/>
              </a:lnSpc>
              <a:spcBef>
                <a:spcPts val="1600"/>
              </a:spcBef>
              <a:spcAft>
                <a:spcPts val="0"/>
              </a:spcAft>
              <a:buSzPts val="1400"/>
              <a:buFont typeface="Oxygen"/>
              <a:buChar char="■"/>
              <a:defRPr>
                <a:latin typeface="Oxygen"/>
                <a:ea typeface="Oxygen"/>
                <a:cs typeface="Oxygen"/>
                <a:sym typeface="Oxygen"/>
              </a:defRPr>
            </a:lvl3pPr>
            <a:lvl4pPr marL="1828800" lvl="3" indent="-317500" rtl="0">
              <a:lnSpc>
                <a:spcPct val="115000"/>
              </a:lnSpc>
              <a:spcBef>
                <a:spcPts val="1600"/>
              </a:spcBef>
              <a:spcAft>
                <a:spcPts val="0"/>
              </a:spcAft>
              <a:buSzPts val="1400"/>
              <a:buFont typeface="Oxygen"/>
              <a:buChar char="●"/>
              <a:defRPr>
                <a:latin typeface="Oxygen"/>
                <a:ea typeface="Oxygen"/>
                <a:cs typeface="Oxygen"/>
                <a:sym typeface="Oxygen"/>
              </a:defRPr>
            </a:lvl4pPr>
            <a:lvl5pPr marL="2286000" lvl="4" indent="-317500" rtl="0">
              <a:lnSpc>
                <a:spcPct val="115000"/>
              </a:lnSpc>
              <a:spcBef>
                <a:spcPts val="1600"/>
              </a:spcBef>
              <a:spcAft>
                <a:spcPts val="0"/>
              </a:spcAft>
              <a:buSzPts val="1400"/>
              <a:buFont typeface="Oxygen"/>
              <a:buChar char="○"/>
              <a:defRPr>
                <a:latin typeface="Oxygen"/>
                <a:ea typeface="Oxygen"/>
                <a:cs typeface="Oxygen"/>
                <a:sym typeface="Oxygen"/>
              </a:defRPr>
            </a:lvl5pPr>
            <a:lvl6pPr marL="2743200" lvl="5" indent="-317500" rtl="0">
              <a:lnSpc>
                <a:spcPct val="115000"/>
              </a:lnSpc>
              <a:spcBef>
                <a:spcPts val="1600"/>
              </a:spcBef>
              <a:spcAft>
                <a:spcPts val="0"/>
              </a:spcAft>
              <a:buSzPts val="1400"/>
              <a:buFont typeface="Oxygen"/>
              <a:buChar char="■"/>
              <a:defRPr>
                <a:latin typeface="Oxygen"/>
                <a:ea typeface="Oxygen"/>
                <a:cs typeface="Oxygen"/>
                <a:sym typeface="Oxygen"/>
              </a:defRPr>
            </a:lvl6pPr>
            <a:lvl7pPr marL="3200400" lvl="6" indent="-317500" rtl="0">
              <a:lnSpc>
                <a:spcPct val="115000"/>
              </a:lnSpc>
              <a:spcBef>
                <a:spcPts val="1600"/>
              </a:spcBef>
              <a:spcAft>
                <a:spcPts val="0"/>
              </a:spcAft>
              <a:buSzPts val="1400"/>
              <a:buFont typeface="Oxygen"/>
              <a:buChar char="●"/>
              <a:defRPr>
                <a:latin typeface="Oxygen"/>
                <a:ea typeface="Oxygen"/>
                <a:cs typeface="Oxygen"/>
                <a:sym typeface="Oxygen"/>
              </a:defRPr>
            </a:lvl7pPr>
            <a:lvl8pPr marL="3657600" lvl="7" indent="-317500" rtl="0">
              <a:lnSpc>
                <a:spcPct val="115000"/>
              </a:lnSpc>
              <a:spcBef>
                <a:spcPts val="1600"/>
              </a:spcBef>
              <a:spcAft>
                <a:spcPts val="0"/>
              </a:spcAft>
              <a:buSzPts val="1400"/>
              <a:buFont typeface="Oxygen"/>
              <a:buChar char="○"/>
              <a:defRPr>
                <a:latin typeface="Oxygen"/>
                <a:ea typeface="Oxygen"/>
                <a:cs typeface="Oxygen"/>
                <a:sym typeface="Oxygen"/>
              </a:defRPr>
            </a:lvl8pPr>
            <a:lvl9pPr marL="4114800" lvl="8" indent="-317500" rtl="0">
              <a:lnSpc>
                <a:spcPct val="115000"/>
              </a:lnSpc>
              <a:spcBef>
                <a:spcPts val="1600"/>
              </a:spcBef>
              <a:spcAft>
                <a:spcPts val="1600"/>
              </a:spcAft>
              <a:buSzPts val="1400"/>
              <a:buFont typeface="Oxygen"/>
              <a:buChar char="■"/>
              <a:defRPr>
                <a:latin typeface="Oxygen"/>
                <a:ea typeface="Oxygen"/>
                <a:cs typeface="Oxygen"/>
                <a:sym typeface="Oxyge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30" name="Google Shape;3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pic>
        <p:nvPicPr>
          <p:cNvPr id="36" name="Google Shape;36;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 name="Google Shape;37;p8"/>
          <p:cNvSpPr txBox="1">
            <a:spLocks noGrp="1"/>
          </p:cNvSpPr>
          <p:nvPr>
            <p:ph type="title"/>
          </p:nvPr>
        </p:nvSpPr>
        <p:spPr>
          <a:xfrm>
            <a:off x="1388100" y="1693050"/>
            <a:ext cx="6367800" cy="175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a:off x="0" y="0"/>
            <a:ext cx="9144000" cy="5143505"/>
          </a:xfrm>
          <a:prstGeom prst="rect">
            <a:avLst/>
          </a:prstGeom>
          <a:noFill/>
          <a:ln>
            <a:noFill/>
          </a:ln>
        </p:spPr>
      </p:pic>
      <p:sp>
        <p:nvSpPr>
          <p:cNvPr id="72" name="Google Shape;72;p16"/>
          <p:cNvSpPr txBox="1">
            <a:spLocks noGrp="1"/>
          </p:cNvSpPr>
          <p:nvPr>
            <p:ph type="title"/>
          </p:nvPr>
        </p:nvSpPr>
        <p:spPr>
          <a:xfrm>
            <a:off x="2290025" y="335347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3" name="Google Shape;73;p16"/>
          <p:cNvSpPr txBox="1">
            <a:spLocks noGrp="1"/>
          </p:cNvSpPr>
          <p:nvPr>
            <p:ph type="subTitle" idx="1"/>
          </p:nvPr>
        </p:nvSpPr>
        <p:spPr>
          <a:xfrm>
            <a:off x="1454700" y="2052475"/>
            <a:ext cx="6234600" cy="12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5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3">
    <p:spTree>
      <p:nvGrpSpPr>
        <p:cNvPr id="1" name="Shape 155"/>
        <p:cNvGrpSpPr/>
        <p:nvPr/>
      </p:nvGrpSpPr>
      <p:grpSpPr>
        <a:xfrm>
          <a:off x="0" y="0"/>
          <a:ext cx="0" cy="0"/>
          <a:chOff x="0" y="0"/>
          <a:chExt cx="0" cy="0"/>
        </a:xfrm>
      </p:grpSpPr>
      <p:pic>
        <p:nvPicPr>
          <p:cNvPr id="156" name="Google Shape;156;p3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57"/>
        <p:cNvGrpSpPr/>
        <p:nvPr/>
      </p:nvGrpSpPr>
      <p:grpSpPr>
        <a:xfrm>
          <a:off x="0" y="0"/>
          <a:ext cx="0" cy="0"/>
          <a:chOff x="0" y="0"/>
          <a:chExt cx="0" cy="0"/>
        </a:xfrm>
      </p:grpSpPr>
      <p:pic>
        <p:nvPicPr>
          <p:cNvPr id="158" name="Google Shape;158;p31"/>
          <p:cNvPicPr preferRelativeResize="0"/>
          <p:nvPr/>
        </p:nvPicPr>
        <p:blipFill>
          <a:blip r:embed="rId2">
            <a:alphaModFix/>
          </a:blip>
          <a:stretch>
            <a:fillRect/>
          </a:stretch>
        </p:blipFill>
        <p:spPr>
          <a:xfrm>
            <a:off x="0" y="0"/>
            <a:ext cx="9144000" cy="51435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iret One"/>
              <a:buNone/>
              <a:defRPr sz="2800">
                <a:solidFill>
                  <a:schemeClr val="dk1"/>
                </a:solidFill>
                <a:latin typeface="Poiret One"/>
                <a:ea typeface="Poiret One"/>
                <a:cs typeface="Poiret One"/>
                <a:sym typeface="Poiret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Light"/>
              <a:buChar char="●"/>
              <a:defRPr sz="1800">
                <a:solidFill>
                  <a:schemeClr val="lt2"/>
                </a:solidFill>
                <a:latin typeface="Oxygen Light"/>
                <a:ea typeface="Oxygen Light"/>
                <a:cs typeface="Oxygen Light"/>
                <a:sym typeface="Oxygen Light"/>
              </a:defRPr>
            </a:lvl1pPr>
            <a:lvl2pPr marL="914400" lvl="1"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2pPr>
            <a:lvl3pPr marL="1371600" lvl="2"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3pPr>
            <a:lvl4pPr marL="1828800" lvl="3"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4pPr>
            <a:lvl5pPr marL="2286000" lvl="4"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5pPr>
            <a:lvl6pPr marL="2743200" lvl="5"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6pPr>
            <a:lvl7pPr marL="3200400" lvl="6"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7pPr>
            <a:lvl8pPr marL="3657600" lvl="7"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8pPr>
            <a:lvl9pPr marL="4114800" lvl="8" indent="-317500">
              <a:lnSpc>
                <a:spcPct val="115000"/>
              </a:lnSpc>
              <a:spcBef>
                <a:spcPts val="1600"/>
              </a:spcBef>
              <a:spcAft>
                <a:spcPts val="1600"/>
              </a:spcAft>
              <a:buClr>
                <a:schemeClr val="lt2"/>
              </a:buClr>
              <a:buSzPts val="1400"/>
              <a:buFont typeface="Oxygen Light"/>
              <a:buChar char="■"/>
              <a:defRPr>
                <a:solidFill>
                  <a:schemeClr val="lt2"/>
                </a:solidFill>
                <a:latin typeface="Oxygen Light"/>
                <a:ea typeface="Oxygen Light"/>
                <a:cs typeface="Oxygen Light"/>
                <a:sym typeface="Oxyge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8" r:id="rId5"/>
    <p:sldLayoutId id="2147483662" r:id="rId6"/>
    <p:sldLayoutId id="2147483675" r:id="rId7"/>
    <p:sldLayoutId id="2147483676" r:id="rId8"/>
    <p:sldLayoutId id="21474836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8" name="CuadroTexto 7">
            <a:extLst>
              <a:ext uri="{FF2B5EF4-FFF2-40B4-BE49-F238E27FC236}">
                <a16:creationId xmlns:a16="http://schemas.microsoft.com/office/drawing/2014/main" id="{75B7E591-276D-F814-306D-F0F14023A0B6}"/>
              </a:ext>
            </a:extLst>
          </p:cNvPr>
          <p:cNvSpPr txBox="1"/>
          <p:nvPr/>
        </p:nvSpPr>
        <p:spPr>
          <a:xfrm>
            <a:off x="304800" y="126742"/>
            <a:ext cx="8534400" cy="5016758"/>
          </a:xfrm>
          <a:prstGeom prst="rect">
            <a:avLst/>
          </a:prstGeom>
          <a:noFill/>
        </p:spPr>
        <p:txBody>
          <a:bodyPr wrap="square" rtlCol="0">
            <a:spAutoFit/>
          </a:bodyPr>
          <a:lstStyle/>
          <a:p>
            <a:pPr algn="ctr" defTabSz="1219170">
              <a:buClr>
                <a:srgbClr val="000000"/>
              </a:buClr>
            </a:pPr>
            <a:r>
              <a:rPr lang="es-ES" sz="2400" kern="0" dirty="0">
                <a:solidFill>
                  <a:srgbClr val="000000"/>
                </a:solidFill>
                <a:latin typeface="Dreaming Outloud Pro" panose="03050502040302030504" pitchFamily="66" charset="0"/>
                <a:cs typeface="Dreaming Outloud Pro" panose="03050502040302030504" pitchFamily="66" charset="0"/>
                <a:sym typeface="Arial"/>
              </a:rPr>
              <a:t>ESCUELA NORMAL DE EDUCACIÓN PREESCOLAR</a:t>
            </a:r>
            <a:endParaRPr lang="es-MX" sz="2400" kern="0" dirty="0">
              <a:solidFill>
                <a:srgbClr val="000000"/>
              </a:solidFill>
              <a:latin typeface="Dreaming Outloud Pro" panose="03050502040302030504" pitchFamily="66" charset="0"/>
              <a:cs typeface="Dreaming Outloud Pro" panose="03050502040302030504" pitchFamily="66" charset="0"/>
              <a:sym typeface="Arial"/>
            </a:endParaRPr>
          </a:p>
          <a:p>
            <a:pPr algn="ctr" defTabSz="1219170">
              <a:buClr>
                <a:srgbClr val="000000"/>
              </a:buClr>
            </a:pPr>
            <a:r>
              <a:rPr lang="es-MX" sz="2400" kern="0" dirty="0">
                <a:solidFill>
                  <a:srgbClr val="000000"/>
                </a:solidFill>
                <a:latin typeface="Dreaming Outloud Pro" panose="03050502040302030504" pitchFamily="66" charset="0"/>
                <a:cs typeface="Dreaming Outloud Pro" panose="03050502040302030504" pitchFamily="66" charset="0"/>
                <a:sym typeface="Arial"/>
              </a:rPr>
              <a:t>CICLO 2021-2022</a:t>
            </a:r>
          </a:p>
          <a:p>
            <a:pPr algn="ctr" defTabSz="1219170">
              <a:buClr>
                <a:srgbClr val="000000"/>
              </a:buClr>
            </a:pPr>
            <a:endParaRPr lang="es-MX" sz="2400" dirty="0">
              <a:latin typeface="Dreaming Outloud Pro" panose="03050502040302030504" pitchFamily="66" charset="0"/>
              <a:cs typeface="Dreaming Outloud Pro" panose="03050502040302030504" pitchFamily="66" charset="0"/>
            </a:endParaRPr>
          </a:p>
          <a:p>
            <a:pPr algn="ctr" defTabSz="1219170">
              <a:buClr>
                <a:srgbClr val="000000"/>
              </a:buClr>
            </a:pPr>
            <a:endParaRPr lang="es-MX" sz="2400" kern="0" dirty="0">
              <a:solidFill>
                <a:srgbClr val="000000"/>
              </a:solidFill>
              <a:latin typeface="Dreaming Outloud Pro" panose="03050502040302030504" pitchFamily="66" charset="0"/>
              <a:cs typeface="Dreaming Outloud Pro" panose="03050502040302030504" pitchFamily="66" charset="0"/>
              <a:sym typeface="Arial"/>
            </a:endParaRPr>
          </a:p>
          <a:p>
            <a:pPr algn="ctr" defTabSz="1219170">
              <a:buClr>
                <a:srgbClr val="000000"/>
              </a:buClr>
            </a:pPr>
            <a:endParaRPr lang="es-MX" sz="2400" kern="0" dirty="0">
              <a:solidFill>
                <a:srgbClr val="000000"/>
              </a:solidFill>
              <a:latin typeface="Dreaming Outloud Pro" panose="03050502040302030504" pitchFamily="66" charset="0"/>
              <a:cs typeface="Dreaming Outloud Pro" panose="03050502040302030504" pitchFamily="66" charset="0"/>
              <a:sym typeface="Arial"/>
            </a:endParaRPr>
          </a:p>
          <a:p>
            <a:pPr algn="ctr" defTabSz="1219170">
              <a:buClr>
                <a:srgbClr val="000000"/>
              </a:buClr>
            </a:pPr>
            <a:endParaRPr lang="es-MX" sz="2400" kern="0" dirty="0">
              <a:solidFill>
                <a:srgbClr val="000000"/>
              </a:solidFill>
              <a:latin typeface="Dreaming Outloud Pro" panose="03050502040302030504" pitchFamily="66" charset="0"/>
              <a:cs typeface="Dreaming Outloud Pro" panose="03050502040302030504" pitchFamily="66" charset="0"/>
              <a:sym typeface="Arial"/>
            </a:endParaRPr>
          </a:p>
          <a:p>
            <a:pPr algn="ctr" defTabSz="1219170">
              <a:buClr>
                <a:srgbClr val="000000"/>
              </a:buClr>
            </a:pPr>
            <a:r>
              <a:rPr lang="es-MX" sz="3200" b="1" dirty="0">
                <a:latin typeface="Dreaming Outloud Pro" panose="03050502040302030504" pitchFamily="66" charset="0"/>
                <a:cs typeface="Dreaming Outloud Pro" panose="03050502040302030504" pitchFamily="66" charset="0"/>
              </a:rPr>
              <a:t>Actividades Coreográficas en la Escuela</a:t>
            </a:r>
          </a:p>
          <a:p>
            <a:pPr algn="ctr" defTabSz="1219170">
              <a:buClr>
                <a:srgbClr val="000000"/>
              </a:buClr>
            </a:pPr>
            <a:r>
              <a:rPr lang="es-MX" sz="2400" b="1" kern="0" dirty="0">
                <a:solidFill>
                  <a:srgbClr val="000000"/>
                </a:solidFill>
                <a:latin typeface="Dreaming Outloud Pro" panose="03050502040302030504" pitchFamily="66" charset="0"/>
                <a:cs typeface="Dreaming Outloud Pro" panose="03050502040302030504" pitchFamily="66" charset="0"/>
                <a:sym typeface="Arial"/>
              </a:rPr>
              <a:t>CURSO:</a:t>
            </a:r>
            <a:r>
              <a:rPr lang="es-MX" sz="2400" kern="0" dirty="0">
                <a:solidFill>
                  <a:srgbClr val="000000"/>
                </a:solidFill>
                <a:latin typeface="Dreaming Outloud Pro" panose="03050502040302030504" pitchFamily="66" charset="0"/>
                <a:cs typeface="Dreaming Outloud Pro" panose="03050502040302030504" pitchFamily="66" charset="0"/>
                <a:sym typeface="Arial"/>
              </a:rPr>
              <a:t> ESTRATEGIAS DE EXPRESIÓN CORPORAL Y DANZA EN PREESCOLAR</a:t>
            </a:r>
          </a:p>
          <a:p>
            <a:pPr algn="ctr" defTabSz="1219170">
              <a:buClr>
                <a:srgbClr val="000000"/>
              </a:buClr>
            </a:pPr>
            <a:r>
              <a:rPr lang="es-MX" sz="2400" b="1" kern="0" dirty="0">
                <a:solidFill>
                  <a:srgbClr val="000000"/>
                </a:solidFill>
                <a:latin typeface="Dreaming Outloud Pro" panose="03050502040302030504" pitchFamily="66" charset="0"/>
                <a:cs typeface="Dreaming Outloud Pro" panose="03050502040302030504" pitchFamily="66" charset="0"/>
                <a:sym typeface="Arial"/>
              </a:rPr>
              <a:t>DOCENTE:</a:t>
            </a:r>
            <a:r>
              <a:rPr lang="es-MX" sz="2400" kern="0" dirty="0">
                <a:solidFill>
                  <a:srgbClr val="000000"/>
                </a:solidFill>
                <a:latin typeface="Dreaming Outloud Pro" panose="03050502040302030504" pitchFamily="66" charset="0"/>
                <a:cs typeface="Dreaming Outloud Pro" panose="03050502040302030504" pitchFamily="66" charset="0"/>
                <a:sym typeface="Arial"/>
              </a:rPr>
              <a:t> MANUEL FEDERICO RODRIGUEZ AGUILAR </a:t>
            </a:r>
          </a:p>
          <a:p>
            <a:pPr algn="ctr" defTabSz="1219170">
              <a:buClr>
                <a:srgbClr val="000000"/>
              </a:buClr>
            </a:pPr>
            <a:r>
              <a:rPr lang="es-MX" sz="2400" b="1" dirty="0">
                <a:latin typeface="Dreaming Outloud Pro" panose="03050502040302030504" pitchFamily="66" charset="0"/>
                <a:cs typeface="Dreaming Outloud Pro" panose="03050502040302030504" pitchFamily="66" charset="0"/>
              </a:rPr>
              <a:t>ALUMNA:</a:t>
            </a:r>
            <a:r>
              <a:rPr lang="es-MX" sz="2400" dirty="0">
                <a:latin typeface="Dreaming Outloud Pro" panose="03050502040302030504" pitchFamily="66" charset="0"/>
                <a:cs typeface="Dreaming Outloud Pro" panose="03050502040302030504" pitchFamily="66" charset="0"/>
              </a:rPr>
              <a:t> XIMENA ISAMAR JIMÉNEZ ROMO</a:t>
            </a:r>
            <a:r>
              <a:rPr lang="es-MX" sz="2400" kern="0" dirty="0">
                <a:solidFill>
                  <a:srgbClr val="000000"/>
                </a:solidFill>
                <a:latin typeface="Dreaming Outloud Pro" panose="03050502040302030504" pitchFamily="66" charset="0"/>
                <a:cs typeface="Dreaming Outloud Pro" panose="03050502040302030504" pitchFamily="66" charset="0"/>
                <a:sym typeface="Arial"/>
              </a:rPr>
              <a:t> #9</a:t>
            </a:r>
          </a:p>
          <a:p>
            <a:pPr algn="ctr" defTabSz="1219170">
              <a:buClr>
                <a:srgbClr val="000000"/>
              </a:buClr>
            </a:pPr>
            <a:endParaRPr lang="es-MX" sz="2400" kern="0" dirty="0">
              <a:solidFill>
                <a:srgbClr val="000000"/>
              </a:solidFill>
              <a:latin typeface="Dreaming Outloud Pro" panose="03050502040302030504" pitchFamily="66" charset="0"/>
              <a:cs typeface="Dreaming Outloud Pro" panose="03050502040302030504" pitchFamily="66" charset="0"/>
              <a:sym typeface="Arial"/>
            </a:endParaRPr>
          </a:p>
          <a:p>
            <a:pPr algn="ctr" defTabSz="1219170">
              <a:buClr>
                <a:srgbClr val="000000"/>
              </a:buClr>
            </a:pPr>
            <a:r>
              <a:rPr lang="es-MX" sz="2400" b="1" dirty="0">
                <a:latin typeface="Dreaming Outloud Pro" panose="03050502040302030504" pitchFamily="66" charset="0"/>
                <a:cs typeface="Dreaming Outloud Pro" panose="03050502040302030504" pitchFamily="66" charset="0"/>
              </a:rPr>
              <a:t>08/</a:t>
            </a:r>
            <a:r>
              <a:rPr lang="es-MX" sz="2400" b="1" kern="0" dirty="0">
                <a:solidFill>
                  <a:srgbClr val="000000"/>
                </a:solidFill>
                <a:latin typeface="Dreaming Outloud Pro" panose="03050502040302030504" pitchFamily="66" charset="0"/>
                <a:cs typeface="Dreaming Outloud Pro" panose="03050502040302030504" pitchFamily="66" charset="0"/>
                <a:sym typeface="Arial"/>
              </a:rPr>
              <a:t>MAYO/2022   </a:t>
            </a:r>
            <a:endParaRPr lang="es-ES" sz="2400" b="1" kern="0" dirty="0">
              <a:solidFill>
                <a:srgbClr val="000000"/>
              </a:solidFill>
              <a:latin typeface="Dreaming Outloud Pro" panose="03050502040302030504" pitchFamily="66" charset="0"/>
              <a:cs typeface="Dreaming Outloud Pro" panose="03050502040302030504" pitchFamily="66" charset="0"/>
              <a:sym typeface="Arial"/>
            </a:endParaRPr>
          </a:p>
        </p:txBody>
      </p:sp>
      <p:pic>
        <p:nvPicPr>
          <p:cNvPr id="6" name="Imagen 5">
            <a:extLst>
              <a:ext uri="{FF2B5EF4-FFF2-40B4-BE49-F238E27FC236}">
                <a16:creationId xmlns:a16="http://schemas.microsoft.com/office/drawing/2014/main" id="{8FA9ADC7-0CB9-4143-5136-0304313D8069}"/>
              </a:ext>
            </a:extLst>
          </p:cNvPr>
          <p:cNvPicPr>
            <a:picLocks noChangeAspect="1"/>
          </p:cNvPicPr>
          <p:nvPr/>
        </p:nvPicPr>
        <p:blipFill>
          <a:blip r:embed="rId3"/>
          <a:stretch>
            <a:fillRect/>
          </a:stretch>
        </p:blipFill>
        <p:spPr>
          <a:xfrm>
            <a:off x="3713968" y="1017678"/>
            <a:ext cx="1762271" cy="13108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B8A48-5B8C-A2DC-4456-BAA9B4970202}"/>
              </a:ext>
            </a:extLst>
          </p:cNvPr>
          <p:cNvSpPr>
            <a:spLocks noGrp="1"/>
          </p:cNvSpPr>
          <p:nvPr>
            <p:ph type="title"/>
          </p:nvPr>
        </p:nvSpPr>
        <p:spPr>
          <a:xfrm>
            <a:off x="720000" y="86986"/>
            <a:ext cx="7704000" cy="572700"/>
          </a:xfrm>
        </p:spPr>
        <p:txBody>
          <a:bodyPr/>
          <a:lstStyle/>
          <a:p>
            <a:r>
              <a:rPr lang="es-MX" sz="4800" dirty="0"/>
              <a:t>PULSO MUSICAL</a:t>
            </a:r>
          </a:p>
        </p:txBody>
      </p:sp>
      <p:sp>
        <p:nvSpPr>
          <p:cNvPr id="3" name="Marcador de texto 2">
            <a:extLst>
              <a:ext uri="{FF2B5EF4-FFF2-40B4-BE49-F238E27FC236}">
                <a16:creationId xmlns:a16="http://schemas.microsoft.com/office/drawing/2014/main" id="{9346B118-FE35-3433-4478-E68A7F2E3D6C}"/>
              </a:ext>
            </a:extLst>
          </p:cNvPr>
          <p:cNvSpPr>
            <a:spLocks noGrp="1"/>
          </p:cNvSpPr>
          <p:nvPr>
            <p:ph type="body" idx="1"/>
          </p:nvPr>
        </p:nvSpPr>
        <p:spPr>
          <a:xfrm>
            <a:off x="720000" y="971721"/>
            <a:ext cx="7704000" cy="3416400"/>
          </a:xfrm>
        </p:spPr>
        <p:txBody>
          <a:bodyPr/>
          <a:lstStyle/>
          <a:p>
            <a:pPr algn="just"/>
            <a:r>
              <a:rPr lang="es-MX" sz="1800" dirty="0"/>
              <a:t>En el ámbito de la música, el pulso es una unidad que permite realizar la medición del tiempo. El pulso musical, por lo tanto, consiste en una serie de pulsaciones repetidas de manera constante que dividen el tiempo en fragmentos idénticos.</a:t>
            </a:r>
          </a:p>
          <a:p>
            <a:pPr algn="just"/>
            <a:endParaRPr lang="es-MX" sz="1800" dirty="0"/>
          </a:p>
          <a:p>
            <a:pPr algn="just"/>
            <a:r>
              <a:rPr lang="es-MX" sz="1800" dirty="0"/>
              <a:t>Puede entenderse al pulso musical como las señales que reflejan el ritmo de la música y que permiten establecer una comparación entre los silencios y las notas que componen una pieza. De este modo, el pulso funciona como una estructura que colabora en la percepción y la comprensión por parte del oyente.</a:t>
            </a:r>
          </a:p>
        </p:txBody>
      </p:sp>
      <p:pic>
        <p:nvPicPr>
          <p:cNvPr id="4" name="Imagen 3">
            <a:extLst>
              <a:ext uri="{FF2B5EF4-FFF2-40B4-BE49-F238E27FC236}">
                <a16:creationId xmlns:a16="http://schemas.microsoft.com/office/drawing/2014/main" id="{3ACA4CB5-C27F-6250-8D5F-2321013DF6C9}"/>
              </a:ext>
            </a:extLst>
          </p:cNvPr>
          <p:cNvPicPr>
            <a:picLocks noChangeAspect="1"/>
          </p:cNvPicPr>
          <p:nvPr/>
        </p:nvPicPr>
        <p:blipFill rotWithShape="1">
          <a:blip r:embed="rId2"/>
          <a:srcRect t="33579" b="38811"/>
          <a:stretch/>
        </p:blipFill>
        <p:spPr>
          <a:xfrm>
            <a:off x="5602052" y="3982419"/>
            <a:ext cx="2917641" cy="1074095"/>
          </a:xfrm>
          <a:prstGeom prst="rect">
            <a:avLst/>
          </a:prstGeom>
        </p:spPr>
      </p:pic>
    </p:spTree>
    <p:extLst>
      <p:ext uri="{BB962C8B-B14F-4D97-AF65-F5344CB8AC3E}">
        <p14:creationId xmlns:p14="http://schemas.microsoft.com/office/powerpoint/2010/main" val="301394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7452E-AAAF-A939-60B8-E8013F395365}"/>
              </a:ext>
            </a:extLst>
          </p:cNvPr>
          <p:cNvSpPr>
            <a:spLocks noGrp="1"/>
          </p:cNvSpPr>
          <p:nvPr>
            <p:ph type="title"/>
          </p:nvPr>
        </p:nvSpPr>
        <p:spPr>
          <a:xfrm>
            <a:off x="720000" y="189844"/>
            <a:ext cx="7704000" cy="572700"/>
          </a:xfrm>
        </p:spPr>
        <p:txBody>
          <a:bodyPr/>
          <a:lstStyle/>
          <a:p>
            <a:r>
              <a:rPr lang="es-MX" sz="4800" dirty="0"/>
              <a:t>TIEMPO</a:t>
            </a:r>
          </a:p>
        </p:txBody>
      </p:sp>
      <p:sp>
        <p:nvSpPr>
          <p:cNvPr id="4" name="CuadroTexto 3">
            <a:extLst>
              <a:ext uri="{FF2B5EF4-FFF2-40B4-BE49-F238E27FC236}">
                <a16:creationId xmlns:a16="http://schemas.microsoft.com/office/drawing/2014/main" id="{607C4D53-0FF7-48AC-6281-DC873E84E03F}"/>
              </a:ext>
            </a:extLst>
          </p:cNvPr>
          <p:cNvSpPr txBox="1"/>
          <p:nvPr/>
        </p:nvSpPr>
        <p:spPr>
          <a:xfrm>
            <a:off x="196702" y="1179893"/>
            <a:ext cx="8750595" cy="830997"/>
          </a:xfrm>
          <a:prstGeom prst="rect">
            <a:avLst/>
          </a:prstGeom>
          <a:noFill/>
        </p:spPr>
        <p:txBody>
          <a:bodyPr wrap="square">
            <a:spAutoFit/>
          </a:bodyPr>
          <a:lstStyle/>
          <a:p>
            <a:pPr algn="just"/>
            <a:r>
              <a:rPr lang="es-MX" sz="1600" dirty="0">
                <a:latin typeface="Comic Sans MS" panose="030F0702030302020204" pitchFamily="66" charset="0"/>
              </a:rPr>
              <a:t>El tiempo se manifiesta en el ritmo de una danza, ya sea medido o libre. También es la duración en el tiempo de una danza o las relaciones que tienen lugar dentro del tiempo. En la danza el tiempo se manifiesta en: </a:t>
            </a:r>
          </a:p>
        </p:txBody>
      </p:sp>
      <p:sp>
        <p:nvSpPr>
          <p:cNvPr id="6" name="CuadroTexto 5">
            <a:extLst>
              <a:ext uri="{FF2B5EF4-FFF2-40B4-BE49-F238E27FC236}">
                <a16:creationId xmlns:a16="http://schemas.microsoft.com/office/drawing/2014/main" id="{491CCC98-2F27-C0BE-74CD-8A28076C7A81}"/>
              </a:ext>
            </a:extLst>
          </p:cNvPr>
          <p:cNvSpPr txBox="1"/>
          <p:nvPr/>
        </p:nvSpPr>
        <p:spPr>
          <a:xfrm>
            <a:off x="345557" y="2428239"/>
            <a:ext cx="4226442" cy="1323439"/>
          </a:xfrm>
          <a:prstGeom prst="rect">
            <a:avLst/>
          </a:prstGeom>
          <a:noFill/>
        </p:spPr>
        <p:txBody>
          <a:bodyPr wrap="square">
            <a:spAutoFit/>
          </a:bodyPr>
          <a:lstStyle/>
          <a:p>
            <a:pPr algn="just"/>
            <a:r>
              <a:rPr lang="es-MX" sz="1600" b="1" dirty="0">
                <a:latin typeface="Comic Sans MS" panose="030F0702030302020204" pitchFamily="66" charset="0"/>
              </a:rPr>
              <a:t>Ritmo medido: </a:t>
            </a:r>
            <a:r>
              <a:rPr lang="es-MX" sz="1600" dirty="0">
                <a:latin typeface="Comic Sans MS" panose="030F0702030302020204" pitchFamily="66" charset="0"/>
              </a:rPr>
              <a:t>hay danzas que se rigen por ritmos que se miden de una manera musical. Estos ritmos tienen patrones repetitivos (por ejemplo 2/4 o 6/8), acentos, compases y distintos tempos. </a:t>
            </a:r>
          </a:p>
        </p:txBody>
      </p:sp>
      <p:sp>
        <p:nvSpPr>
          <p:cNvPr id="8" name="CuadroTexto 7">
            <a:extLst>
              <a:ext uri="{FF2B5EF4-FFF2-40B4-BE49-F238E27FC236}">
                <a16:creationId xmlns:a16="http://schemas.microsoft.com/office/drawing/2014/main" id="{1DA4F8D6-0AF3-9A07-6653-A31668582F55}"/>
              </a:ext>
            </a:extLst>
          </p:cNvPr>
          <p:cNvSpPr txBox="1"/>
          <p:nvPr/>
        </p:nvSpPr>
        <p:spPr>
          <a:xfrm>
            <a:off x="4864395" y="3383996"/>
            <a:ext cx="4082902" cy="1569660"/>
          </a:xfrm>
          <a:prstGeom prst="rect">
            <a:avLst/>
          </a:prstGeom>
          <a:noFill/>
        </p:spPr>
        <p:txBody>
          <a:bodyPr wrap="square">
            <a:spAutoFit/>
          </a:bodyPr>
          <a:lstStyle/>
          <a:p>
            <a:pPr algn="just"/>
            <a:r>
              <a:rPr lang="es-MX" sz="1600" b="1" dirty="0">
                <a:latin typeface="Comic Sans MS" panose="030F0702030302020204" pitchFamily="66" charset="0"/>
              </a:rPr>
              <a:t>Ritmo libre: </a:t>
            </a:r>
            <a:r>
              <a:rPr lang="es-MX" sz="1600" dirty="0">
                <a:latin typeface="Comic Sans MS" panose="030F0702030302020204" pitchFamily="66" charset="0"/>
              </a:rPr>
              <a:t>se da en danzas independientes de medidas musicales, en la improvisación, y también en el ritmo que surge de la respiración (y otros ritmos biológicos forman parte de este elemento).</a:t>
            </a:r>
          </a:p>
        </p:txBody>
      </p:sp>
      <p:pic>
        <p:nvPicPr>
          <p:cNvPr id="9" name="Imagen 8">
            <a:extLst>
              <a:ext uri="{FF2B5EF4-FFF2-40B4-BE49-F238E27FC236}">
                <a16:creationId xmlns:a16="http://schemas.microsoft.com/office/drawing/2014/main" id="{AA722300-C25A-7F37-6F4D-86F16CD70F97}"/>
              </a:ext>
            </a:extLst>
          </p:cNvPr>
          <p:cNvPicPr>
            <a:picLocks noChangeAspect="1"/>
          </p:cNvPicPr>
          <p:nvPr/>
        </p:nvPicPr>
        <p:blipFill>
          <a:blip r:embed="rId2"/>
          <a:stretch>
            <a:fillRect/>
          </a:stretch>
        </p:blipFill>
        <p:spPr>
          <a:xfrm>
            <a:off x="5604022" y="1802890"/>
            <a:ext cx="2232173" cy="1537719"/>
          </a:xfrm>
          <a:prstGeom prst="rect">
            <a:avLst/>
          </a:prstGeom>
        </p:spPr>
      </p:pic>
      <p:pic>
        <p:nvPicPr>
          <p:cNvPr id="10" name="Imagen 9">
            <a:extLst>
              <a:ext uri="{FF2B5EF4-FFF2-40B4-BE49-F238E27FC236}">
                <a16:creationId xmlns:a16="http://schemas.microsoft.com/office/drawing/2014/main" id="{7E271840-D70A-2E0A-8BB5-03FD1EC62B99}"/>
              </a:ext>
            </a:extLst>
          </p:cNvPr>
          <p:cNvPicPr>
            <a:picLocks noChangeAspect="1"/>
          </p:cNvPicPr>
          <p:nvPr/>
        </p:nvPicPr>
        <p:blipFill>
          <a:blip r:embed="rId3"/>
          <a:stretch>
            <a:fillRect/>
          </a:stretch>
        </p:blipFill>
        <p:spPr>
          <a:xfrm>
            <a:off x="1538730" y="3751678"/>
            <a:ext cx="1766859" cy="1323439"/>
          </a:xfrm>
          <a:prstGeom prst="rect">
            <a:avLst/>
          </a:prstGeom>
        </p:spPr>
      </p:pic>
    </p:spTree>
    <p:extLst>
      <p:ext uri="{BB962C8B-B14F-4D97-AF65-F5344CB8AC3E}">
        <p14:creationId xmlns:p14="http://schemas.microsoft.com/office/powerpoint/2010/main" val="293332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819D51-54C0-E27A-CEAD-BB877AF8AF1E}"/>
              </a:ext>
            </a:extLst>
          </p:cNvPr>
          <p:cNvSpPr txBox="1"/>
          <p:nvPr/>
        </p:nvSpPr>
        <p:spPr>
          <a:xfrm>
            <a:off x="893136" y="530247"/>
            <a:ext cx="6581553" cy="1815882"/>
          </a:xfrm>
          <a:prstGeom prst="rect">
            <a:avLst/>
          </a:prstGeom>
          <a:noFill/>
        </p:spPr>
        <p:txBody>
          <a:bodyPr wrap="square">
            <a:spAutoFit/>
          </a:bodyPr>
          <a:lstStyle/>
          <a:p>
            <a:pPr algn="just" fontAlgn="base"/>
            <a:r>
              <a:rPr lang="es-MX" sz="1600" b="1" i="0" dirty="0">
                <a:solidFill>
                  <a:srgbClr val="282828"/>
                </a:solidFill>
                <a:effectLst/>
                <a:latin typeface="Comic Sans MS" panose="030F0702030302020204" pitchFamily="66" charset="0"/>
              </a:rPr>
              <a:t>Duración en el tiempo: </a:t>
            </a:r>
            <a:r>
              <a:rPr lang="es-MX" sz="1600" b="0" i="0" dirty="0">
                <a:solidFill>
                  <a:srgbClr val="282828"/>
                </a:solidFill>
                <a:effectLst/>
                <a:latin typeface="Comic Sans MS" panose="030F0702030302020204" pitchFamily="66" charset="0"/>
              </a:rPr>
              <a:t>entendida como los segundos, minutos y horas que toma la ejecución da la danza.</a:t>
            </a:r>
          </a:p>
          <a:p>
            <a:pPr algn="just" fontAlgn="base"/>
            <a:endParaRPr lang="es-MX" sz="1600" b="0" i="0" dirty="0">
              <a:solidFill>
                <a:srgbClr val="282828"/>
              </a:solidFill>
              <a:effectLst/>
              <a:latin typeface="Comic Sans MS" panose="030F0702030302020204" pitchFamily="66" charset="0"/>
            </a:endParaRPr>
          </a:p>
          <a:p>
            <a:pPr algn="just" fontAlgn="base"/>
            <a:endParaRPr lang="es-MX" sz="1600" b="0" i="0" dirty="0">
              <a:solidFill>
                <a:srgbClr val="282828"/>
              </a:solidFill>
              <a:effectLst/>
              <a:latin typeface="Comic Sans MS" panose="030F0702030302020204" pitchFamily="66" charset="0"/>
            </a:endParaRPr>
          </a:p>
          <a:p>
            <a:pPr algn="just" fontAlgn="base"/>
            <a:r>
              <a:rPr lang="es-MX" sz="1600" b="1" i="0" dirty="0">
                <a:solidFill>
                  <a:srgbClr val="282828"/>
                </a:solidFill>
                <a:effectLst/>
                <a:latin typeface="Comic Sans MS" panose="030F0702030302020204" pitchFamily="66" charset="0"/>
              </a:rPr>
              <a:t>Relaciones en el tiempo: </a:t>
            </a:r>
            <a:r>
              <a:rPr lang="es-MX" sz="1600" b="0" i="0" dirty="0">
                <a:solidFill>
                  <a:srgbClr val="282828"/>
                </a:solidFill>
                <a:effectLst/>
                <a:latin typeface="Comic Sans MS" panose="030F0702030302020204" pitchFamily="66" charset="0"/>
              </a:rPr>
              <a:t>los movimientos en una danza se pueden realizar al unísono, de momento, de una manera continua, predecible o impredecible, rápida o lentamente.</a:t>
            </a:r>
          </a:p>
        </p:txBody>
      </p:sp>
      <p:pic>
        <p:nvPicPr>
          <p:cNvPr id="4" name="Imagen 3">
            <a:extLst>
              <a:ext uri="{FF2B5EF4-FFF2-40B4-BE49-F238E27FC236}">
                <a16:creationId xmlns:a16="http://schemas.microsoft.com/office/drawing/2014/main" id="{6CA5D145-7CF5-AB74-C3C0-DAF34C573300}"/>
              </a:ext>
            </a:extLst>
          </p:cNvPr>
          <p:cNvPicPr>
            <a:picLocks noChangeAspect="1"/>
          </p:cNvPicPr>
          <p:nvPr/>
        </p:nvPicPr>
        <p:blipFill>
          <a:blip r:embed="rId2"/>
          <a:stretch>
            <a:fillRect/>
          </a:stretch>
        </p:blipFill>
        <p:spPr>
          <a:xfrm>
            <a:off x="3262312" y="2720938"/>
            <a:ext cx="2619375" cy="1743075"/>
          </a:xfrm>
          <a:prstGeom prst="rect">
            <a:avLst/>
          </a:prstGeom>
        </p:spPr>
      </p:pic>
    </p:spTree>
    <p:extLst>
      <p:ext uri="{BB962C8B-B14F-4D97-AF65-F5344CB8AC3E}">
        <p14:creationId xmlns:p14="http://schemas.microsoft.com/office/powerpoint/2010/main" val="226461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92628-AB0A-538A-F7D1-69FCCFB9E26E}"/>
              </a:ext>
            </a:extLst>
          </p:cNvPr>
          <p:cNvSpPr>
            <a:spLocks noGrp="1"/>
          </p:cNvSpPr>
          <p:nvPr>
            <p:ph type="title"/>
          </p:nvPr>
        </p:nvSpPr>
        <p:spPr>
          <a:xfrm>
            <a:off x="1196714" y="172594"/>
            <a:ext cx="6367800" cy="954457"/>
          </a:xfrm>
        </p:spPr>
        <p:txBody>
          <a:bodyPr/>
          <a:lstStyle/>
          <a:p>
            <a:r>
              <a:rPr lang="es-MX" sz="4800" dirty="0"/>
              <a:t>ACENTOS</a:t>
            </a:r>
          </a:p>
        </p:txBody>
      </p:sp>
      <p:sp>
        <p:nvSpPr>
          <p:cNvPr id="4" name="CuadroTexto 3">
            <a:extLst>
              <a:ext uri="{FF2B5EF4-FFF2-40B4-BE49-F238E27FC236}">
                <a16:creationId xmlns:a16="http://schemas.microsoft.com/office/drawing/2014/main" id="{29F2BAB2-3B77-5594-6A70-12FCCE860630}"/>
              </a:ext>
            </a:extLst>
          </p:cNvPr>
          <p:cNvSpPr txBox="1"/>
          <p:nvPr/>
        </p:nvSpPr>
        <p:spPr>
          <a:xfrm>
            <a:off x="1154183" y="1647810"/>
            <a:ext cx="6655981" cy="923330"/>
          </a:xfrm>
          <a:prstGeom prst="rect">
            <a:avLst/>
          </a:prstGeom>
          <a:noFill/>
        </p:spPr>
        <p:txBody>
          <a:bodyPr wrap="square">
            <a:spAutoFit/>
          </a:bodyPr>
          <a:lstStyle/>
          <a:p>
            <a:pPr algn="just"/>
            <a:r>
              <a:rPr lang="es-MX" sz="1800" b="0" i="0" dirty="0">
                <a:solidFill>
                  <a:srgbClr val="333333"/>
                </a:solidFill>
                <a:effectLst/>
                <a:latin typeface="Comic Sans MS" panose="030F0702030302020204" pitchFamily="66" charset="0"/>
              </a:rPr>
              <a:t>Los acentos durante el movimiento permiten que la variación coreográfica contenga matices de energía entre sus pasos, logrando un mayor impacto al efectuarla.</a:t>
            </a:r>
            <a:endParaRPr lang="es-MX" sz="1800" dirty="0">
              <a:latin typeface="Comic Sans MS" panose="030F0702030302020204" pitchFamily="66" charset="0"/>
            </a:endParaRPr>
          </a:p>
        </p:txBody>
      </p:sp>
      <p:sp>
        <p:nvSpPr>
          <p:cNvPr id="6" name="CuadroTexto 5">
            <a:extLst>
              <a:ext uri="{FF2B5EF4-FFF2-40B4-BE49-F238E27FC236}">
                <a16:creationId xmlns:a16="http://schemas.microsoft.com/office/drawing/2014/main" id="{4D2F3E05-4887-3993-D864-C36C42DEF6A0}"/>
              </a:ext>
            </a:extLst>
          </p:cNvPr>
          <p:cNvSpPr txBox="1"/>
          <p:nvPr/>
        </p:nvSpPr>
        <p:spPr>
          <a:xfrm>
            <a:off x="1129985" y="2838908"/>
            <a:ext cx="6884030" cy="1138773"/>
          </a:xfrm>
          <a:prstGeom prst="rect">
            <a:avLst/>
          </a:prstGeom>
          <a:noFill/>
        </p:spPr>
        <p:txBody>
          <a:bodyPr wrap="square">
            <a:spAutoFit/>
          </a:bodyPr>
          <a:lstStyle/>
          <a:p>
            <a:pPr algn="just"/>
            <a:r>
              <a:rPr lang="es-MX" sz="1800" b="0" i="0" dirty="0">
                <a:solidFill>
                  <a:srgbClr val="333333"/>
                </a:solidFill>
                <a:effectLst/>
                <a:latin typeface="Comic Sans MS" panose="030F0702030302020204" pitchFamily="66" charset="0"/>
              </a:rPr>
              <a:t>El acento en música se define como la mayor intensidad de una pulsación con respecto a otra y va a definir las diferentes clases de ritmos</a:t>
            </a:r>
            <a:br>
              <a:rPr lang="es-MX" dirty="0"/>
            </a:br>
            <a:endParaRPr lang="es-MX" dirty="0"/>
          </a:p>
        </p:txBody>
      </p:sp>
      <p:pic>
        <p:nvPicPr>
          <p:cNvPr id="7" name="Imagen 6">
            <a:extLst>
              <a:ext uri="{FF2B5EF4-FFF2-40B4-BE49-F238E27FC236}">
                <a16:creationId xmlns:a16="http://schemas.microsoft.com/office/drawing/2014/main" id="{441FA1C0-C416-05CF-E965-8E1E834422CE}"/>
              </a:ext>
            </a:extLst>
          </p:cNvPr>
          <p:cNvPicPr>
            <a:picLocks noChangeAspect="1"/>
          </p:cNvPicPr>
          <p:nvPr/>
        </p:nvPicPr>
        <p:blipFill>
          <a:blip r:embed="rId2"/>
          <a:stretch>
            <a:fillRect/>
          </a:stretch>
        </p:blipFill>
        <p:spPr>
          <a:xfrm>
            <a:off x="2434298" y="3856481"/>
            <a:ext cx="4095750" cy="1114425"/>
          </a:xfrm>
          <a:prstGeom prst="rect">
            <a:avLst/>
          </a:prstGeom>
        </p:spPr>
      </p:pic>
    </p:spTree>
    <p:extLst>
      <p:ext uri="{BB962C8B-B14F-4D97-AF65-F5344CB8AC3E}">
        <p14:creationId xmlns:p14="http://schemas.microsoft.com/office/powerpoint/2010/main" val="43068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45AF134-0588-5E04-8F88-2521A8160EBF}"/>
              </a:ext>
            </a:extLst>
          </p:cNvPr>
          <p:cNvSpPr>
            <a:spLocks noGrp="1"/>
          </p:cNvSpPr>
          <p:nvPr>
            <p:ph type="subTitle" idx="1"/>
          </p:nvPr>
        </p:nvSpPr>
        <p:spPr>
          <a:xfrm>
            <a:off x="1167620" y="8925"/>
            <a:ext cx="6234600" cy="1249200"/>
          </a:xfrm>
        </p:spPr>
        <p:txBody>
          <a:bodyPr/>
          <a:lstStyle/>
          <a:p>
            <a:r>
              <a:rPr lang="es-MX" sz="4800" b="1" dirty="0">
                <a:solidFill>
                  <a:schemeClr val="accent1"/>
                </a:solidFill>
                <a:latin typeface="Poiret One" panose="00000500000000000000" pitchFamily="2" charset="0"/>
              </a:rPr>
              <a:t>COMPÁS</a:t>
            </a:r>
          </a:p>
        </p:txBody>
      </p:sp>
      <p:sp>
        <p:nvSpPr>
          <p:cNvPr id="4" name="Google Shape;3852;p40">
            <a:extLst>
              <a:ext uri="{FF2B5EF4-FFF2-40B4-BE49-F238E27FC236}">
                <a16:creationId xmlns:a16="http://schemas.microsoft.com/office/drawing/2014/main" id="{8F6675F8-12E0-A93A-D526-75081F827B42}"/>
              </a:ext>
            </a:extLst>
          </p:cNvPr>
          <p:cNvSpPr txBox="1">
            <a:spLocks/>
          </p:cNvSpPr>
          <p:nvPr/>
        </p:nvSpPr>
        <p:spPr>
          <a:xfrm>
            <a:off x="1156214" y="1335007"/>
            <a:ext cx="6831572" cy="265220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800"/>
              <a:buFont typeface="Oxygen Light"/>
              <a:buNone/>
              <a:defRPr sz="2500" b="0" i="0" u="none" strike="noStrike" cap="none">
                <a:solidFill>
                  <a:schemeClr val="lt2"/>
                </a:solidFill>
                <a:latin typeface="Oxygen"/>
                <a:ea typeface="Oxygen"/>
                <a:cs typeface="Oxygen"/>
                <a:sym typeface="Oxygen"/>
              </a:defRPr>
            </a:lvl1pPr>
            <a:lvl2pPr marL="914400" marR="0" lvl="1" indent="-317500" algn="ctr" rtl="0">
              <a:lnSpc>
                <a:spcPct val="100000"/>
              </a:lnSpc>
              <a:spcBef>
                <a:spcPts val="1600"/>
              </a:spcBef>
              <a:spcAft>
                <a:spcPts val="0"/>
              </a:spcAft>
              <a:buClr>
                <a:schemeClr val="lt2"/>
              </a:buClr>
              <a:buSzPts val="1400"/>
              <a:buFont typeface="Oxygen Light"/>
              <a:buNone/>
              <a:defRPr sz="1400" b="0" i="0" u="none" strike="noStrike" cap="none">
                <a:solidFill>
                  <a:schemeClr val="lt2"/>
                </a:solidFill>
                <a:latin typeface="Oxygen Light"/>
                <a:ea typeface="Oxygen Light"/>
                <a:cs typeface="Oxygen Light"/>
                <a:sym typeface="Oxygen Light"/>
              </a:defRPr>
            </a:lvl2pPr>
            <a:lvl3pPr marL="1371600" marR="0" lvl="2" indent="-317500" algn="ctr" rtl="0">
              <a:lnSpc>
                <a:spcPct val="100000"/>
              </a:lnSpc>
              <a:spcBef>
                <a:spcPts val="1600"/>
              </a:spcBef>
              <a:spcAft>
                <a:spcPts val="0"/>
              </a:spcAft>
              <a:buClr>
                <a:schemeClr val="lt2"/>
              </a:buClr>
              <a:buSzPts val="1400"/>
              <a:buFont typeface="Oxygen Light"/>
              <a:buNone/>
              <a:defRPr sz="1400" b="0" i="0" u="none" strike="noStrike" cap="none">
                <a:solidFill>
                  <a:schemeClr val="lt2"/>
                </a:solidFill>
                <a:latin typeface="Oxygen Light"/>
                <a:ea typeface="Oxygen Light"/>
                <a:cs typeface="Oxygen Light"/>
                <a:sym typeface="Oxygen Light"/>
              </a:defRPr>
            </a:lvl3pPr>
            <a:lvl4pPr marL="1828800" marR="0" lvl="3" indent="-317500" algn="ctr" rtl="0">
              <a:lnSpc>
                <a:spcPct val="100000"/>
              </a:lnSpc>
              <a:spcBef>
                <a:spcPts val="1600"/>
              </a:spcBef>
              <a:spcAft>
                <a:spcPts val="0"/>
              </a:spcAft>
              <a:buClr>
                <a:schemeClr val="lt2"/>
              </a:buClr>
              <a:buSzPts val="1400"/>
              <a:buFont typeface="Oxygen Light"/>
              <a:buNone/>
              <a:defRPr sz="1400" b="0" i="0" u="none" strike="noStrike" cap="none">
                <a:solidFill>
                  <a:schemeClr val="lt2"/>
                </a:solidFill>
                <a:latin typeface="Oxygen Light"/>
                <a:ea typeface="Oxygen Light"/>
                <a:cs typeface="Oxygen Light"/>
                <a:sym typeface="Oxygen Light"/>
              </a:defRPr>
            </a:lvl4pPr>
            <a:lvl5pPr marL="2286000" marR="0" lvl="4" indent="-317500" algn="ctr" rtl="0">
              <a:lnSpc>
                <a:spcPct val="100000"/>
              </a:lnSpc>
              <a:spcBef>
                <a:spcPts val="1600"/>
              </a:spcBef>
              <a:spcAft>
                <a:spcPts val="0"/>
              </a:spcAft>
              <a:buClr>
                <a:schemeClr val="lt2"/>
              </a:buClr>
              <a:buSzPts val="1400"/>
              <a:buFont typeface="Oxygen Light"/>
              <a:buNone/>
              <a:defRPr sz="1400" b="0" i="0" u="none" strike="noStrike" cap="none">
                <a:solidFill>
                  <a:schemeClr val="lt2"/>
                </a:solidFill>
                <a:latin typeface="Oxygen Light"/>
                <a:ea typeface="Oxygen Light"/>
                <a:cs typeface="Oxygen Light"/>
                <a:sym typeface="Oxygen Light"/>
              </a:defRPr>
            </a:lvl5pPr>
            <a:lvl6pPr marL="2743200" marR="0" lvl="5" indent="-317500" algn="ctr" rtl="0">
              <a:lnSpc>
                <a:spcPct val="100000"/>
              </a:lnSpc>
              <a:spcBef>
                <a:spcPts val="1600"/>
              </a:spcBef>
              <a:spcAft>
                <a:spcPts val="0"/>
              </a:spcAft>
              <a:buClr>
                <a:schemeClr val="lt2"/>
              </a:buClr>
              <a:buSzPts val="1400"/>
              <a:buFont typeface="Oxygen Light"/>
              <a:buNone/>
              <a:defRPr sz="1400" b="0" i="0" u="none" strike="noStrike" cap="none">
                <a:solidFill>
                  <a:schemeClr val="lt2"/>
                </a:solidFill>
                <a:latin typeface="Oxygen Light"/>
                <a:ea typeface="Oxygen Light"/>
                <a:cs typeface="Oxygen Light"/>
                <a:sym typeface="Oxygen Light"/>
              </a:defRPr>
            </a:lvl6pPr>
            <a:lvl7pPr marL="3200400" marR="0" lvl="6" indent="-317500" algn="ctr" rtl="0">
              <a:lnSpc>
                <a:spcPct val="100000"/>
              </a:lnSpc>
              <a:spcBef>
                <a:spcPts val="1600"/>
              </a:spcBef>
              <a:spcAft>
                <a:spcPts val="0"/>
              </a:spcAft>
              <a:buClr>
                <a:schemeClr val="lt2"/>
              </a:buClr>
              <a:buSzPts val="1400"/>
              <a:buFont typeface="Oxygen Light"/>
              <a:buNone/>
              <a:defRPr sz="1400" b="0" i="0" u="none" strike="noStrike" cap="none">
                <a:solidFill>
                  <a:schemeClr val="lt2"/>
                </a:solidFill>
                <a:latin typeface="Oxygen Light"/>
                <a:ea typeface="Oxygen Light"/>
                <a:cs typeface="Oxygen Light"/>
                <a:sym typeface="Oxygen Light"/>
              </a:defRPr>
            </a:lvl7pPr>
            <a:lvl8pPr marL="3657600" marR="0" lvl="7" indent="-317500" algn="ctr" rtl="0">
              <a:lnSpc>
                <a:spcPct val="100000"/>
              </a:lnSpc>
              <a:spcBef>
                <a:spcPts val="1600"/>
              </a:spcBef>
              <a:spcAft>
                <a:spcPts val="0"/>
              </a:spcAft>
              <a:buClr>
                <a:schemeClr val="lt2"/>
              </a:buClr>
              <a:buSzPts val="1400"/>
              <a:buFont typeface="Oxygen Light"/>
              <a:buNone/>
              <a:defRPr sz="1400" b="0" i="0" u="none" strike="noStrike" cap="none">
                <a:solidFill>
                  <a:schemeClr val="lt2"/>
                </a:solidFill>
                <a:latin typeface="Oxygen Light"/>
                <a:ea typeface="Oxygen Light"/>
                <a:cs typeface="Oxygen Light"/>
                <a:sym typeface="Oxygen Light"/>
              </a:defRPr>
            </a:lvl8pPr>
            <a:lvl9pPr marL="4114800" marR="0" lvl="8" indent="-317500" algn="ctr" rtl="0">
              <a:lnSpc>
                <a:spcPct val="100000"/>
              </a:lnSpc>
              <a:spcBef>
                <a:spcPts val="1600"/>
              </a:spcBef>
              <a:spcAft>
                <a:spcPts val="1600"/>
              </a:spcAft>
              <a:buClr>
                <a:schemeClr val="lt2"/>
              </a:buClr>
              <a:buSzPts val="1400"/>
              <a:buFont typeface="Oxygen Light"/>
              <a:buNone/>
              <a:defRPr sz="1400" b="0" i="0" u="none" strike="noStrike" cap="none">
                <a:solidFill>
                  <a:schemeClr val="lt2"/>
                </a:solidFill>
                <a:latin typeface="Oxygen Light"/>
                <a:ea typeface="Oxygen Light"/>
                <a:cs typeface="Oxygen Light"/>
                <a:sym typeface="Oxygen Light"/>
              </a:defRPr>
            </a:lvl9pPr>
          </a:lstStyle>
          <a:p>
            <a:pPr marL="0" indent="0" algn="just">
              <a:buClr>
                <a:schemeClr val="dk1"/>
              </a:buClr>
              <a:buSzPts val="1100"/>
            </a:pPr>
            <a:r>
              <a:rPr lang="es-ES" sz="2000" dirty="0">
                <a:solidFill>
                  <a:schemeClr val="accent3">
                    <a:lumMod val="25000"/>
                  </a:schemeClr>
                </a:solidFill>
                <a:latin typeface="Comic Sans MS" panose="030F0702030302020204" pitchFamily="66" charset="0"/>
                <a:cs typeface="Dreaming Outloud Pro" panose="03050502040302030504" pitchFamily="66" charset="0"/>
              </a:rPr>
              <a:t>El compás es la entidad métrica o estructura métrica de una pieza musical que se compone de figuras musicales, unidades de tiempo organizados en grupos.</a:t>
            </a:r>
          </a:p>
          <a:p>
            <a:pPr marL="0" indent="0" algn="just">
              <a:buClr>
                <a:schemeClr val="dk1"/>
              </a:buClr>
              <a:buSzPts val="1100"/>
            </a:pPr>
            <a:r>
              <a:rPr lang="es-ES" sz="2000" dirty="0">
                <a:solidFill>
                  <a:schemeClr val="accent3">
                    <a:lumMod val="25000"/>
                  </a:schemeClr>
                </a:solidFill>
                <a:latin typeface="Comic Sans MS" panose="030F0702030302020204" pitchFamily="66" charset="0"/>
                <a:cs typeface="Dreaming Outloud Pro" panose="03050502040302030504" pitchFamily="66" charset="0"/>
              </a:rPr>
              <a:t>Podemos decir que el compás divide el tiempo en partes iguales y que permite dar a la pieza musical la contraposición de una partes acentuadas frente a otras sin acento o átonas.</a:t>
            </a:r>
          </a:p>
        </p:txBody>
      </p:sp>
      <p:pic>
        <p:nvPicPr>
          <p:cNvPr id="2" name="Imagen 1">
            <a:extLst>
              <a:ext uri="{FF2B5EF4-FFF2-40B4-BE49-F238E27FC236}">
                <a16:creationId xmlns:a16="http://schemas.microsoft.com/office/drawing/2014/main" id="{C49A69E3-CECB-9FC7-90FF-186ACBC8C478}"/>
              </a:ext>
            </a:extLst>
          </p:cNvPr>
          <p:cNvPicPr>
            <a:picLocks noChangeAspect="1"/>
          </p:cNvPicPr>
          <p:nvPr/>
        </p:nvPicPr>
        <p:blipFill>
          <a:blip r:embed="rId2"/>
          <a:stretch>
            <a:fillRect/>
          </a:stretch>
        </p:blipFill>
        <p:spPr>
          <a:xfrm>
            <a:off x="4284920" y="3481941"/>
            <a:ext cx="3295650" cy="1390650"/>
          </a:xfrm>
          <a:prstGeom prst="rect">
            <a:avLst/>
          </a:prstGeom>
        </p:spPr>
      </p:pic>
    </p:spTree>
    <p:extLst>
      <p:ext uri="{BB962C8B-B14F-4D97-AF65-F5344CB8AC3E}">
        <p14:creationId xmlns:p14="http://schemas.microsoft.com/office/powerpoint/2010/main" val="406268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B8A48-5B8C-A2DC-4456-BAA9B4970202}"/>
              </a:ext>
            </a:extLst>
          </p:cNvPr>
          <p:cNvSpPr>
            <a:spLocks noGrp="1"/>
          </p:cNvSpPr>
          <p:nvPr>
            <p:ph type="title"/>
          </p:nvPr>
        </p:nvSpPr>
        <p:spPr>
          <a:xfrm>
            <a:off x="720000" y="328067"/>
            <a:ext cx="7704000" cy="572700"/>
          </a:xfrm>
        </p:spPr>
        <p:txBody>
          <a:bodyPr/>
          <a:lstStyle/>
          <a:p>
            <a:r>
              <a:rPr lang="es-MX" sz="4800" dirty="0"/>
              <a:t>MOTRICIDAD FINA</a:t>
            </a:r>
          </a:p>
        </p:txBody>
      </p:sp>
      <p:sp>
        <p:nvSpPr>
          <p:cNvPr id="4" name="Google Shape;3852;p40">
            <a:extLst>
              <a:ext uri="{FF2B5EF4-FFF2-40B4-BE49-F238E27FC236}">
                <a16:creationId xmlns:a16="http://schemas.microsoft.com/office/drawing/2014/main" id="{7BF4511D-D4C4-A039-2B25-51104E87E86E}"/>
              </a:ext>
            </a:extLst>
          </p:cNvPr>
          <p:cNvSpPr txBox="1">
            <a:spLocks noGrp="1"/>
          </p:cNvSpPr>
          <p:nvPr>
            <p:ph type="body" idx="1"/>
          </p:nvPr>
        </p:nvSpPr>
        <p:spPr>
          <a:xfrm>
            <a:off x="107571" y="1277324"/>
            <a:ext cx="6267736" cy="4815294"/>
          </a:xfrm>
          <a:prstGeom prst="rect">
            <a:avLst/>
          </a:prstGeom>
        </p:spPr>
        <p:txBody>
          <a:bodyPr spcFirstLastPara="1" wrap="square" lIns="121900" tIns="121900" rIns="121900" bIns="121900" anchor="t" anchorCtr="0">
            <a:noAutofit/>
          </a:bodyPr>
          <a:lstStyle/>
          <a:p>
            <a:pPr marL="0" indent="0" algn="just">
              <a:buClr>
                <a:schemeClr val="dk1"/>
              </a:buClr>
              <a:buSzPts val="1100"/>
              <a:buNone/>
            </a:pPr>
            <a:r>
              <a:rPr lang="es-ES" sz="1800" dirty="0">
                <a:solidFill>
                  <a:schemeClr val="accent3">
                    <a:lumMod val="25000"/>
                  </a:schemeClr>
                </a:solidFill>
                <a:latin typeface="Comic Sans MS" panose="030F0702030302020204" pitchFamily="66" charset="0"/>
                <a:cs typeface="Dreaming Outloud Pro" panose="03050502040302030504" pitchFamily="66" charset="0"/>
              </a:rPr>
              <a:t>Tiene como fin la coordinación de los movimientos musculares pequeños. Es decir, el desarrollo de los músculos de manos, muñecas, pies, dedos, boca y lengua. La coordinación con los ojos en relación con las habilidades motoras.</a:t>
            </a:r>
          </a:p>
          <a:p>
            <a:pPr marL="0" indent="0" algn="just">
              <a:buClr>
                <a:schemeClr val="dk1"/>
              </a:buClr>
              <a:buSzPts val="1100"/>
              <a:buNone/>
            </a:pPr>
            <a:endParaRPr lang="es-ES" sz="1800" dirty="0">
              <a:solidFill>
                <a:schemeClr val="accent3">
                  <a:lumMod val="25000"/>
                </a:schemeClr>
              </a:solidFill>
              <a:latin typeface="Comic Sans MS" panose="030F0702030302020204" pitchFamily="66" charset="0"/>
              <a:cs typeface="Dreaming Outloud Pro" panose="03050502040302030504" pitchFamily="66" charset="0"/>
            </a:endParaRPr>
          </a:p>
          <a:p>
            <a:pPr marL="0" indent="0" algn="just">
              <a:buClr>
                <a:schemeClr val="dk1"/>
              </a:buClr>
              <a:buSzPts val="1100"/>
              <a:buNone/>
            </a:pPr>
            <a:r>
              <a:rPr lang="es-ES" sz="1800" dirty="0">
                <a:solidFill>
                  <a:schemeClr val="accent3">
                    <a:lumMod val="25000"/>
                  </a:schemeClr>
                </a:solidFill>
                <a:latin typeface="Comic Sans MS" panose="030F0702030302020204" pitchFamily="66" charset="0"/>
                <a:cs typeface="Dreaming Outloud Pro" panose="03050502040302030504" pitchFamily="66" charset="0"/>
              </a:rPr>
              <a:t>Facilita el desenvolvimiento de tareas cotidianas donde se utilizan de manera simultánea: ojos, manos, dedos, boca, lengua, pies, como vestirse, atarse los cordones, soplar, cepillarse los dientes, comer, rasgar, cortar, pintar, apilar objetos, colorear, escribir, etc.</a:t>
            </a:r>
          </a:p>
        </p:txBody>
      </p:sp>
      <p:pic>
        <p:nvPicPr>
          <p:cNvPr id="5" name="Imagen 4">
            <a:extLst>
              <a:ext uri="{FF2B5EF4-FFF2-40B4-BE49-F238E27FC236}">
                <a16:creationId xmlns:a16="http://schemas.microsoft.com/office/drawing/2014/main" id="{6C0555BC-42B4-5CED-2BE5-17D491C9A172}"/>
              </a:ext>
            </a:extLst>
          </p:cNvPr>
          <p:cNvPicPr>
            <a:picLocks noChangeAspect="1"/>
          </p:cNvPicPr>
          <p:nvPr/>
        </p:nvPicPr>
        <p:blipFill>
          <a:blip r:embed="rId2"/>
          <a:stretch>
            <a:fillRect/>
          </a:stretch>
        </p:blipFill>
        <p:spPr>
          <a:xfrm>
            <a:off x="6375307" y="2242472"/>
            <a:ext cx="2619375" cy="1743075"/>
          </a:xfrm>
          <a:prstGeom prst="rect">
            <a:avLst/>
          </a:prstGeom>
        </p:spPr>
      </p:pic>
    </p:spTree>
    <p:extLst>
      <p:ext uri="{BB962C8B-B14F-4D97-AF65-F5344CB8AC3E}">
        <p14:creationId xmlns:p14="http://schemas.microsoft.com/office/powerpoint/2010/main" val="369923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7452E-AAAF-A939-60B8-E8013F395365}"/>
              </a:ext>
            </a:extLst>
          </p:cNvPr>
          <p:cNvSpPr>
            <a:spLocks noGrp="1"/>
          </p:cNvSpPr>
          <p:nvPr>
            <p:ph type="title"/>
          </p:nvPr>
        </p:nvSpPr>
        <p:spPr>
          <a:xfrm>
            <a:off x="720000" y="189844"/>
            <a:ext cx="7704000" cy="572700"/>
          </a:xfrm>
        </p:spPr>
        <p:txBody>
          <a:bodyPr/>
          <a:lstStyle/>
          <a:p>
            <a:r>
              <a:rPr lang="es-MX" sz="4800" dirty="0"/>
              <a:t>MOTRICIDAD GRUESA</a:t>
            </a:r>
          </a:p>
        </p:txBody>
      </p:sp>
      <p:sp>
        <p:nvSpPr>
          <p:cNvPr id="3" name="Google Shape;3852;p40">
            <a:extLst>
              <a:ext uri="{FF2B5EF4-FFF2-40B4-BE49-F238E27FC236}">
                <a16:creationId xmlns:a16="http://schemas.microsoft.com/office/drawing/2014/main" id="{EC8A0AB6-2B2D-3A1B-00CD-8AC5D9A958DF}"/>
              </a:ext>
            </a:extLst>
          </p:cNvPr>
          <p:cNvSpPr txBox="1">
            <a:spLocks/>
          </p:cNvSpPr>
          <p:nvPr/>
        </p:nvSpPr>
        <p:spPr>
          <a:xfrm>
            <a:off x="3018331" y="1437316"/>
            <a:ext cx="6125669" cy="426801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s-MX" sz="1800" dirty="0">
                <a:solidFill>
                  <a:schemeClr val="accent3">
                    <a:lumMod val="25000"/>
                  </a:schemeClr>
                </a:solidFill>
                <a:latin typeface="Comic Sans MS" panose="030F0702030302020204" pitchFamily="66" charset="0"/>
                <a:cs typeface="Dreaming Outloud Pro" panose="03050502040302030504" pitchFamily="66" charset="0"/>
              </a:rPr>
              <a:t>La motricidad gruesa son todas aquellas acciones que podemos realizar gracias a nuestra capacidad de coordinar el sistema nervioso central y su función sobre la contracción muscular de nuestro cuerpo. Estas habilidades son perfeccionables y se pueden mejorar con práctica o mediante la experiencia. </a:t>
            </a:r>
          </a:p>
          <a:p>
            <a:pPr algn="just">
              <a:buClr>
                <a:schemeClr val="dk1"/>
              </a:buClr>
              <a:buSzPts val="1100"/>
            </a:pPr>
            <a:endParaRPr lang="es-MX" sz="1800" dirty="0">
              <a:solidFill>
                <a:schemeClr val="accent3">
                  <a:lumMod val="25000"/>
                </a:schemeClr>
              </a:solidFill>
              <a:latin typeface="Comic Sans MS" panose="030F0702030302020204" pitchFamily="66" charset="0"/>
              <a:cs typeface="Dreaming Outloud Pro" panose="03050502040302030504" pitchFamily="66" charset="0"/>
            </a:endParaRPr>
          </a:p>
          <a:p>
            <a:pPr algn="just">
              <a:buClr>
                <a:schemeClr val="dk1"/>
              </a:buClr>
              <a:buSzPts val="1100"/>
            </a:pPr>
            <a:r>
              <a:rPr lang="es-MX" sz="1800" dirty="0">
                <a:solidFill>
                  <a:schemeClr val="accent3">
                    <a:lumMod val="25000"/>
                  </a:schemeClr>
                </a:solidFill>
                <a:latin typeface="Comic Sans MS" panose="030F0702030302020204" pitchFamily="66" charset="0"/>
                <a:cs typeface="Dreaming Outloud Pro" panose="03050502040302030504" pitchFamily="66" charset="0"/>
              </a:rPr>
              <a:t>Permiten realizar movimientos amplios de manera coordinada y la ejecución de capacidades condicionales como la fuerza, la resistencia, la velocidad y la flexibilidad.</a:t>
            </a:r>
          </a:p>
        </p:txBody>
      </p:sp>
      <p:pic>
        <p:nvPicPr>
          <p:cNvPr id="4" name="Imagen 3">
            <a:extLst>
              <a:ext uri="{FF2B5EF4-FFF2-40B4-BE49-F238E27FC236}">
                <a16:creationId xmlns:a16="http://schemas.microsoft.com/office/drawing/2014/main" id="{48BE0ACB-172D-2418-4DB3-02B0A29FAD54}"/>
              </a:ext>
            </a:extLst>
          </p:cNvPr>
          <p:cNvPicPr>
            <a:picLocks noChangeAspect="1"/>
          </p:cNvPicPr>
          <p:nvPr/>
        </p:nvPicPr>
        <p:blipFill>
          <a:blip r:embed="rId2"/>
          <a:stretch>
            <a:fillRect/>
          </a:stretch>
        </p:blipFill>
        <p:spPr>
          <a:xfrm>
            <a:off x="65581" y="2305825"/>
            <a:ext cx="2952750" cy="1552575"/>
          </a:xfrm>
          <a:prstGeom prst="rect">
            <a:avLst/>
          </a:prstGeom>
        </p:spPr>
      </p:pic>
    </p:spTree>
    <p:extLst>
      <p:ext uri="{BB962C8B-B14F-4D97-AF65-F5344CB8AC3E}">
        <p14:creationId xmlns:p14="http://schemas.microsoft.com/office/powerpoint/2010/main" val="208988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B8A48-5B8C-A2DC-4456-BAA9B4970202}"/>
              </a:ext>
            </a:extLst>
          </p:cNvPr>
          <p:cNvSpPr>
            <a:spLocks noGrp="1"/>
          </p:cNvSpPr>
          <p:nvPr>
            <p:ph type="title"/>
          </p:nvPr>
        </p:nvSpPr>
        <p:spPr>
          <a:xfrm>
            <a:off x="439744" y="94150"/>
            <a:ext cx="8264512" cy="572700"/>
          </a:xfrm>
        </p:spPr>
        <p:txBody>
          <a:bodyPr/>
          <a:lstStyle/>
          <a:p>
            <a:r>
              <a:rPr lang="es-MX" sz="4400" dirty="0"/>
              <a:t>FORMA BÁSICAS DE LOCOMOCIÓN</a:t>
            </a:r>
          </a:p>
        </p:txBody>
      </p:sp>
      <p:sp>
        <p:nvSpPr>
          <p:cNvPr id="4" name="Google Shape;3852;p40">
            <a:extLst>
              <a:ext uri="{FF2B5EF4-FFF2-40B4-BE49-F238E27FC236}">
                <a16:creationId xmlns:a16="http://schemas.microsoft.com/office/drawing/2014/main" id="{0DF039D1-A715-639F-060A-B5DA6ABC07B0}"/>
              </a:ext>
            </a:extLst>
          </p:cNvPr>
          <p:cNvSpPr txBox="1">
            <a:spLocks noGrp="1"/>
          </p:cNvSpPr>
          <p:nvPr>
            <p:ph type="body" idx="1"/>
          </p:nvPr>
        </p:nvSpPr>
        <p:spPr>
          <a:xfrm>
            <a:off x="1043688" y="1902806"/>
            <a:ext cx="4331437" cy="2829558"/>
          </a:xfrm>
          <a:prstGeom prst="rect">
            <a:avLst/>
          </a:prstGeom>
        </p:spPr>
        <p:txBody>
          <a:bodyPr spcFirstLastPara="1" wrap="square" lIns="121900" tIns="121900" rIns="121900" bIns="121900" numCol="2" anchor="t" anchorCtr="0">
            <a:noAutofit/>
          </a:bodyPr>
          <a:lstStyle/>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Andar</a:t>
            </a:r>
          </a:p>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Correr</a:t>
            </a:r>
          </a:p>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Saltar</a:t>
            </a:r>
          </a:p>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Galopar</a:t>
            </a:r>
          </a:p>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Rodar</a:t>
            </a:r>
          </a:p>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Botar</a:t>
            </a:r>
          </a:p>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Caer</a:t>
            </a:r>
          </a:p>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Trepar</a:t>
            </a:r>
          </a:p>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Subir</a:t>
            </a:r>
          </a:p>
          <a:p>
            <a:pPr marL="342900" indent="-342900">
              <a:buClr>
                <a:schemeClr val="dk1"/>
              </a:buClr>
              <a:buSzPts val="1100"/>
            </a:pPr>
            <a:r>
              <a:rPr lang="es-ES" sz="2400" dirty="0">
                <a:solidFill>
                  <a:schemeClr val="accent3">
                    <a:lumMod val="25000"/>
                  </a:schemeClr>
                </a:solidFill>
                <a:latin typeface="Comic Sans MS" panose="030F0702030302020204" pitchFamily="66" charset="0"/>
                <a:cs typeface="Dreaming Outloud Pro" panose="03050502040302030504" pitchFamily="66" charset="0"/>
              </a:rPr>
              <a:t>Bajar</a:t>
            </a:r>
          </a:p>
        </p:txBody>
      </p:sp>
      <p:pic>
        <p:nvPicPr>
          <p:cNvPr id="5" name="Imagen 4">
            <a:extLst>
              <a:ext uri="{FF2B5EF4-FFF2-40B4-BE49-F238E27FC236}">
                <a16:creationId xmlns:a16="http://schemas.microsoft.com/office/drawing/2014/main" id="{E2A74F52-B749-1032-6902-D34F9BC12A7E}"/>
              </a:ext>
            </a:extLst>
          </p:cNvPr>
          <p:cNvPicPr>
            <a:picLocks noChangeAspect="1"/>
          </p:cNvPicPr>
          <p:nvPr/>
        </p:nvPicPr>
        <p:blipFill>
          <a:blip r:embed="rId2"/>
          <a:stretch>
            <a:fillRect/>
          </a:stretch>
        </p:blipFill>
        <p:spPr>
          <a:xfrm>
            <a:off x="5489833" y="1992940"/>
            <a:ext cx="2162175" cy="2114550"/>
          </a:xfrm>
          <a:prstGeom prst="rect">
            <a:avLst/>
          </a:prstGeom>
        </p:spPr>
      </p:pic>
    </p:spTree>
    <p:extLst>
      <p:ext uri="{BB962C8B-B14F-4D97-AF65-F5344CB8AC3E}">
        <p14:creationId xmlns:p14="http://schemas.microsoft.com/office/powerpoint/2010/main" val="2722950774"/>
      </p:ext>
    </p:extLst>
  </p:cSld>
  <p:clrMapOvr>
    <a:masterClrMapping/>
  </p:clrMapOvr>
</p:sld>
</file>

<file path=ppt/theme/theme1.xml><?xml version="1.0" encoding="utf-8"?>
<a:theme xmlns:a="http://schemas.openxmlformats.org/drawingml/2006/main" name="Minimalist Aesthetic Slideshow by Slidesgo">
  <a:themeElements>
    <a:clrScheme name="Simple Light">
      <a:dk1>
        <a:srgbClr val="6D5B57"/>
      </a:dk1>
      <a:lt1>
        <a:srgbClr val="F2E1D8"/>
      </a:lt1>
      <a:dk2>
        <a:srgbClr val="595959"/>
      </a:dk2>
      <a:lt2>
        <a:srgbClr val="B08980"/>
      </a:lt2>
      <a:accent1>
        <a:srgbClr val="6D5B57"/>
      </a:accent1>
      <a:accent2>
        <a:srgbClr val="F2E1D8"/>
      </a:accent2>
      <a:accent3>
        <a:srgbClr val="595959"/>
      </a:accent3>
      <a:accent4>
        <a:srgbClr val="B08980"/>
      </a:accent4>
      <a:accent5>
        <a:srgbClr val="F2E1D8"/>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621</Words>
  <Application>Microsoft Office PowerPoint</Application>
  <PresentationFormat>Presentación en pantalla (16:9)</PresentationFormat>
  <Paragraphs>49</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Minimalist Aesthetic Slideshow by Slidesgo</vt:lpstr>
      <vt:lpstr>Presentación de PowerPoint</vt:lpstr>
      <vt:lpstr>PULSO MUSICAL</vt:lpstr>
      <vt:lpstr>TIEMPO</vt:lpstr>
      <vt:lpstr>Presentación de PowerPoint</vt:lpstr>
      <vt:lpstr>ACENTOS</vt:lpstr>
      <vt:lpstr>Presentación de PowerPoint</vt:lpstr>
      <vt:lpstr>MOTRICIDAD FINA</vt:lpstr>
      <vt:lpstr>MOTRICIDAD GRUESA</vt:lpstr>
      <vt:lpstr>FORMA BÁSICAS DE LOCOMOCIÓN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AESTHETIC SLIDESHOW</dc:title>
  <dc:creator>Flor</dc:creator>
  <cp:lastModifiedBy>ximena Jiménez romo</cp:lastModifiedBy>
  <cp:revision>14</cp:revision>
  <dcterms:modified xsi:type="dcterms:W3CDTF">2022-05-18T02:51:37Z</dcterms:modified>
</cp:coreProperties>
</file>