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5" r:id="rId3"/>
    <p:sldId id="264" r:id="rId4"/>
    <p:sldId id="267" r:id="rId5"/>
    <p:sldId id="268" r:id="rId6"/>
    <p:sldId id="269" r:id="rId7"/>
    <p:sldId id="270" r:id="rId8"/>
    <p:sldId id="271" r:id="rId9"/>
    <p:sldId id="272" r:id="rId10"/>
    <p:sldId id="266" r:id="rId11"/>
    <p:sldId id="257" r:id="rId12"/>
    <p:sldId id="258" r:id="rId13"/>
    <p:sldId id="259" r:id="rId14"/>
    <p:sldId id="260" r:id="rId15"/>
    <p:sldId id="261" r:id="rId16"/>
    <p:sldId id="262" r:id="rId17"/>
    <p:sldId id="263" r:id="rId1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4022171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147381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76659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1855450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6023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1768947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4242707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4258088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266965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BFA7A02-93A3-403D-A7E1-89E81BD15B9A}" type="datetimeFigureOut">
              <a:rPr lang="es-MX" smtClean="0"/>
              <a:t>08/05/2022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2456368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BFA7A02-93A3-403D-A7E1-89E81BD15B9A}" type="datetimeFigureOut">
              <a:rPr lang="es-MX" smtClean="0"/>
              <a:t>08/05/2022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2844722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BFA7A02-93A3-403D-A7E1-89E81BD15B9A}" type="datetimeFigureOut">
              <a:rPr lang="es-MX" smtClean="0"/>
              <a:t>08/05/2022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2361393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BFA7A02-93A3-403D-A7E1-89E81BD15B9A}" type="datetimeFigureOut">
              <a:rPr lang="es-MX" smtClean="0"/>
              <a:t>08/05/2022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2014784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FA7A02-93A3-403D-A7E1-89E81BD15B9A}" type="datetimeFigureOut">
              <a:rPr lang="es-MX" smtClean="0"/>
              <a:t>08/05/2022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241423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BFA7A02-93A3-403D-A7E1-89E81BD15B9A}" type="datetimeFigureOut">
              <a:rPr lang="es-MX" smtClean="0"/>
              <a:t>08/05/2022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BF4D40F-0E96-4E12-A421-0E81D3052A20}" type="slidenum">
              <a:rPr lang="es-MX" smtClean="0"/>
              <a:t>‹Nº›</a:t>
            </a:fld>
            <a:endParaRPr lang="es-MX"/>
          </a:p>
        </p:txBody>
      </p:sp>
    </p:spTree>
    <p:extLst>
      <p:ext uri="{BB962C8B-B14F-4D97-AF65-F5344CB8AC3E}">
        <p14:creationId xmlns:p14="http://schemas.microsoft.com/office/powerpoint/2010/main" val="43683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BF4D40F-0E96-4E12-A421-0E81D3052A20}" type="slidenum">
              <a:rPr lang="es-MX" smtClean="0"/>
              <a:t>‹Nº›</a:t>
            </a:fld>
            <a:endParaRPr lang="es-MX"/>
          </a:p>
        </p:txBody>
      </p:sp>
      <p:sp>
        <p:nvSpPr>
          <p:cNvPr id="5" name="Date Placeholder 4"/>
          <p:cNvSpPr>
            <a:spLocks noGrp="1"/>
          </p:cNvSpPr>
          <p:nvPr>
            <p:ph type="dt" sz="half" idx="10"/>
          </p:nvPr>
        </p:nvSpPr>
        <p:spPr/>
        <p:txBody>
          <a:bodyPr/>
          <a:lstStyle/>
          <a:p>
            <a:fld id="{0BFA7A02-93A3-403D-A7E1-89E81BD15B9A}" type="datetimeFigureOut">
              <a:rPr lang="es-MX" smtClean="0"/>
              <a:t>08/05/2022</a:t>
            </a:fld>
            <a:endParaRPr lang="es-MX"/>
          </a:p>
        </p:txBody>
      </p:sp>
    </p:spTree>
    <p:extLst>
      <p:ext uri="{BB962C8B-B14F-4D97-AF65-F5344CB8AC3E}">
        <p14:creationId xmlns:p14="http://schemas.microsoft.com/office/powerpoint/2010/main" val="300997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FA7A02-93A3-403D-A7E1-89E81BD15B9A}" type="datetimeFigureOut">
              <a:rPr lang="es-MX" smtClean="0"/>
              <a:t>08/05/2022</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BF4D40F-0E96-4E12-A421-0E81D3052A20}" type="slidenum">
              <a:rPr lang="es-MX" smtClean="0"/>
              <a:t>‹Nº›</a:t>
            </a:fld>
            <a:endParaRPr lang="es-MX"/>
          </a:p>
        </p:txBody>
      </p:sp>
    </p:spTree>
    <p:extLst>
      <p:ext uri="{BB962C8B-B14F-4D97-AF65-F5344CB8AC3E}">
        <p14:creationId xmlns:p14="http://schemas.microsoft.com/office/powerpoint/2010/main" val="23744237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ACTIVIDADES COREOGRÁFICAS EN LA ESCUELA </a:t>
            </a:r>
            <a:endParaRPr lang="es-MX" dirty="0"/>
          </a:p>
        </p:txBody>
      </p:sp>
      <p:sp>
        <p:nvSpPr>
          <p:cNvPr id="3" name="Subtítulo 2"/>
          <p:cNvSpPr>
            <a:spLocks noGrp="1"/>
          </p:cNvSpPr>
          <p:nvPr>
            <p:ph type="subTitle" idx="1"/>
          </p:nvPr>
        </p:nvSpPr>
        <p:spPr>
          <a:xfrm>
            <a:off x="1507067" y="4050833"/>
            <a:ext cx="7766936" cy="1677614"/>
          </a:xfrm>
        </p:spPr>
        <p:txBody>
          <a:bodyPr>
            <a:normAutofit fontScale="92500"/>
          </a:bodyPr>
          <a:lstStyle/>
          <a:p>
            <a:r>
              <a:rPr lang="es-MX" b="1" dirty="0" smtClean="0"/>
              <a:t>ALUMNA. </a:t>
            </a:r>
            <a:r>
              <a:rPr lang="es-MX" dirty="0" smtClean="0"/>
              <a:t>MARIANA </a:t>
            </a:r>
            <a:r>
              <a:rPr lang="es-MX" dirty="0" smtClean="0"/>
              <a:t>PAOLA PARDO </a:t>
            </a:r>
            <a:r>
              <a:rPr lang="es-MX" dirty="0" smtClean="0"/>
              <a:t>SENA #19</a:t>
            </a:r>
            <a:endParaRPr lang="es-MX" dirty="0" smtClean="0"/>
          </a:p>
          <a:p>
            <a:endParaRPr lang="es-MX" dirty="0"/>
          </a:p>
          <a:p>
            <a:r>
              <a:rPr lang="es-MX" b="1" dirty="0" smtClean="0"/>
              <a:t>DOCENTE. </a:t>
            </a:r>
            <a:r>
              <a:rPr lang="es-MX" dirty="0" smtClean="0"/>
              <a:t>MANUEL FEDERICO </a:t>
            </a:r>
            <a:endParaRPr lang="es-MX" dirty="0" smtClean="0"/>
          </a:p>
          <a:p>
            <a:r>
              <a:rPr lang="es-MX" b="1" dirty="0" smtClean="0"/>
              <a:t>CURSO. </a:t>
            </a:r>
            <a:r>
              <a:rPr lang="es-MX" dirty="0" smtClean="0"/>
              <a:t>ESTRATEGIAS DE EXPRESIÓN CORPORAL Y DANZA EN EL PREESCOLAR </a:t>
            </a:r>
            <a:endParaRPr lang="es-MX" dirty="0"/>
          </a:p>
        </p:txBody>
      </p:sp>
    </p:spTree>
    <p:extLst>
      <p:ext uri="{BB962C8B-B14F-4D97-AF65-F5344CB8AC3E}">
        <p14:creationId xmlns:p14="http://schemas.microsoft.com/office/powerpoint/2010/main" val="2259046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MX" sz="7200" dirty="0" smtClean="0"/>
              <a:t>CONCEPTOS</a:t>
            </a:r>
            <a:endParaRPr lang="es-MX" sz="7200" dirty="0"/>
          </a:p>
        </p:txBody>
      </p:sp>
    </p:spTree>
    <p:extLst>
      <p:ext uri="{BB962C8B-B14F-4D97-AF65-F5344CB8AC3E}">
        <p14:creationId xmlns:p14="http://schemas.microsoft.com/office/powerpoint/2010/main" val="2032422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753131"/>
            <a:ext cx="8596668" cy="856129"/>
          </a:xfrm>
        </p:spPr>
        <p:txBody>
          <a:bodyPr/>
          <a:lstStyle/>
          <a:p>
            <a:pPr algn="ctr"/>
            <a:r>
              <a:rPr lang="es-MX" dirty="0" smtClean="0"/>
              <a:t>EL PULSO MUSICAL </a:t>
            </a:r>
            <a:endParaRPr lang="es-MX" dirty="0"/>
          </a:p>
        </p:txBody>
      </p:sp>
      <p:sp>
        <p:nvSpPr>
          <p:cNvPr id="3" name="Marcador de contenido 2"/>
          <p:cNvSpPr>
            <a:spLocks noGrp="1"/>
          </p:cNvSpPr>
          <p:nvPr>
            <p:ph idx="1"/>
          </p:nvPr>
        </p:nvSpPr>
        <p:spPr>
          <a:xfrm>
            <a:off x="677334" y="1930400"/>
            <a:ext cx="8596668" cy="3880773"/>
          </a:xfrm>
        </p:spPr>
        <p:txBody>
          <a:bodyPr/>
          <a:lstStyle/>
          <a:p>
            <a:pPr algn="ctr"/>
            <a:r>
              <a:rPr lang="es-MX" sz="2000" dirty="0" smtClean="0">
                <a:solidFill>
                  <a:schemeClr val="tx1"/>
                </a:solidFill>
              </a:rPr>
              <a:t>Son los tiempos o pulsaciones regulares sobre los que se desenvuelve y cobra vida el ritmo. Al pulso también se le denomina, Beat, que es la traducción de pulso en inglés. Es el latido de la música. Para su mejor comprensión, diremos que es semejante al tic-tac continuo y regular de un reloj</a:t>
            </a:r>
            <a:r>
              <a:rPr lang="es-MX" dirty="0" smtClean="0">
                <a:solidFill>
                  <a:schemeClr val="tx1"/>
                </a:solidFill>
              </a:rPr>
              <a:t>.</a:t>
            </a:r>
          </a:p>
          <a:p>
            <a:endParaRPr lang="es-MX" dirty="0"/>
          </a:p>
        </p:txBody>
      </p:sp>
      <p:pic>
        <p:nvPicPr>
          <p:cNvPr id="1026" name="Picture 2" descr="Tu solfeo: Pulso y ritmo"/>
          <p:cNvPicPr>
            <a:picLocks noChangeAspect="1" noChangeArrowheads="1"/>
          </p:cNvPicPr>
          <p:nvPr/>
        </p:nvPicPr>
        <p:blipFill rotWithShape="1">
          <a:blip r:embed="rId2">
            <a:extLst>
              <a:ext uri="{28A0092B-C50C-407E-A947-70E740481C1C}">
                <a14:useLocalDpi xmlns:a14="http://schemas.microsoft.com/office/drawing/2010/main" val="0"/>
              </a:ext>
            </a:extLst>
          </a:blip>
          <a:srcRect t="46616"/>
          <a:stretch/>
        </p:blipFill>
        <p:spPr bwMode="auto">
          <a:xfrm>
            <a:off x="1398579" y="3993776"/>
            <a:ext cx="7154178" cy="1496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838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905436"/>
            <a:ext cx="8596668" cy="802341"/>
          </a:xfrm>
        </p:spPr>
        <p:txBody>
          <a:bodyPr/>
          <a:lstStyle/>
          <a:p>
            <a:pPr algn="ctr"/>
            <a:r>
              <a:rPr lang="es-MX" dirty="0" smtClean="0"/>
              <a:t>TIEMPO</a:t>
            </a:r>
            <a:endParaRPr lang="es-MX" dirty="0"/>
          </a:p>
        </p:txBody>
      </p:sp>
      <p:sp>
        <p:nvSpPr>
          <p:cNvPr id="3" name="Marcador de contenido 2"/>
          <p:cNvSpPr>
            <a:spLocks noGrp="1"/>
          </p:cNvSpPr>
          <p:nvPr>
            <p:ph idx="1"/>
          </p:nvPr>
        </p:nvSpPr>
        <p:spPr/>
        <p:txBody>
          <a:bodyPr>
            <a:normAutofit/>
          </a:bodyPr>
          <a:lstStyle/>
          <a:p>
            <a:pPr algn="ctr"/>
            <a:r>
              <a:rPr lang="es-MX" sz="2000" dirty="0" smtClean="0">
                <a:solidFill>
                  <a:schemeClr val="tx1"/>
                </a:solidFill>
              </a:rPr>
              <a:t>Será la frecuencia media del pulso musical. Es decir, el número de pulsaciones o beats de una melodía en un minuto. Este tiempo o frecuencia de pulsación, es un aspecto importante a considerar a la hora de escoger una melodía para trabajar corporalmente. </a:t>
            </a:r>
            <a:endParaRPr lang="es-MX" sz="2000" dirty="0">
              <a:solidFill>
                <a:schemeClr val="tx1"/>
              </a:solidFill>
            </a:endParaRPr>
          </a:p>
        </p:txBody>
      </p:sp>
      <p:pic>
        <p:nvPicPr>
          <p:cNvPr id="2050" name="Picture 2" descr="Tiempo de la música stock de ilustración. Ilustración de musical - 746675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8467"/>
          <a:stretch/>
        </p:blipFill>
        <p:spPr bwMode="auto">
          <a:xfrm>
            <a:off x="3582578" y="4016501"/>
            <a:ext cx="2786180" cy="2477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568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805330"/>
            <a:ext cx="8596668" cy="929341"/>
          </a:xfrm>
        </p:spPr>
        <p:txBody>
          <a:bodyPr/>
          <a:lstStyle/>
          <a:p>
            <a:pPr algn="ctr"/>
            <a:r>
              <a:rPr lang="es-MX" dirty="0" smtClean="0"/>
              <a:t>ACENTOS</a:t>
            </a:r>
            <a:endParaRPr lang="es-MX" dirty="0"/>
          </a:p>
        </p:txBody>
      </p:sp>
      <p:sp>
        <p:nvSpPr>
          <p:cNvPr id="3" name="Marcador de contenido 2"/>
          <p:cNvSpPr>
            <a:spLocks noGrp="1"/>
          </p:cNvSpPr>
          <p:nvPr>
            <p:ph idx="1"/>
          </p:nvPr>
        </p:nvSpPr>
        <p:spPr>
          <a:xfrm>
            <a:off x="677334" y="1930400"/>
            <a:ext cx="8596668" cy="3880773"/>
          </a:xfrm>
        </p:spPr>
        <p:txBody>
          <a:bodyPr/>
          <a:lstStyle/>
          <a:p>
            <a:pPr algn="ctr"/>
            <a:r>
              <a:rPr lang="es-MX" dirty="0" smtClean="0">
                <a:solidFill>
                  <a:schemeClr val="tx1"/>
                </a:solidFill>
              </a:rPr>
              <a:t>Son las pulsaciones o beats que se destacan en intensidad y se repiten de forma periódica dentro del conjunto de pulsaciones. Estos pulsos acentuados se caracterizan por concentrar una cantidad de energía mayor que la de los restantes. Si escuchamos detenidamente una pieza musical moderna, nos podremos dar cuenta que dentro de la repetición constante y regular del ritmo base, hay pulso o beats que suenan más fuertes que otros, con más intensidad. </a:t>
            </a:r>
            <a:endParaRPr lang="es-MX" dirty="0">
              <a:solidFill>
                <a:schemeClr val="tx1"/>
              </a:solidFill>
            </a:endParaRPr>
          </a:p>
        </p:txBody>
      </p:sp>
      <p:pic>
        <p:nvPicPr>
          <p:cNvPr id="3074" name="Picture 2" descr="Acento. - Acordes , escalas, dibujos musicales, preguntas y respues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0712" y="4347042"/>
            <a:ext cx="5209911" cy="1771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693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851647"/>
            <a:ext cx="8596668" cy="923365"/>
          </a:xfrm>
        </p:spPr>
        <p:txBody>
          <a:bodyPr/>
          <a:lstStyle/>
          <a:p>
            <a:pPr algn="ctr"/>
            <a:r>
              <a:rPr lang="es-MX" dirty="0" smtClean="0"/>
              <a:t>COMPÁS</a:t>
            </a:r>
            <a:endParaRPr lang="es-MX" dirty="0"/>
          </a:p>
        </p:txBody>
      </p:sp>
      <p:sp>
        <p:nvSpPr>
          <p:cNvPr id="3" name="Marcador de contenido 2"/>
          <p:cNvSpPr>
            <a:spLocks noGrp="1"/>
          </p:cNvSpPr>
          <p:nvPr>
            <p:ph idx="1"/>
          </p:nvPr>
        </p:nvSpPr>
        <p:spPr>
          <a:xfrm>
            <a:off x="677334" y="1775012"/>
            <a:ext cx="8596668" cy="3880773"/>
          </a:xfrm>
        </p:spPr>
        <p:txBody>
          <a:bodyPr/>
          <a:lstStyle/>
          <a:p>
            <a:pPr algn="ctr"/>
            <a:r>
              <a:rPr lang="es-MX" dirty="0" smtClean="0">
                <a:solidFill>
                  <a:schemeClr val="tx1"/>
                </a:solidFill>
              </a:rPr>
              <a:t>Se podría definir como la organización o agrupación de pulsaciones fuertes y débiles, organizándose estructuras rítmicas binarias (agrupación de dos pulsaciones, una fuerte por tener acento y otra débil; UNO, dos; UNO, dos; etc.); estructuras rítmicas ternarias (agrupación de tres pulsaciones, comenzando por una pulsación acentuada o fuerte y seguida de dos débiles o no acentuadas. </a:t>
            </a:r>
            <a:endParaRPr lang="es-MX" dirty="0">
              <a:solidFill>
                <a:schemeClr val="tx1"/>
              </a:solidFill>
            </a:endParaRPr>
          </a:p>
        </p:txBody>
      </p:sp>
      <p:pic>
        <p:nvPicPr>
          <p:cNvPr id="4098" name="Picture 2" descr="Tu solfeo: ¿Qué es el Compás Music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7243" y="3899269"/>
            <a:ext cx="5276850" cy="2364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645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838200"/>
            <a:ext cx="8596668" cy="963706"/>
          </a:xfrm>
        </p:spPr>
        <p:txBody>
          <a:bodyPr/>
          <a:lstStyle/>
          <a:p>
            <a:pPr algn="ctr"/>
            <a:r>
              <a:rPr lang="es-MX" dirty="0" smtClean="0"/>
              <a:t>MOTRICIDAD FINA Y GRUESA</a:t>
            </a:r>
            <a:endParaRPr lang="es-MX" dirty="0"/>
          </a:p>
        </p:txBody>
      </p:sp>
      <p:sp>
        <p:nvSpPr>
          <p:cNvPr id="3" name="Marcador de contenido 2"/>
          <p:cNvSpPr>
            <a:spLocks noGrp="1"/>
          </p:cNvSpPr>
          <p:nvPr>
            <p:ph idx="1"/>
          </p:nvPr>
        </p:nvSpPr>
        <p:spPr>
          <a:xfrm>
            <a:off x="677334" y="1905095"/>
            <a:ext cx="8596668" cy="3880773"/>
          </a:xfrm>
        </p:spPr>
        <p:txBody>
          <a:bodyPr/>
          <a:lstStyle/>
          <a:p>
            <a:pPr algn="ctr"/>
            <a:r>
              <a:rPr lang="es-MX" dirty="0">
                <a:solidFill>
                  <a:schemeClr val="tx1"/>
                </a:solidFill>
              </a:rPr>
              <a:t>La </a:t>
            </a:r>
            <a:r>
              <a:rPr lang="es-MX" b="1" dirty="0">
                <a:solidFill>
                  <a:schemeClr val="tx1"/>
                </a:solidFill>
              </a:rPr>
              <a:t>motricidad gruesa</a:t>
            </a:r>
            <a:r>
              <a:rPr lang="es-MX" dirty="0">
                <a:solidFill>
                  <a:schemeClr val="tx1"/>
                </a:solidFill>
              </a:rPr>
              <a:t> son los grandes movimientos que se realizan con brazos, piernas, pies o cuerpo entero. Por el contrario, la </a:t>
            </a:r>
            <a:r>
              <a:rPr lang="es-MX" b="1" dirty="0">
                <a:solidFill>
                  <a:schemeClr val="tx1"/>
                </a:solidFill>
              </a:rPr>
              <a:t>motricidad fina</a:t>
            </a:r>
            <a:r>
              <a:rPr lang="es-MX" dirty="0">
                <a:solidFill>
                  <a:schemeClr val="tx1"/>
                </a:solidFill>
              </a:rPr>
              <a:t>, son movimientos que requieren de precisión, en los que utilizamos las manos, muñecas, dedos, labios y lengua.</a:t>
            </a:r>
          </a:p>
        </p:txBody>
      </p:sp>
      <p:pic>
        <p:nvPicPr>
          <p:cNvPr id="5122" name="Picture 2" descr="De qué se trata la motricidad fina y la gruesa? Consejos para estimularlas  | RPP Notici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3563" y="3644153"/>
            <a:ext cx="4684210" cy="2634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718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PUNTOS</a:t>
            </a:r>
            <a:endParaRPr lang="es-MX" dirty="0"/>
          </a:p>
        </p:txBody>
      </p:sp>
      <p:sp>
        <p:nvSpPr>
          <p:cNvPr id="3" name="Marcador de contenido 2"/>
          <p:cNvSpPr>
            <a:spLocks noGrp="1"/>
          </p:cNvSpPr>
          <p:nvPr>
            <p:ph idx="1"/>
          </p:nvPr>
        </p:nvSpPr>
        <p:spPr>
          <a:xfrm>
            <a:off x="677334" y="1810965"/>
            <a:ext cx="8596668" cy="3880773"/>
          </a:xfrm>
        </p:spPr>
        <p:txBody>
          <a:bodyPr/>
          <a:lstStyle/>
          <a:p>
            <a:pPr algn="ctr"/>
            <a:r>
              <a:rPr lang="es-MX" dirty="0">
                <a:solidFill>
                  <a:schemeClr val="tx1"/>
                </a:solidFill>
              </a:rPr>
              <a:t>En el plano </a:t>
            </a:r>
            <a:r>
              <a:rPr lang="es-MX" b="1" dirty="0">
                <a:solidFill>
                  <a:schemeClr val="tx1"/>
                </a:solidFill>
              </a:rPr>
              <a:t>musical</a:t>
            </a:r>
            <a:r>
              <a:rPr lang="es-MX" dirty="0">
                <a:solidFill>
                  <a:schemeClr val="tx1"/>
                </a:solidFill>
              </a:rPr>
              <a:t>, el puntillo se señala a la derecha de la nota que se pretende modificar, incrementando su valor y su duración en la mitad. Cabe destacar que tanto las notas como los silencios pueden llevar puntillos. Se llama puntillo a un signo </a:t>
            </a:r>
            <a:r>
              <a:rPr lang="es-MX" b="1" dirty="0">
                <a:solidFill>
                  <a:schemeClr val="tx1"/>
                </a:solidFill>
              </a:rPr>
              <a:t>musical</a:t>
            </a:r>
            <a:r>
              <a:rPr lang="es-MX" dirty="0">
                <a:solidFill>
                  <a:schemeClr val="tx1"/>
                </a:solidFill>
              </a:rPr>
              <a:t>.</a:t>
            </a:r>
          </a:p>
        </p:txBody>
      </p:sp>
      <p:pic>
        <p:nvPicPr>
          <p:cNvPr id="6146" name="Picture 2" descr="El doble puntillo: adrifersa.com - Tocar la guitarra es fác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01926" y="3451934"/>
            <a:ext cx="4147484" cy="2239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978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FORMAS BÁSICAS DE LOCOMOCIÓN</a:t>
            </a:r>
            <a:endParaRPr lang="es-MX" dirty="0"/>
          </a:p>
        </p:txBody>
      </p:sp>
      <p:sp>
        <p:nvSpPr>
          <p:cNvPr id="3" name="Marcador de contenido 2"/>
          <p:cNvSpPr>
            <a:spLocks noGrp="1"/>
          </p:cNvSpPr>
          <p:nvPr>
            <p:ph idx="1"/>
          </p:nvPr>
        </p:nvSpPr>
        <p:spPr>
          <a:xfrm>
            <a:off x="677334" y="1797519"/>
            <a:ext cx="8596668" cy="3880773"/>
          </a:xfrm>
        </p:spPr>
        <p:txBody>
          <a:bodyPr/>
          <a:lstStyle/>
          <a:p>
            <a:r>
              <a:rPr lang="es-MX" dirty="0" smtClean="0"/>
              <a:t>Andar: es una forma natural de locomoción vertical </a:t>
            </a:r>
          </a:p>
          <a:p>
            <a:r>
              <a:rPr lang="es-MX" dirty="0" smtClean="0"/>
              <a:t>Correr: es una ampliación natural de la habilidad física de andar</a:t>
            </a:r>
          </a:p>
          <a:p>
            <a:r>
              <a:rPr lang="es-MX" dirty="0" smtClean="0"/>
              <a:t>Saltar: el cuerpo en el aire debido al impulso de una o ambas piernas y cae sobre uno o ambos pies</a:t>
            </a:r>
          </a:p>
          <a:p>
            <a:r>
              <a:rPr lang="es-MX" dirty="0" smtClean="0"/>
              <a:t>Reptar: desplazarse arrastrándose por el suelo como los reptiles</a:t>
            </a:r>
          </a:p>
          <a:p>
            <a:r>
              <a:rPr lang="es-MX" dirty="0" smtClean="0"/>
              <a:t>Rodar: desplazarse dando vueltas o girando sobre su propio eje </a:t>
            </a:r>
          </a:p>
          <a:p>
            <a:r>
              <a:rPr lang="es-MX" dirty="0" smtClean="0"/>
              <a:t>Caer: moverse desde arriba hacia abajo por la acción de su propio peso </a:t>
            </a:r>
          </a:p>
          <a:p>
            <a:r>
              <a:rPr lang="es-MX" dirty="0" smtClean="0"/>
              <a:t>Esquivar: realizar un movimiento para evitar un golpe o eludir un obstáculo</a:t>
            </a:r>
          </a:p>
          <a:p>
            <a:r>
              <a:rPr lang="es-MX" dirty="0" smtClean="0"/>
              <a:t>Trepar: subir a algún lugar alto o de difícil acceso </a:t>
            </a:r>
          </a:p>
          <a:p>
            <a:r>
              <a:rPr lang="es-MX" dirty="0" smtClean="0"/>
              <a:t>Bajar: ir de un lugar alto a uno bajo </a:t>
            </a:r>
          </a:p>
          <a:p>
            <a:endParaRPr lang="es-MX" dirty="0" smtClean="0"/>
          </a:p>
          <a:p>
            <a:endParaRPr lang="es-MX" dirty="0" smtClean="0"/>
          </a:p>
        </p:txBody>
      </p:sp>
    </p:spTree>
    <p:extLst>
      <p:ext uri="{BB962C8B-B14F-4D97-AF65-F5344CB8AC3E}">
        <p14:creationId xmlns:p14="http://schemas.microsoft.com/office/powerpoint/2010/main" val="422667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08530" y="2552451"/>
            <a:ext cx="8507521" cy="1646302"/>
          </a:xfrm>
        </p:spPr>
        <p:txBody>
          <a:bodyPr/>
          <a:lstStyle/>
          <a:p>
            <a:r>
              <a:rPr lang="es-MX" sz="7200" dirty="0" smtClean="0"/>
              <a:t>DANZAS EDUCATIVAS</a:t>
            </a:r>
            <a:endParaRPr lang="es-MX" sz="7200" dirty="0"/>
          </a:p>
        </p:txBody>
      </p:sp>
    </p:spTree>
    <p:extLst>
      <p:ext uri="{BB962C8B-B14F-4D97-AF65-F5344CB8AC3E}">
        <p14:creationId xmlns:p14="http://schemas.microsoft.com/office/powerpoint/2010/main" val="950829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400" dirty="0" smtClean="0"/>
              <a:t>5.1 INTRODUCCIÓN </a:t>
            </a:r>
            <a:endParaRPr lang="es-MX" sz="4400" dirty="0"/>
          </a:p>
        </p:txBody>
      </p:sp>
      <p:sp>
        <p:nvSpPr>
          <p:cNvPr id="3" name="Marcador de contenido 2"/>
          <p:cNvSpPr>
            <a:spLocks noGrp="1"/>
          </p:cNvSpPr>
          <p:nvPr>
            <p:ph idx="1"/>
          </p:nvPr>
        </p:nvSpPr>
        <p:spPr/>
        <p:txBody>
          <a:bodyPr/>
          <a:lstStyle/>
          <a:p>
            <a:r>
              <a:rPr lang="es-MX" dirty="0" smtClean="0"/>
              <a:t>La danza es una actividad tan antigua como el ser humano y a través de la cual el hombre ha encontrado un vehículo de expresión. </a:t>
            </a:r>
          </a:p>
          <a:p>
            <a:r>
              <a:rPr lang="es-MX" dirty="0" smtClean="0"/>
              <a:t>Nos interesa, principalmente, la aplicación pedagógica que podemos hacer de las danzas del mundo, ante el hecho en sí de aprenderlas, memorizarlas y reproducirlas. </a:t>
            </a:r>
          </a:p>
          <a:p>
            <a:r>
              <a:rPr lang="es-MX" dirty="0" smtClean="0"/>
              <a:t>Las danzas creativas y de presentación, van a tener un componente de actualidad, una búsqueda de nuevas formas danzadas, nuevas combinaciones y formaciones, que van a enriquecer la memoria corporal del niño y del grupo.</a:t>
            </a:r>
          </a:p>
          <a:p>
            <a:r>
              <a:rPr lang="es-MX" dirty="0" smtClean="0"/>
              <a:t>Debemos ofrecer un terreno para descubrir, experimentar el movimiento, proporcionando un medio de formación que favorezca el desarrollo de las facultades globales del niño. </a:t>
            </a:r>
            <a:endParaRPr lang="es-MX" dirty="0"/>
          </a:p>
        </p:txBody>
      </p:sp>
    </p:spTree>
    <p:extLst>
      <p:ext uri="{BB962C8B-B14F-4D97-AF65-F5344CB8AC3E}">
        <p14:creationId xmlns:p14="http://schemas.microsoft.com/office/powerpoint/2010/main" val="1869743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400" dirty="0" smtClean="0"/>
              <a:t>5.2 DANZA DEL MUNDO </a:t>
            </a:r>
            <a:endParaRPr lang="es-MX" sz="4400" dirty="0"/>
          </a:p>
        </p:txBody>
      </p:sp>
      <p:sp>
        <p:nvSpPr>
          <p:cNvPr id="3" name="Marcador de contenido 2"/>
          <p:cNvSpPr>
            <a:spLocks noGrp="1"/>
          </p:cNvSpPr>
          <p:nvPr>
            <p:ph idx="1"/>
          </p:nvPr>
        </p:nvSpPr>
        <p:spPr>
          <a:xfrm>
            <a:off x="677334" y="1828801"/>
            <a:ext cx="8596668" cy="4333586"/>
          </a:xfrm>
        </p:spPr>
        <p:txBody>
          <a:bodyPr>
            <a:normAutofit fontScale="92500"/>
          </a:bodyPr>
          <a:lstStyle/>
          <a:p>
            <a:r>
              <a:rPr lang="es-MX" b="1" dirty="0" smtClean="0"/>
              <a:t>5.2.1 ORIGENES </a:t>
            </a:r>
          </a:p>
          <a:p>
            <a:r>
              <a:rPr lang="es-MX" dirty="0" smtClean="0"/>
              <a:t>Muchas de las danzas tradicionales o folclóricas, tienen su origen a partir del siglo XVIII.</a:t>
            </a:r>
          </a:p>
          <a:p>
            <a:r>
              <a:rPr lang="es-MX" dirty="0" smtClean="0"/>
              <a:t>Dentro de nuestra sociedad, las danzas se importan o exportan adaptándoles características y peculiaridades de los lugares que las adoptan.</a:t>
            </a:r>
          </a:p>
          <a:p>
            <a:r>
              <a:rPr lang="es-MX" dirty="0" smtClean="0"/>
              <a:t>En la actualidad, la danza es símbolo social e identificador de la cultura de países; los ritmos empleados son localizables en determinados lugares geográficos. </a:t>
            </a:r>
          </a:p>
          <a:p>
            <a:r>
              <a:rPr lang="es-MX" dirty="0" smtClean="0"/>
              <a:t>Zamora (1995), realiza un análisis histórico sobre la evolución de la danza, y considera que en los orígenes históricos de la danza, podemos determinar momentos significativos de ésta en función de la situación social del momento. </a:t>
            </a:r>
          </a:p>
          <a:p>
            <a:r>
              <a:rPr lang="es-MX" dirty="0" smtClean="0"/>
              <a:t>En la antigüedad, la danza se produjo de dos formas: danza sagrada, características de las ceremonias religiosas; y danzas profanas, destinadas a las diversiones públicas y populares. </a:t>
            </a:r>
            <a:endParaRPr lang="es-MX" dirty="0"/>
          </a:p>
        </p:txBody>
      </p:sp>
    </p:spTree>
    <p:extLst>
      <p:ext uri="{BB962C8B-B14F-4D97-AF65-F5344CB8AC3E}">
        <p14:creationId xmlns:p14="http://schemas.microsoft.com/office/powerpoint/2010/main" val="149071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14108" y="571811"/>
            <a:ext cx="8596668" cy="2608730"/>
          </a:xfrm>
        </p:spPr>
        <p:txBody>
          <a:bodyPr/>
          <a:lstStyle/>
          <a:p>
            <a:r>
              <a:rPr lang="es-MX" b="1" dirty="0" smtClean="0"/>
              <a:t>5.2.2 CLASIFICACIONES SEGÚN SU PROCEDENCIA</a:t>
            </a:r>
          </a:p>
          <a:p>
            <a:r>
              <a:rPr lang="es-MX" dirty="0" smtClean="0"/>
              <a:t>La clasificación más conocida esta en relación al lugar donde se ubican las diferentes danzas del mundo en función del país al que pertenezcan.</a:t>
            </a:r>
          </a:p>
          <a:p>
            <a:r>
              <a:rPr lang="es-MX" dirty="0" smtClean="0"/>
              <a:t>Zamora (1995), clasifica las danzas de la siguiente manera:</a:t>
            </a:r>
          </a:p>
          <a:p>
            <a:pPr lvl="1"/>
            <a:r>
              <a:rPr lang="es-MX" dirty="0" smtClean="0"/>
              <a:t>En función de las edades a las que va aplicada la danza</a:t>
            </a:r>
          </a:p>
          <a:p>
            <a:pPr lvl="1"/>
            <a:r>
              <a:rPr lang="es-MX" dirty="0" smtClean="0"/>
              <a:t>En función del uso que se le da a la danza</a:t>
            </a:r>
          </a:p>
          <a:p>
            <a:pPr lvl="1"/>
            <a:r>
              <a:rPr lang="es-MX" dirty="0" smtClean="0"/>
              <a:t>En función del número de participantes </a:t>
            </a:r>
          </a:p>
          <a:p>
            <a:pPr marL="0" indent="0">
              <a:buNone/>
            </a:pPr>
            <a:endParaRPr lang="es-MX" dirty="0"/>
          </a:p>
        </p:txBody>
      </p:sp>
      <p:pic>
        <p:nvPicPr>
          <p:cNvPr id="1026" name="Picture 2" descr="Educación Física en la Red: Danzas del Mundo (Begoña Rodrígue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41376" y="3518165"/>
            <a:ext cx="3342131" cy="3064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160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797858"/>
            <a:ext cx="8596668" cy="909918"/>
          </a:xfrm>
        </p:spPr>
        <p:txBody>
          <a:bodyPr>
            <a:normAutofit/>
          </a:bodyPr>
          <a:lstStyle/>
          <a:p>
            <a:pPr algn="ctr"/>
            <a:r>
              <a:rPr lang="es-MX" sz="4400" dirty="0" smtClean="0"/>
              <a:t>5.3 DANZAS DE PRESENTACIÓN </a:t>
            </a:r>
            <a:endParaRPr lang="es-MX" sz="4400" dirty="0"/>
          </a:p>
        </p:txBody>
      </p:sp>
      <p:sp>
        <p:nvSpPr>
          <p:cNvPr id="3" name="Marcador de contenido 2"/>
          <p:cNvSpPr>
            <a:spLocks noGrp="1"/>
          </p:cNvSpPr>
          <p:nvPr>
            <p:ph idx="1"/>
          </p:nvPr>
        </p:nvSpPr>
        <p:spPr/>
        <p:txBody>
          <a:bodyPr/>
          <a:lstStyle/>
          <a:p>
            <a:r>
              <a:rPr lang="es-MX" dirty="0" smtClean="0"/>
              <a:t>Hay que crear situaciones en las que los alumnos interactúen, para que se den a conocer las características más básicas de cada uno de ellos, de forma que las respuestas que se obtengan de ese colectivo a partir de ese momento, tengan un carácter espontáneo, de libre respuesta, donde se fomente la imaginación, el dinamismo, el desbloqueo, y por tanto, el descubrimiento personal de cada uno de sus miembros. </a:t>
            </a:r>
          </a:p>
          <a:p>
            <a:r>
              <a:rPr lang="es-MX" dirty="0" smtClean="0"/>
              <a:t>Las relaciones socio efectivas entre los miembros del grupo, pueden llegar a conseguirse a través de las danzas del mundo y las danzas creativas. </a:t>
            </a:r>
          </a:p>
          <a:p>
            <a:r>
              <a:rPr lang="es-MX" dirty="0" smtClean="0"/>
              <a:t>Aconsejamos que el profesor opte por la aplicación de danzas de presentación, cuando las circunstancias en las que se encuentre el grupo requiera que el objetivo de cohesión se logre por encima de todo.</a:t>
            </a:r>
          </a:p>
          <a:p>
            <a:endParaRPr lang="es-MX" dirty="0"/>
          </a:p>
        </p:txBody>
      </p:sp>
    </p:spTree>
    <p:extLst>
      <p:ext uri="{BB962C8B-B14F-4D97-AF65-F5344CB8AC3E}">
        <p14:creationId xmlns:p14="http://schemas.microsoft.com/office/powerpoint/2010/main" val="3606036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6533" y="304067"/>
            <a:ext cx="8596668" cy="4374682"/>
          </a:xfrm>
        </p:spPr>
        <p:txBody>
          <a:bodyPr>
            <a:normAutofit/>
          </a:bodyPr>
          <a:lstStyle/>
          <a:p>
            <a:r>
              <a:rPr lang="es-MX" b="1" dirty="0" smtClean="0"/>
              <a:t>5.3.1 APLICACIÓN</a:t>
            </a:r>
          </a:p>
          <a:p>
            <a:r>
              <a:rPr lang="es-MX" dirty="0" smtClean="0"/>
              <a:t>A. Según la situación y el momento</a:t>
            </a:r>
          </a:p>
          <a:p>
            <a:pPr lvl="1"/>
            <a:r>
              <a:rPr lang="es-MX" dirty="0" smtClean="0"/>
              <a:t>En las primeras sesiones de un curso escolar, en la asignatura de Educación Física. </a:t>
            </a:r>
          </a:p>
          <a:p>
            <a:pPr lvl="1"/>
            <a:r>
              <a:rPr lang="es-MX" dirty="0" smtClean="0"/>
              <a:t>Cuando el grupo clase se ve afectado por un problema de comunicación entre los miembros.</a:t>
            </a:r>
          </a:p>
          <a:p>
            <a:pPr lvl="1"/>
            <a:r>
              <a:rPr lang="es-MX" dirty="0" smtClean="0"/>
              <a:t>En la acción tutorial colectiva, cuando el grupo hace tiempo que no se ha relacionado entre sí y al mismo tiempo parte de sus miembros son extraños a dicho grupo.</a:t>
            </a:r>
          </a:p>
          <a:p>
            <a:r>
              <a:rPr lang="es-MX" dirty="0" smtClean="0"/>
              <a:t>B. Según los elementos que intervienen en su elaboración </a:t>
            </a:r>
          </a:p>
          <a:p>
            <a:pPr lvl="1"/>
            <a:r>
              <a:rPr lang="es-MX" dirty="0" smtClean="0"/>
              <a:t>Consideraciones respecto a la música</a:t>
            </a:r>
          </a:p>
          <a:p>
            <a:pPr lvl="1"/>
            <a:r>
              <a:rPr lang="es-MX" dirty="0" smtClean="0"/>
              <a:t>Consideraciones respecto al tipo de movimientos que constituye la danza</a:t>
            </a:r>
          </a:p>
          <a:p>
            <a:pPr lvl="1"/>
            <a:r>
              <a:rPr lang="es-MX" dirty="0" smtClean="0"/>
              <a:t>Consideraciones respecto a la organización y evolución del grupo  </a:t>
            </a:r>
            <a:endParaRPr lang="es-MX" dirty="0"/>
          </a:p>
        </p:txBody>
      </p:sp>
      <p:pic>
        <p:nvPicPr>
          <p:cNvPr id="2050" name="Picture 2" descr="Presentaciones de danza folclórica “Aires Revolucionarios” a punto de  comenzar en el Instituto Potosino de Bellas Artes. – INSTITUTO POTOSINO DE  BELLAS ART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0856" y="4580275"/>
            <a:ext cx="5208021" cy="2073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87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053354"/>
            <a:ext cx="8596668" cy="856129"/>
          </a:xfrm>
        </p:spPr>
        <p:txBody>
          <a:bodyPr>
            <a:normAutofit/>
          </a:bodyPr>
          <a:lstStyle/>
          <a:p>
            <a:pPr algn="ctr"/>
            <a:r>
              <a:rPr lang="es-MX" sz="4400" dirty="0" smtClean="0"/>
              <a:t>5.4 DANZAS CREATIVAS </a:t>
            </a:r>
            <a:endParaRPr lang="es-MX" sz="4400" dirty="0"/>
          </a:p>
        </p:txBody>
      </p:sp>
      <p:sp>
        <p:nvSpPr>
          <p:cNvPr id="3" name="Marcador de contenido 2"/>
          <p:cNvSpPr>
            <a:spLocks noGrp="1"/>
          </p:cNvSpPr>
          <p:nvPr>
            <p:ph idx="1"/>
          </p:nvPr>
        </p:nvSpPr>
        <p:spPr>
          <a:xfrm>
            <a:off x="677334" y="2402636"/>
            <a:ext cx="8596668" cy="3880773"/>
          </a:xfrm>
        </p:spPr>
        <p:txBody>
          <a:bodyPr/>
          <a:lstStyle/>
          <a:p>
            <a:r>
              <a:rPr lang="es-MX" dirty="0" smtClean="0"/>
              <a:t>La danza creativa, pretende alejarse en un principio de un inventario de ejercicios técnicos codificados, que imponen un estilo a seguir.</a:t>
            </a:r>
          </a:p>
          <a:p>
            <a:r>
              <a:rPr lang="es-MX" dirty="0" smtClean="0"/>
              <a:t>El individuo ha de explorar y familiarizarse con el movimiento, llegando a descubrir su propia técnica y elaborando su propio lenguaje gestual. </a:t>
            </a:r>
          </a:p>
          <a:p>
            <a:r>
              <a:rPr lang="es-MX" dirty="0" smtClean="0"/>
              <a:t>En la danza creativa, el alumno ha de aprender a utilizar la música bajo formulas de diálogo. </a:t>
            </a:r>
          </a:p>
          <a:p>
            <a:r>
              <a:rPr lang="es-MX" dirty="0" smtClean="0"/>
              <a:t>A todo lo referido, le sumariamos el desarrollo de la creatividad en el niño, aspecto relevante dentro del proceso educativo, considerando según Bloom (1981), como la forma más elevada de actividad mental superior y de logros humanos. </a:t>
            </a:r>
            <a:endParaRPr lang="es-MX" dirty="0"/>
          </a:p>
        </p:txBody>
      </p:sp>
    </p:spTree>
    <p:extLst>
      <p:ext uri="{BB962C8B-B14F-4D97-AF65-F5344CB8AC3E}">
        <p14:creationId xmlns:p14="http://schemas.microsoft.com/office/powerpoint/2010/main" val="3905225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2898" y="510988"/>
            <a:ext cx="8596668" cy="5782236"/>
          </a:xfrm>
        </p:spPr>
        <p:txBody>
          <a:bodyPr>
            <a:normAutofit/>
          </a:bodyPr>
          <a:lstStyle/>
          <a:p>
            <a:r>
              <a:rPr lang="es-MX" b="1" dirty="0" smtClean="0"/>
              <a:t>5.4.1 APLICACIÓN </a:t>
            </a:r>
          </a:p>
          <a:p>
            <a:r>
              <a:rPr lang="es-MX" dirty="0" smtClean="0"/>
              <a:t>A. Según la situación y el momento </a:t>
            </a:r>
          </a:p>
          <a:p>
            <a:pPr lvl="1"/>
            <a:r>
              <a:rPr lang="es-MX" dirty="0" smtClean="0"/>
              <a:t>Este tipo de danza educativa, debe aplicarse cuando el alumno ya tiene cierto bagaje en los otros tipos de danzas, y de esta forma, se podrá proponer la creación de danzas más o menos complejas, en relación a las características del grupo de alumnos. </a:t>
            </a:r>
            <a:endParaRPr lang="es-MX" dirty="0"/>
          </a:p>
          <a:p>
            <a:r>
              <a:rPr lang="es-MX" dirty="0" smtClean="0"/>
              <a:t>B. Según los elementos que intervienen en su elaboración</a:t>
            </a:r>
          </a:p>
          <a:p>
            <a:pPr lvl="1"/>
            <a:r>
              <a:rPr lang="es-MX" dirty="0" smtClean="0"/>
              <a:t>Se debe usar música muy marcada</a:t>
            </a:r>
          </a:p>
          <a:p>
            <a:pPr lvl="1"/>
            <a:r>
              <a:rPr lang="es-MX" dirty="0" smtClean="0"/>
              <a:t>Este tipo de danzas estarán constituidas por una selección de movimientos básicos, aumentando en número las habilidades que se utilicen, ya que el repertorio motriz del alumno será mayor por sus anteriores experiencias con los otros tipos de danzas. </a:t>
            </a:r>
          </a:p>
          <a:p>
            <a:r>
              <a:rPr lang="es-MX" dirty="0" smtClean="0"/>
              <a:t>C. Según la evolución del profesorado y del alumno con respecto a su implicación en la elaboración de la danza </a:t>
            </a:r>
          </a:p>
          <a:p>
            <a:pPr lvl="1"/>
            <a:r>
              <a:rPr lang="es-MX" dirty="0" smtClean="0"/>
              <a:t>Vivenciar otros tipos de danzas</a:t>
            </a:r>
          </a:p>
          <a:p>
            <a:pPr lvl="1"/>
            <a:r>
              <a:rPr lang="es-MX" dirty="0" smtClean="0"/>
              <a:t>Repertorio básico de movimientos </a:t>
            </a:r>
          </a:p>
          <a:p>
            <a:pPr lvl="1"/>
            <a:r>
              <a:rPr lang="es-MX" dirty="0" smtClean="0"/>
              <a:t>Crear estilos y bailes propios</a:t>
            </a:r>
          </a:p>
        </p:txBody>
      </p:sp>
      <p:pic>
        <p:nvPicPr>
          <p:cNvPr id="4" name="Picture 2" descr="Danza contemporánea – Danza creativa | Escuela Villa Danz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4379" y="972192"/>
            <a:ext cx="2935928" cy="5092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56271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136</TotalTime>
  <Words>1276</Words>
  <Application>Microsoft Office PowerPoint</Application>
  <PresentationFormat>Panorámica</PresentationFormat>
  <Paragraphs>75</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Trebuchet MS</vt:lpstr>
      <vt:lpstr>Wingdings 3</vt:lpstr>
      <vt:lpstr>Faceta</vt:lpstr>
      <vt:lpstr>ACTIVIDADES COREOGRÁFICAS EN LA ESCUELA </vt:lpstr>
      <vt:lpstr>DANZAS EDUCATIVAS</vt:lpstr>
      <vt:lpstr>5.1 INTRODUCCIÓN </vt:lpstr>
      <vt:lpstr>5.2 DANZA DEL MUNDO </vt:lpstr>
      <vt:lpstr>Presentación de PowerPoint</vt:lpstr>
      <vt:lpstr>5.3 DANZAS DE PRESENTACIÓN </vt:lpstr>
      <vt:lpstr>Presentación de PowerPoint</vt:lpstr>
      <vt:lpstr>5.4 DANZAS CREATIVAS </vt:lpstr>
      <vt:lpstr>Presentación de PowerPoint</vt:lpstr>
      <vt:lpstr>CONCEPTOS</vt:lpstr>
      <vt:lpstr>EL PULSO MUSICAL </vt:lpstr>
      <vt:lpstr>TIEMPO</vt:lpstr>
      <vt:lpstr>ACENTOS</vt:lpstr>
      <vt:lpstr>COMPÁS</vt:lpstr>
      <vt:lpstr>MOTRICIDAD FINA Y GRUESA</vt:lpstr>
      <vt:lpstr>PUNTOS</vt:lpstr>
      <vt:lpstr>FORMAS BÁSICAS DE LOCOMOCIÓN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Mariana Paola Pardo</dc:creator>
  <cp:lastModifiedBy>Mariana Paola Pardo</cp:lastModifiedBy>
  <cp:revision>15</cp:revision>
  <dcterms:created xsi:type="dcterms:W3CDTF">2022-05-04T04:16:36Z</dcterms:created>
  <dcterms:modified xsi:type="dcterms:W3CDTF">2022-05-08T20:43:10Z</dcterms:modified>
</cp:coreProperties>
</file>