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Tuesday, May 10,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‹Nº›</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22230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Tuesday, May 10,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71831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Tuesday, May 10,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196140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Tuesday, May 10,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206448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Tuesday, May 10,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‹Nº›</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735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Tuesday, May 10,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183758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Tuesday, May 10,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309532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Tuesday, May 10,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‹Nº›</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9084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Tuesday, May 10,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389553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Tuesday, May 10,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336700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Tuesday, May 10,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31977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Tuesday, May 10,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‹Nº›</a:t>
            </a:fld>
            <a:endParaRPr lang="en-US"/>
          </a:p>
        </p:txBody>
      </p:sp>
    </p:spTree>
    <p:extLst>
      <p:ext uri="{BB962C8B-B14F-4D97-AF65-F5344CB8AC3E}">
        <p14:creationId xmlns:p14="http://schemas.microsoft.com/office/powerpoint/2010/main" val="1308952384"/>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E71B3C-B9CB-70DA-986C-E30F9DB6DFEA}"/>
              </a:ext>
            </a:extLst>
          </p:cNvPr>
          <p:cNvSpPr>
            <a:spLocks noGrp="1"/>
          </p:cNvSpPr>
          <p:nvPr>
            <p:ph type="ctrTitle"/>
          </p:nvPr>
        </p:nvSpPr>
        <p:spPr>
          <a:xfrm>
            <a:off x="550863" y="549275"/>
            <a:ext cx="5437187" cy="2986234"/>
          </a:xfrm>
        </p:spPr>
        <p:txBody>
          <a:bodyPr anchor="b">
            <a:normAutofit/>
          </a:bodyPr>
          <a:lstStyle/>
          <a:p>
            <a:r>
              <a:rPr lang="es-MX">
                <a:latin typeface="Dreaming Outloud Pro" panose="03050502040302030504" pitchFamily="66" charset="0"/>
                <a:cs typeface="Dreaming Outloud Pro" panose="03050502040302030504" pitchFamily="66" charset="0"/>
              </a:rPr>
              <a:t>Actividades coreográficas en la escuela</a:t>
            </a:r>
          </a:p>
        </p:txBody>
      </p:sp>
      <p:pic>
        <p:nvPicPr>
          <p:cNvPr id="5" name="Imagen 4">
            <a:extLst>
              <a:ext uri="{FF2B5EF4-FFF2-40B4-BE49-F238E27FC236}">
                <a16:creationId xmlns:a16="http://schemas.microsoft.com/office/drawing/2014/main" id="{BE081E91-A5AB-F504-00CE-B20C1698598F}"/>
              </a:ext>
            </a:extLst>
          </p:cNvPr>
          <p:cNvPicPr>
            <a:picLocks noChangeAspect="1"/>
          </p:cNvPicPr>
          <p:nvPr/>
        </p:nvPicPr>
        <p:blipFill rotWithShape="1">
          <a:blip r:embed="rId2"/>
          <a:srcRect l="18386" r="20687"/>
          <a:stretch/>
        </p:blipFill>
        <p:spPr>
          <a:xfrm>
            <a:off x="6557147" y="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grpSp>
        <p:nvGrpSpPr>
          <p:cNvPr id="18" name="Group 1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19" name="Freeform: Shape 1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Imagen en blanco y negro de la luna&#10;&#10;Descripción generada automáticamente con confianza baja">
            <a:extLst>
              <a:ext uri="{FF2B5EF4-FFF2-40B4-BE49-F238E27FC236}">
                <a16:creationId xmlns:a16="http://schemas.microsoft.com/office/drawing/2014/main" id="{9A830C1F-2EA9-A8E1-7227-C05EF904D090}"/>
              </a:ext>
            </a:extLst>
          </p:cNvPr>
          <p:cNvPicPr>
            <a:picLocks noChangeAspect="1"/>
          </p:cNvPicPr>
          <p:nvPr/>
        </p:nvPicPr>
        <p:blipFill rotWithShape="1">
          <a:blip r:embed="rId3"/>
          <a:srcRect r="-1" b="8794"/>
          <a:stretch/>
        </p:blipFill>
        <p:spPr>
          <a:xfrm>
            <a:off x="6557147" y="342900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sp>
        <p:nvSpPr>
          <p:cNvPr id="22" name="Rectangle 2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1CD03E45-BFBA-0F5D-CE25-1831EFC90828}"/>
              </a:ext>
            </a:extLst>
          </p:cNvPr>
          <p:cNvSpPr>
            <a:spLocks noGrp="1"/>
          </p:cNvSpPr>
          <p:nvPr>
            <p:ph type="subTitle" idx="1"/>
          </p:nvPr>
        </p:nvSpPr>
        <p:spPr>
          <a:xfrm>
            <a:off x="550863" y="3827610"/>
            <a:ext cx="5437187" cy="2265216"/>
          </a:xfrm>
        </p:spPr>
        <p:txBody>
          <a:bodyPr>
            <a:normAutofit/>
          </a:bodyPr>
          <a:lstStyle/>
          <a:p>
            <a:r>
              <a:rPr lang="es-MX" dirty="0">
                <a:solidFill>
                  <a:schemeClr val="tx1">
                    <a:alpha val="60000"/>
                  </a:schemeClr>
                </a:solidFill>
                <a:latin typeface="Dreaming Outloud Pro" panose="03050502040302030504" pitchFamily="66" charset="0"/>
                <a:cs typeface="Dreaming Outloud Pro" panose="03050502040302030504" pitchFamily="66" charset="0"/>
              </a:rPr>
              <a:t>Nayeli Abigail Ibarguen Pérez</a:t>
            </a:r>
            <a:endParaRPr lang="es-MX">
              <a:solidFill>
                <a:schemeClr val="tx1">
                  <a:alpha val="60000"/>
                </a:schemeClr>
              </a:solidFill>
              <a:latin typeface="Dreaming Outloud Pro" panose="03050502040302030504" pitchFamily="66" charset="0"/>
              <a:cs typeface="Dreaming Outloud Pro" panose="03050502040302030504" pitchFamily="66" charset="0"/>
            </a:endParaRPr>
          </a:p>
          <a:p>
            <a:r>
              <a:rPr lang="es-MX" dirty="0">
                <a:solidFill>
                  <a:schemeClr val="tx1">
                    <a:alpha val="60000"/>
                  </a:schemeClr>
                </a:solidFill>
                <a:latin typeface="Dreaming Outloud Pro" panose="03050502040302030504" pitchFamily="66" charset="0"/>
                <a:cs typeface="Dreaming Outloud Pro" panose="03050502040302030504" pitchFamily="66" charset="0"/>
              </a:rPr>
              <a:t>3ºA </a:t>
            </a:r>
            <a:endParaRPr lang="es-MX">
              <a:solidFill>
                <a:schemeClr val="tx1">
                  <a:alpha val="60000"/>
                </a:schemeClr>
              </a:solidFill>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362527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F4745D-763C-D4FB-D417-D0E91C209D62}"/>
              </a:ext>
            </a:extLst>
          </p:cNvPr>
          <p:cNvSpPr>
            <a:spLocks noGrp="1"/>
          </p:cNvSpPr>
          <p:nvPr>
            <p:ph idx="1"/>
          </p:nvPr>
        </p:nvSpPr>
        <p:spPr/>
        <p:txBody>
          <a:bodyPr/>
          <a:lstStyle/>
          <a:p>
            <a:pPr algn="ctr"/>
            <a:r>
              <a:rPr lang="es-MX" dirty="0">
                <a:latin typeface="Dreaming Outloud Pro" panose="03050502040302030504" pitchFamily="66" charset="0"/>
                <a:cs typeface="Dreaming Outloud Pro" panose="03050502040302030504" pitchFamily="66" charset="0"/>
              </a:rPr>
              <a:t>es una obra de mucha importancia para todos los docentes que de una forma u otra utilizan las actividades como el medio a través del cual se contribuye al desarrollo y a la formación global de los alumnos </a:t>
            </a:r>
          </a:p>
          <a:p>
            <a:pPr algn="ctr"/>
            <a:r>
              <a:rPr lang="es-MX" dirty="0">
                <a:latin typeface="Dreaming Outloud Pro" panose="03050502040302030504" pitchFamily="66" charset="0"/>
                <a:cs typeface="Dreaming Outloud Pro" panose="03050502040302030504" pitchFamily="66" charset="0"/>
              </a:rPr>
              <a:t>el punto de partida de este trabajo radica en la relación existente entre la educación física y la expresión corporal danza </a:t>
            </a:r>
          </a:p>
        </p:txBody>
      </p:sp>
      <p:pic>
        <p:nvPicPr>
          <p:cNvPr id="5" name="Imagen 4">
            <a:extLst>
              <a:ext uri="{FF2B5EF4-FFF2-40B4-BE49-F238E27FC236}">
                <a16:creationId xmlns:a16="http://schemas.microsoft.com/office/drawing/2014/main" id="{40D31FE6-0224-F252-114F-CAFAF43574B4}"/>
              </a:ext>
            </a:extLst>
          </p:cNvPr>
          <p:cNvPicPr>
            <a:picLocks noChangeAspect="1"/>
          </p:cNvPicPr>
          <p:nvPr/>
        </p:nvPicPr>
        <p:blipFill>
          <a:blip r:embed="rId2"/>
          <a:stretch>
            <a:fillRect/>
          </a:stretch>
        </p:blipFill>
        <p:spPr>
          <a:xfrm>
            <a:off x="3501438" y="422168"/>
            <a:ext cx="5639289" cy="2243522"/>
          </a:xfrm>
          <a:prstGeom prst="rect">
            <a:avLst/>
          </a:prstGeom>
        </p:spPr>
      </p:pic>
    </p:spTree>
    <p:extLst>
      <p:ext uri="{BB962C8B-B14F-4D97-AF65-F5344CB8AC3E}">
        <p14:creationId xmlns:p14="http://schemas.microsoft.com/office/powerpoint/2010/main" val="130418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910CE6-C0EE-BFE4-7D69-44E1E779E9B9}"/>
              </a:ext>
            </a:extLst>
          </p:cNvPr>
          <p:cNvSpPr>
            <a:spLocks noGrp="1"/>
          </p:cNvSpPr>
          <p:nvPr>
            <p:ph type="title"/>
          </p:nvPr>
        </p:nvSpPr>
        <p:spPr>
          <a:xfrm>
            <a:off x="949827" y="549275"/>
            <a:ext cx="3565524" cy="1997855"/>
          </a:xfrm>
        </p:spPr>
        <p:txBody>
          <a:bodyPr wrap="square" anchor="b">
            <a:normAutofit/>
          </a:bodyPr>
          <a:lstStyle/>
          <a:p>
            <a:pPr algn="ctr"/>
            <a:r>
              <a:rPr lang="es-MX" dirty="0">
                <a:latin typeface="Dreaming Outloud Pro" panose="03050502040302030504" pitchFamily="66" charset="0"/>
                <a:cs typeface="Dreaming Outloud Pro" panose="03050502040302030504" pitchFamily="66" charset="0"/>
              </a:rPr>
              <a:t>Pulso musical</a:t>
            </a:r>
          </a:p>
        </p:txBody>
      </p:sp>
      <p:sp>
        <p:nvSpPr>
          <p:cNvPr id="3" name="Marcador de contenido 2">
            <a:extLst>
              <a:ext uri="{FF2B5EF4-FFF2-40B4-BE49-F238E27FC236}">
                <a16:creationId xmlns:a16="http://schemas.microsoft.com/office/drawing/2014/main" id="{8ED07661-12C5-DE14-93F2-3636D6CA0893}"/>
              </a:ext>
            </a:extLst>
          </p:cNvPr>
          <p:cNvSpPr>
            <a:spLocks noGrp="1"/>
          </p:cNvSpPr>
          <p:nvPr>
            <p:ph idx="1"/>
          </p:nvPr>
        </p:nvSpPr>
        <p:spPr>
          <a:xfrm>
            <a:off x="949827" y="2724584"/>
            <a:ext cx="3565525" cy="3414425"/>
          </a:xfrm>
        </p:spPr>
        <p:txBody>
          <a:bodyPr anchor="t">
            <a:normAutofit/>
          </a:bodyPr>
          <a:lstStyle/>
          <a:p>
            <a:pPr algn="ctr"/>
            <a:r>
              <a:rPr lang="es-MX" dirty="0">
                <a:latin typeface="Dreaming Outloud Pro" panose="03050502040302030504" pitchFamily="66" charset="0"/>
                <a:cs typeface="Dreaming Outloud Pro" panose="03050502040302030504" pitchFamily="66" charset="0"/>
              </a:rPr>
              <a:t>son los tiempos y pulsaciones regulares sobre lo que se desenvuelve y cobra vida el ritmo también para su mejor comprensión es parecido al continuo y regular de un reloj.</a:t>
            </a:r>
          </a:p>
          <a:p>
            <a:endParaRPr lang="es-MX" sz="1600" dirty="0"/>
          </a:p>
        </p:txBody>
      </p:sp>
      <p:pic>
        <p:nvPicPr>
          <p:cNvPr id="4" name="Imagen 3">
            <a:extLst>
              <a:ext uri="{FF2B5EF4-FFF2-40B4-BE49-F238E27FC236}">
                <a16:creationId xmlns:a16="http://schemas.microsoft.com/office/drawing/2014/main" id="{D63FA599-6319-5503-D36E-9E6912A157B4}"/>
              </a:ext>
            </a:extLst>
          </p:cNvPr>
          <p:cNvPicPr>
            <a:picLocks noChangeAspect="1"/>
          </p:cNvPicPr>
          <p:nvPr/>
        </p:nvPicPr>
        <p:blipFill rotWithShape="1">
          <a:blip r:embed="rId2"/>
          <a:srcRect l="23888" r="20384"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1" name="Group 10">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2"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1768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F4BF64-D5AA-2F28-18F0-3192DC8CE9AB}"/>
              </a:ext>
            </a:extLst>
          </p:cNvPr>
          <p:cNvSpPr>
            <a:spLocks noGrp="1"/>
          </p:cNvSpPr>
          <p:nvPr>
            <p:ph type="title"/>
          </p:nvPr>
        </p:nvSpPr>
        <p:spPr>
          <a:xfrm>
            <a:off x="851694" y="854297"/>
            <a:ext cx="5437188" cy="1333055"/>
          </a:xfrm>
        </p:spPr>
        <p:txBody>
          <a:bodyPr wrap="square" anchor="t">
            <a:normAutofit/>
          </a:bodyPr>
          <a:lstStyle/>
          <a:p>
            <a:pPr algn="ctr"/>
            <a:r>
              <a:rPr lang="es-MX" dirty="0">
                <a:latin typeface="Dreaming Outloud Pro" panose="03050502040302030504" pitchFamily="66" charset="0"/>
                <a:cs typeface="Dreaming Outloud Pro" panose="03050502040302030504" pitchFamily="66" charset="0"/>
              </a:rPr>
              <a:t>tiempo</a:t>
            </a:r>
          </a:p>
        </p:txBody>
      </p:sp>
      <p:grpSp>
        <p:nvGrpSpPr>
          <p:cNvPr id="23" name="Group 10">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4"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Imagen 3">
            <a:extLst>
              <a:ext uri="{FF2B5EF4-FFF2-40B4-BE49-F238E27FC236}">
                <a16:creationId xmlns:a16="http://schemas.microsoft.com/office/drawing/2014/main" id="{094AD0C7-B1E2-16A7-D536-885B7F480AF7}"/>
              </a:ext>
            </a:extLst>
          </p:cNvPr>
          <p:cNvPicPr>
            <a:picLocks noChangeAspect="1"/>
          </p:cNvPicPr>
          <p:nvPr/>
        </p:nvPicPr>
        <p:blipFill>
          <a:blip r:embed="rId2"/>
          <a:stretch>
            <a:fillRect/>
          </a:stretch>
        </p:blipFill>
        <p:spPr>
          <a:xfrm>
            <a:off x="683419" y="2162288"/>
            <a:ext cx="5773738" cy="3418660"/>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Marcador de contenido 2">
            <a:extLst>
              <a:ext uri="{FF2B5EF4-FFF2-40B4-BE49-F238E27FC236}">
                <a16:creationId xmlns:a16="http://schemas.microsoft.com/office/drawing/2014/main" id="{E13A955E-8254-8640-658B-F97FA512888E}"/>
              </a:ext>
            </a:extLst>
          </p:cNvPr>
          <p:cNvSpPr>
            <a:spLocks noGrp="1"/>
          </p:cNvSpPr>
          <p:nvPr>
            <p:ph idx="1"/>
          </p:nvPr>
        </p:nvSpPr>
        <p:spPr>
          <a:xfrm>
            <a:off x="7140575" y="1520825"/>
            <a:ext cx="4500562" cy="4572000"/>
          </a:xfrm>
        </p:spPr>
        <p:txBody>
          <a:bodyPr anchor="t">
            <a:normAutofit/>
          </a:bodyPr>
          <a:lstStyle/>
          <a:p>
            <a:r>
              <a:rPr lang="es-MX" dirty="0">
                <a:latin typeface="Dreaming Outloud Pro" panose="03050502040302030504" pitchFamily="66" charset="0"/>
                <a:cs typeface="Dreaming Outloud Pro" panose="03050502040302030504" pitchFamily="66" charset="0"/>
              </a:rPr>
              <a:t>Con frecuencia media del pulso musical es decir el número de pulsaciones de una melodía </a:t>
            </a:r>
          </a:p>
          <a:p>
            <a:r>
              <a:rPr lang="es-MX" dirty="0">
                <a:latin typeface="Dreaming Outloud Pro" panose="03050502040302030504" pitchFamily="66" charset="0"/>
                <a:cs typeface="Dreaming Outloud Pro" panose="03050502040302030504" pitchFamily="66" charset="0"/>
              </a:rPr>
              <a:t>es importante el considerar el escoger una melodía para trabajar corporalmente para definir la intensidad de los movimientos </a:t>
            </a:r>
          </a:p>
          <a:p>
            <a:endParaRPr lang="es-MX" dirty="0"/>
          </a:p>
        </p:txBody>
      </p:sp>
    </p:spTree>
    <p:extLst>
      <p:ext uri="{BB962C8B-B14F-4D97-AF65-F5344CB8AC3E}">
        <p14:creationId xmlns:p14="http://schemas.microsoft.com/office/powerpoint/2010/main" val="47942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2FB6C-CB58-90F1-6AE9-D4A5B420588A}"/>
              </a:ext>
            </a:extLst>
          </p:cNvPr>
          <p:cNvSpPr>
            <a:spLocks noGrp="1"/>
          </p:cNvSpPr>
          <p:nvPr>
            <p:ph type="title"/>
          </p:nvPr>
        </p:nvSpPr>
        <p:spPr>
          <a:xfrm>
            <a:off x="1663107" y="1447199"/>
            <a:ext cx="11091600" cy="1332000"/>
          </a:xfrm>
        </p:spPr>
        <p:txBody>
          <a:bodyPr>
            <a:normAutofit fontScale="90000"/>
          </a:bodyPr>
          <a:lstStyle/>
          <a:p>
            <a:r>
              <a:rPr lang="es-MX" dirty="0">
                <a:latin typeface="Dreaming Outloud Pro" panose="03050502040302030504" pitchFamily="66" charset="0"/>
                <a:cs typeface="Dreaming Outloud Pro" panose="03050502040302030504" pitchFamily="66" charset="0"/>
              </a:rPr>
              <a:t>acento</a:t>
            </a:r>
            <a:br>
              <a:rPr lang="es-MX" dirty="0"/>
            </a:br>
            <a:endParaRPr lang="es-MX" dirty="0"/>
          </a:p>
        </p:txBody>
      </p:sp>
      <p:sp>
        <p:nvSpPr>
          <p:cNvPr id="3" name="Marcador de contenido 2">
            <a:extLst>
              <a:ext uri="{FF2B5EF4-FFF2-40B4-BE49-F238E27FC236}">
                <a16:creationId xmlns:a16="http://schemas.microsoft.com/office/drawing/2014/main" id="{6A53E5A2-1882-37CC-29D5-6F8E3F7C6E5D}"/>
              </a:ext>
            </a:extLst>
          </p:cNvPr>
          <p:cNvSpPr>
            <a:spLocks noGrp="1"/>
          </p:cNvSpPr>
          <p:nvPr>
            <p:ph idx="1"/>
          </p:nvPr>
        </p:nvSpPr>
        <p:spPr>
          <a:xfrm>
            <a:off x="550863" y="2113199"/>
            <a:ext cx="5259094" cy="3979625"/>
          </a:xfrm>
        </p:spPr>
        <p:txBody>
          <a:bodyPr/>
          <a:lstStyle/>
          <a:p>
            <a:r>
              <a:rPr lang="es-MX" dirty="0">
                <a:latin typeface="Dreaming Outloud Pro" panose="03050502040302030504" pitchFamily="66" charset="0"/>
                <a:cs typeface="Dreaming Outloud Pro" panose="03050502040302030504" pitchFamily="66" charset="0"/>
              </a:rPr>
              <a:t>Son las pulsaciones que destacan en intensidad y se repiten de forma periódica dentro del conjunto de pulsación se caracteriza por concentrar una energía mayor que la de los restantes </a:t>
            </a:r>
          </a:p>
          <a:p>
            <a:endParaRPr lang="es-MX" dirty="0"/>
          </a:p>
        </p:txBody>
      </p:sp>
      <p:pic>
        <p:nvPicPr>
          <p:cNvPr id="4" name="Imagen 3">
            <a:extLst>
              <a:ext uri="{FF2B5EF4-FFF2-40B4-BE49-F238E27FC236}">
                <a16:creationId xmlns:a16="http://schemas.microsoft.com/office/drawing/2014/main" id="{5F9D0FF0-9BDF-94A6-CBA0-6E1878B4FA69}"/>
              </a:ext>
            </a:extLst>
          </p:cNvPr>
          <p:cNvPicPr>
            <a:picLocks noChangeAspect="1"/>
          </p:cNvPicPr>
          <p:nvPr/>
        </p:nvPicPr>
        <p:blipFill>
          <a:blip r:embed="rId2"/>
          <a:stretch>
            <a:fillRect/>
          </a:stretch>
        </p:blipFill>
        <p:spPr>
          <a:xfrm>
            <a:off x="6250745" y="1368564"/>
            <a:ext cx="5144086" cy="3119029"/>
          </a:xfrm>
          <a:prstGeom prst="rect">
            <a:avLst/>
          </a:prstGeom>
        </p:spPr>
      </p:pic>
    </p:spTree>
    <p:extLst>
      <p:ext uri="{BB962C8B-B14F-4D97-AF65-F5344CB8AC3E}">
        <p14:creationId xmlns:p14="http://schemas.microsoft.com/office/powerpoint/2010/main" val="84165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C572EF-59AE-4C0B-8EF2-A40A08798E51}"/>
              </a:ext>
            </a:extLst>
          </p:cNvPr>
          <p:cNvSpPr>
            <a:spLocks noGrp="1"/>
          </p:cNvSpPr>
          <p:nvPr>
            <p:ph type="title"/>
          </p:nvPr>
        </p:nvSpPr>
        <p:spPr>
          <a:xfrm>
            <a:off x="1011238" y="549275"/>
            <a:ext cx="3565524" cy="1997855"/>
          </a:xfrm>
        </p:spPr>
        <p:txBody>
          <a:bodyPr wrap="square" anchor="b">
            <a:normAutofit/>
          </a:bodyPr>
          <a:lstStyle/>
          <a:p>
            <a:r>
              <a:rPr lang="es-MX" sz="5400" dirty="0">
                <a:latin typeface="Dreaming Outloud Pro" panose="03050502040302030504" pitchFamily="66" charset="0"/>
                <a:cs typeface="Dreaming Outloud Pro" panose="03050502040302030504" pitchFamily="66" charset="0"/>
              </a:rPr>
              <a:t>compas</a:t>
            </a:r>
          </a:p>
        </p:txBody>
      </p:sp>
      <p:sp>
        <p:nvSpPr>
          <p:cNvPr id="3" name="Marcador de contenido 2">
            <a:extLst>
              <a:ext uri="{FF2B5EF4-FFF2-40B4-BE49-F238E27FC236}">
                <a16:creationId xmlns:a16="http://schemas.microsoft.com/office/drawing/2014/main" id="{8918E5AF-0982-2983-240C-6EE3BABDF6C4}"/>
              </a:ext>
            </a:extLst>
          </p:cNvPr>
          <p:cNvSpPr>
            <a:spLocks noGrp="1"/>
          </p:cNvSpPr>
          <p:nvPr>
            <p:ph idx="1"/>
          </p:nvPr>
        </p:nvSpPr>
        <p:spPr>
          <a:xfrm>
            <a:off x="550863" y="2678400"/>
            <a:ext cx="3565525" cy="3414425"/>
          </a:xfrm>
        </p:spPr>
        <p:txBody>
          <a:bodyPr anchor="t">
            <a:normAutofit/>
          </a:bodyPr>
          <a:lstStyle/>
          <a:p>
            <a:r>
              <a:rPr lang="es-MX" sz="2600" dirty="0">
                <a:latin typeface="Dreaming Outloud Pro" panose="03050502040302030504" pitchFamily="66" charset="0"/>
                <a:cs typeface="Dreaming Outloud Pro" panose="03050502040302030504" pitchFamily="66" charset="0"/>
              </a:rPr>
              <a:t>Son las agrupaciones de pulso estructuradas de forma más pequeña que las frases musicales estos son necesarios para la estructura musical</a:t>
            </a:r>
          </a:p>
          <a:p>
            <a:endParaRPr lang="es-MX" sz="1600" dirty="0"/>
          </a:p>
        </p:txBody>
      </p:sp>
      <p:pic>
        <p:nvPicPr>
          <p:cNvPr id="4" name="Imagen 3">
            <a:extLst>
              <a:ext uri="{FF2B5EF4-FFF2-40B4-BE49-F238E27FC236}">
                <a16:creationId xmlns:a16="http://schemas.microsoft.com/office/drawing/2014/main" id="{E9A6203A-B08E-BDE3-58ED-68316B3BC30B}"/>
              </a:ext>
            </a:extLst>
          </p:cNvPr>
          <p:cNvPicPr>
            <a:picLocks noChangeAspect="1"/>
          </p:cNvPicPr>
          <p:nvPr/>
        </p:nvPicPr>
        <p:blipFill rotWithShape="1">
          <a:blip r:embed="rId2"/>
          <a:srcRect l="12726" r="12894"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1" name="Group 10">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2"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542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E5A1871-70E3-13A5-22C2-9B3C47982AF1}"/>
              </a:ext>
            </a:extLst>
          </p:cNvPr>
          <p:cNvSpPr>
            <a:spLocks noGrp="1"/>
          </p:cNvSpPr>
          <p:nvPr>
            <p:ph type="title"/>
          </p:nvPr>
        </p:nvSpPr>
        <p:spPr>
          <a:xfrm>
            <a:off x="1023088" y="916422"/>
            <a:ext cx="3565524" cy="1997855"/>
          </a:xfrm>
        </p:spPr>
        <p:txBody>
          <a:bodyPr wrap="square" anchor="b">
            <a:normAutofit/>
          </a:bodyPr>
          <a:lstStyle/>
          <a:p>
            <a:r>
              <a:rPr lang="es-MX" dirty="0">
                <a:latin typeface="Dreaming Outloud Pro" panose="03050502040302030504" pitchFamily="66" charset="0"/>
                <a:cs typeface="Dreaming Outloud Pro" panose="03050502040302030504" pitchFamily="66" charset="0"/>
              </a:rPr>
              <a:t>motricidad</a:t>
            </a:r>
            <a:br>
              <a:rPr lang="es-MX" dirty="0"/>
            </a:br>
            <a:endParaRPr lang="es-MX" dirty="0"/>
          </a:p>
        </p:txBody>
      </p:sp>
      <p:sp>
        <p:nvSpPr>
          <p:cNvPr id="3" name="Marcador de contenido 2">
            <a:extLst>
              <a:ext uri="{FF2B5EF4-FFF2-40B4-BE49-F238E27FC236}">
                <a16:creationId xmlns:a16="http://schemas.microsoft.com/office/drawing/2014/main" id="{FBAF2FBE-2B9A-ED81-1E6E-FB88502EE37E}"/>
              </a:ext>
            </a:extLst>
          </p:cNvPr>
          <p:cNvSpPr>
            <a:spLocks noGrp="1"/>
          </p:cNvSpPr>
          <p:nvPr>
            <p:ph idx="1"/>
          </p:nvPr>
        </p:nvSpPr>
        <p:spPr>
          <a:xfrm>
            <a:off x="637540" y="2318400"/>
            <a:ext cx="3565525" cy="3414425"/>
          </a:xfrm>
        </p:spPr>
        <p:txBody>
          <a:bodyPr anchor="t">
            <a:normAutofit fontScale="92500" lnSpcReduction="20000"/>
          </a:bodyPr>
          <a:lstStyle/>
          <a:p>
            <a:r>
              <a:rPr lang="es-MX" sz="1800" u="sng" dirty="0">
                <a:latin typeface="Dreaming Outloud Pro" panose="03050502040302030504" pitchFamily="66" charset="0"/>
                <a:cs typeface="Dreaming Outloud Pro" panose="03050502040302030504" pitchFamily="66" charset="0"/>
              </a:rPr>
              <a:t>Fina: </a:t>
            </a:r>
            <a:r>
              <a:rPr lang="es-MX" sz="1800" dirty="0">
                <a:latin typeface="Dreaming Outloud Pro" panose="03050502040302030504" pitchFamily="66" charset="0"/>
                <a:cs typeface="Dreaming Outloud Pro" panose="03050502040302030504" pitchFamily="66" charset="0"/>
              </a:rPr>
              <a:t>tiene como fin la coordinación de los movimientos musicales pequeños (manos, muñecas, pies, dedos, boca y lengua)</a:t>
            </a:r>
            <a:br>
              <a:rPr lang="es-MX" sz="1800" dirty="0">
                <a:latin typeface="Dreaming Outloud Pro" panose="03050502040302030504" pitchFamily="66" charset="0"/>
                <a:cs typeface="Dreaming Outloud Pro" panose="03050502040302030504" pitchFamily="66" charset="0"/>
              </a:rPr>
            </a:br>
            <a:endParaRPr lang="es-MX" sz="1800" dirty="0">
              <a:latin typeface="Dreaming Outloud Pro" panose="03050502040302030504" pitchFamily="66" charset="0"/>
              <a:cs typeface="Dreaming Outloud Pro" panose="03050502040302030504" pitchFamily="66" charset="0"/>
            </a:endParaRPr>
          </a:p>
          <a:p>
            <a:r>
              <a:rPr lang="es-MX" sz="1800" u="sng" dirty="0">
                <a:latin typeface="Dreaming Outloud Pro" panose="03050502040302030504" pitchFamily="66" charset="0"/>
                <a:cs typeface="Dreaming Outloud Pro" panose="03050502040302030504" pitchFamily="66" charset="0"/>
              </a:rPr>
              <a:t>Gruesa: </a:t>
            </a:r>
            <a:r>
              <a:rPr lang="es-MX" sz="1800" dirty="0">
                <a:latin typeface="Dreaming Outloud Pro" panose="03050502040302030504" pitchFamily="66" charset="0"/>
                <a:cs typeface="Dreaming Outloud Pro" panose="03050502040302030504" pitchFamily="66" charset="0"/>
              </a:rPr>
              <a:t>forma parte de la psicomotricidad infantil que se refiere al desarrollo de habilidades motoras implicando varios movimientos del cuerpo y la agilidad con la que se realizan los mismos</a:t>
            </a:r>
          </a:p>
          <a:p>
            <a:endParaRPr lang="es-MX" sz="1600" dirty="0"/>
          </a:p>
        </p:txBody>
      </p:sp>
      <p:pic>
        <p:nvPicPr>
          <p:cNvPr id="4" name="Imagen 3">
            <a:extLst>
              <a:ext uri="{FF2B5EF4-FFF2-40B4-BE49-F238E27FC236}">
                <a16:creationId xmlns:a16="http://schemas.microsoft.com/office/drawing/2014/main" id="{A601AB01-D36A-B95B-6C32-FDF383C3CEAE}"/>
              </a:ext>
            </a:extLst>
          </p:cNvPr>
          <p:cNvPicPr>
            <a:picLocks noChangeAspect="1"/>
          </p:cNvPicPr>
          <p:nvPr/>
        </p:nvPicPr>
        <p:blipFill rotWithShape="1">
          <a:blip r:embed="rId2"/>
          <a:srcRect l="29335" r="4592" b="1"/>
          <a:stretch/>
        </p:blipFill>
        <p:spPr>
          <a:xfrm>
            <a:off x="5719706" y="606796"/>
            <a:ext cx="4868976" cy="5644408"/>
          </a:xfrm>
          <a:custGeom>
            <a:avLst/>
            <a:gdLst/>
            <a:ahLst/>
            <a:cxnLst/>
            <a:rect l="l" t="t" r="r" b="b"/>
            <a:pathLst>
              <a:path w="4868976" h="5644408">
                <a:moveTo>
                  <a:pt x="2398421" y="0"/>
                </a:moveTo>
                <a:lnTo>
                  <a:pt x="4868974"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grpSp>
        <p:nvGrpSpPr>
          <p:cNvPr id="11" name="Group 10">
            <a:extLst>
              <a:ext uri="{FF2B5EF4-FFF2-40B4-BE49-F238E27FC236}">
                <a16:creationId xmlns:a16="http://schemas.microsoft.com/office/drawing/2014/main" id="{C4967C49-2278-4724-94A5-A258F20C3D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6428" y="2112234"/>
            <a:ext cx="1335600" cy="1262947"/>
            <a:chOff x="10145015" y="2343978"/>
            <a:chExt cx="1335600" cy="1262947"/>
          </a:xfrm>
        </p:grpSpPr>
        <p:sp>
          <p:nvSpPr>
            <p:cNvPr id="12" name="Freeform: Shape 11">
              <a:extLst>
                <a:ext uri="{FF2B5EF4-FFF2-40B4-BE49-F238E27FC236}">
                  <a16:creationId xmlns:a16="http://schemas.microsoft.com/office/drawing/2014/main" id="{C5513748-F890-422C-8BC7-7C16A7D3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B93B83E9-9019-4D2F-B887-BD399181B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Oval 14">
            <a:extLst>
              <a:ext uri="{FF2B5EF4-FFF2-40B4-BE49-F238E27FC236}">
                <a16:creationId xmlns:a16="http://schemas.microsoft.com/office/drawing/2014/main" id="{5171FAFB-7223-4BE1-983D-8A0626EAC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612" y="57328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3188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428544-BAE7-277D-F448-042DB220D251}"/>
              </a:ext>
            </a:extLst>
          </p:cNvPr>
          <p:cNvSpPr>
            <a:spLocks noGrp="1"/>
          </p:cNvSpPr>
          <p:nvPr>
            <p:ph type="title"/>
          </p:nvPr>
        </p:nvSpPr>
        <p:spPr>
          <a:xfrm>
            <a:off x="887413" y="649731"/>
            <a:ext cx="5437188" cy="1333055"/>
          </a:xfrm>
        </p:spPr>
        <p:txBody>
          <a:bodyPr wrap="square" anchor="t">
            <a:normAutofit fontScale="90000"/>
          </a:bodyPr>
          <a:lstStyle/>
          <a:p>
            <a:pPr>
              <a:lnSpc>
                <a:spcPct val="90000"/>
              </a:lnSpc>
            </a:pPr>
            <a:r>
              <a:rPr lang="es-MX" dirty="0">
                <a:latin typeface="Dreaming Outloud Pro" panose="03050502040302030504" pitchFamily="66" charset="0"/>
                <a:cs typeface="Dreaming Outloud Pro" panose="03050502040302030504" pitchFamily="66" charset="0"/>
              </a:rPr>
              <a:t>Centro de proyección</a:t>
            </a:r>
          </a:p>
        </p:txBody>
      </p:sp>
      <p:grpSp>
        <p:nvGrpSpPr>
          <p:cNvPr id="11" name="Group 10">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2" name="Freeform: Shape 11">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Imagen 3">
            <a:extLst>
              <a:ext uri="{FF2B5EF4-FFF2-40B4-BE49-F238E27FC236}">
                <a16:creationId xmlns:a16="http://schemas.microsoft.com/office/drawing/2014/main" id="{1A625696-CB40-241E-3806-68CA328071A3}"/>
              </a:ext>
            </a:extLst>
          </p:cNvPr>
          <p:cNvPicPr>
            <a:picLocks noChangeAspect="1"/>
          </p:cNvPicPr>
          <p:nvPr/>
        </p:nvPicPr>
        <p:blipFill rotWithShape="1">
          <a:blip r:embed="rId2"/>
          <a:srcRect l="14552" r="4517"/>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Marcador de contenido 2">
            <a:extLst>
              <a:ext uri="{FF2B5EF4-FFF2-40B4-BE49-F238E27FC236}">
                <a16:creationId xmlns:a16="http://schemas.microsoft.com/office/drawing/2014/main" id="{ADB74D15-D8C8-559E-AD4B-B46D2710D911}"/>
              </a:ext>
            </a:extLst>
          </p:cNvPr>
          <p:cNvSpPr>
            <a:spLocks noGrp="1"/>
          </p:cNvSpPr>
          <p:nvPr>
            <p:ph idx="1"/>
          </p:nvPr>
        </p:nvSpPr>
        <p:spPr>
          <a:xfrm>
            <a:off x="7140575" y="1520825"/>
            <a:ext cx="4500562" cy="4572000"/>
          </a:xfrm>
        </p:spPr>
        <p:txBody>
          <a:bodyPr anchor="t">
            <a:normAutofit/>
          </a:bodyPr>
          <a:lstStyle/>
          <a:p>
            <a:r>
              <a:rPr lang="es-MX" dirty="0">
                <a:latin typeface="Dreaming Outloud Pro" panose="03050502040302030504" pitchFamily="66" charset="0"/>
                <a:cs typeface="Dreaming Outloud Pro" panose="03050502040302030504" pitchFamily="66" charset="0"/>
              </a:rPr>
              <a:t>Ojo del observador: lugar desde el que se observa el plano auxiliar, también llamado centro de proyección. Punto de fuga: punto del plano auxiliar en el que concurren todas las proyecciones de las rectas paralelas</a:t>
            </a:r>
            <a:r>
              <a:rPr lang="es-MX" dirty="0"/>
              <a:t>.</a:t>
            </a:r>
          </a:p>
          <a:p>
            <a:endParaRPr lang="es-MX" dirty="0"/>
          </a:p>
        </p:txBody>
      </p:sp>
      <p:sp>
        <p:nvSpPr>
          <p:cNvPr id="15" name="Freeform: Shape 14">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086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59590-BC5C-B092-BF96-157A06894826}"/>
              </a:ext>
            </a:extLst>
          </p:cNvPr>
          <p:cNvSpPr>
            <a:spLocks noGrp="1"/>
          </p:cNvSpPr>
          <p:nvPr>
            <p:ph type="title"/>
          </p:nvPr>
        </p:nvSpPr>
        <p:spPr/>
        <p:txBody>
          <a:bodyPr>
            <a:normAutofit fontScale="90000"/>
          </a:bodyPr>
          <a:lstStyle/>
          <a:p>
            <a:r>
              <a:rPr lang="es-MX" sz="4800" dirty="0">
                <a:latin typeface="Dreaming Outloud Pro" panose="03050502040302030504" pitchFamily="66" charset="0"/>
                <a:cs typeface="Dreaming Outloud Pro" panose="03050502040302030504" pitchFamily="66" charset="0"/>
              </a:rPr>
              <a:t>Formas Básicas de Locomoción</a:t>
            </a:r>
            <a:br>
              <a:rPr lang="es-MX" sz="4800" dirty="0"/>
            </a:br>
            <a:endParaRPr lang="es-MX" dirty="0"/>
          </a:p>
        </p:txBody>
      </p:sp>
      <p:sp>
        <p:nvSpPr>
          <p:cNvPr id="3" name="Marcador de contenido 2">
            <a:extLst>
              <a:ext uri="{FF2B5EF4-FFF2-40B4-BE49-F238E27FC236}">
                <a16:creationId xmlns:a16="http://schemas.microsoft.com/office/drawing/2014/main" id="{CE38CBF9-E404-8B14-A749-FF9D6E3C7CCB}"/>
              </a:ext>
            </a:extLst>
          </p:cNvPr>
          <p:cNvSpPr>
            <a:spLocks noGrp="1"/>
          </p:cNvSpPr>
          <p:nvPr>
            <p:ph idx="1"/>
          </p:nvPr>
        </p:nvSpPr>
        <p:spPr/>
        <p:txBody>
          <a:bodyPr/>
          <a:lstStyle/>
          <a:p>
            <a:r>
              <a:rPr lang="es-MX" dirty="0">
                <a:latin typeface="Dreaming Outloud Pro" panose="03050502040302030504" pitchFamily="66" charset="0"/>
                <a:cs typeface="Dreaming Outloud Pro" panose="03050502040302030504" pitchFamily="66" charset="0"/>
              </a:rPr>
              <a:t>Desplazamiento en posición erecta producido por el apoyo sucesivo de los pies sobre una superficie, sin la existencia de una fase aérea. Es la forma natural de locomoción vertical, cuyo patrón motor se caracteriza por una acción alternativa y progresiva de las piernas y un contacto continuo con la superficie de apoyo</a:t>
            </a:r>
          </a:p>
        </p:txBody>
      </p:sp>
    </p:spTree>
    <p:extLst>
      <p:ext uri="{BB962C8B-B14F-4D97-AF65-F5344CB8AC3E}">
        <p14:creationId xmlns:p14="http://schemas.microsoft.com/office/powerpoint/2010/main" val="4184997687"/>
      </p:ext>
    </p:extLst>
  </p:cSld>
  <p:clrMapOvr>
    <a:masterClrMapping/>
  </p:clrMapOvr>
</p:sld>
</file>

<file path=ppt/theme/theme1.xml><?xml version="1.0" encoding="utf-8"?>
<a:theme xmlns:a="http://schemas.openxmlformats.org/drawingml/2006/main" name="3DFloatVTI">
  <a:themeElements>
    <a:clrScheme name="AnalogousFromDarkSeedLeftStep">
      <a:dk1>
        <a:srgbClr val="000000"/>
      </a:dk1>
      <a:lt1>
        <a:srgbClr val="FFFFFF"/>
      </a:lt1>
      <a:dk2>
        <a:srgbClr val="1C2431"/>
      </a:dk2>
      <a:lt2>
        <a:srgbClr val="F0F3F3"/>
      </a:lt2>
      <a:accent1>
        <a:srgbClr val="D55D3B"/>
      </a:accent1>
      <a:accent2>
        <a:srgbClr val="C32948"/>
      </a:accent2>
      <a:accent3>
        <a:srgbClr val="D53B9A"/>
      </a:accent3>
      <a:accent4>
        <a:srgbClr val="BE29C3"/>
      </a:accent4>
      <a:accent5>
        <a:srgbClr val="903BD5"/>
      </a:accent5>
      <a:accent6>
        <a:srgbClr val="4C39C7"/>
      </a:accent6>
      <a:hlink>
        <a:srgbClr val="9B3FBF"/>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14</TotalTime>
  <Words>352</Words>
  <Application>Microsoft Office PowerPoint</Application>
  <PresentationFormat>Panorámica</PresentationFormat>
  <Paragraphs>21</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Avenir Next LT Pro</vt:lpstr>
      <vt:lpstr>Dreaming Outloud Pro</vt:lpstr>
      <vt:lpstr>3DFloatVTI</vt:lpstr>
      <vt:lpstr>Actividades coreográficas en la escuela</vt:lpstr>
      <vt:lpstr>Presentación de PowerPoint</vt:lpstr>
      <vt:lpstr>Pulso musical</vt:lpstr>
      <vt:lpstr>tiempo</vt:lpstr>
      <vt:lpstr>acento </vt:lpstr>
      <vt:lpstr>compas</vt:lpstr>
      <vt:lpstr>motricidad </vt:lpstr>
      <vt:lpstr>Centro de proyección</vt:lpstr>
      <vt:lpstr>Formas Básicas de Locomoción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coreográficas en la escuela</dc:title>
  <dc:creator>Nayeli Ibarguen</dc:creator>
  <cp:lastModifiedBy>Nayeli Ibarguen</cp:lastModifiedBy>
  <cp:revision>1</cp:revision>
  <dcterms:created xsi:type="dcterms:W3CDTF">2022-05-11T01:29:57Z</dcterms:created>
  <dcterms:modified xsi:type="dcterms:W3CDTF">2022-05-11T01:44:46Z</dcterms:modified>
</cp:coreProperties>
</file>