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5" r:id="rId4"/>
    <p:sldId id="266" r:id="rId5"/>
    <p:sldId id="267" r:id="rId6"/>
    <p:sldId id="268" r:id="rId7"/>
    <p:sldId id="269" r:id="rId8"/>
    <p:sldId id="273" r:id="rId9"/>
    <p:sldId id="271" r:id="rId10"/>
    <p:sldId id="274" r:id="rId11"/>
    <p:sldId id="275" r:id="rId12"/>
    <p:sldId id="257" r:id="rId13"/>
    <p:sldId id="276" r:id="rId14"/>
    <p:sldId id="260" r:id="rId15"/>
    <p:sldId id="262" r:id="rId16"/>
    <p:sldId id="264"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74901A0A-D3B7-4333-84A2-93B63F4DA454}" type="datetimeFigureOut">
              <a:rPr lang="es-MX" smtClean="0"/>
              <a:t>08/05/2022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08B74C-6A8F-4C48-A2F8-B37F2600C741}"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44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901A0A-D3B7-4333-84A2-93B63F4DA454}" type="datetimeFigureOut">
              <a:rPr lang="es-MX" smtClean="0"/>
              <a:t>08/05/2022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08B74C-6A8F-4C48-A2F8-B37F2600C741}" type="slidenum">
              <a:rPr lang="es-MX" smtClean="0"/>
              <a:t>‹Nº›</a:t>
            </a:fld>
            <a:endParaRPr lang="es-MX"/>
          </a:p>
        </p:txBody>
      </p:sp>
    </p:spTree>
    <p:extLst>
      <p:ext uri="{BB962C8B-B14F-4D97-AF65-F5344CB8AC3E}">
        <p14:creationId xmlns:p14="http://schemas.microsoft.com/office/powerpoint/2010/main" val="125540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901A0A-D3B7-4333-84A2-93B63F4DA454}" type="datetimeFigureOut">
              <a:rPr lang="es-MX" smtClean="0"/>
              <a:t>08/05/2022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08B74C-6A8F-4C48-A2F8-B37F2600C741}" type="slidenum">
              <a:rPr lang="es-MX" smtClean="0"/>
              <a:t>‹Nº›</a:t>
            </a:fld>
            <a:endParaRPr lang="es-MX"/>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26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901A0A-D3B7-4333-84A2-93B63F4DA454}" type="datetimeFigureOut">
              <a:rPr lang="es-MX" smtClean="0"/>
              <a:t>08/05/2022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08B74C-6A8F-4C48-A2F8-B37F2600C741}" type="slidenum">
              <a:rPr lang="es-MX" smtClean="0"/>
              <a:t>‹Nº›</a:t>
            </a:fld>
            <a:endParaRPr lang="es-MX"/>
          </a:p>
        </p:txBody>
      </p:sp>
    </p:spTree>
    <p:extLst>
      <p:ext uri="{BB962C8B-B14F-4D97-AF65-F5344CB8AC3E}">
        <p14:creationId xmlns:p14="http://schemas.microsoft.com/office/powerpoint/2010/main" val="7613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4901A0A-D3B7-4333-84A2-93B63F4DA454}" type="datetimeFigureOut">
              <a:rPr lang="es-MX" smtClean="0"/>
              <a:t>08/05/2022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08B74C-6A8F-4C48-A2F8-B37F2600C741}"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21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4901A0A-D3B7-4333-84A2-93B63F4DA454}" type="datetimeFigureOut">
              <a:rPr lang="es-MX" smtClean="0"/>
              <a:t>08/05/2022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08B74C-6A8F-4C48-A2F8-B37F2600C741}" type="slidenum">
              <a:rPr lang="es-MX" smtClean="0"/>
              <a:t>‹Nº›</a:t>
            </a:fld>
            <a:endParaRPr lang="es-MX"/>
          </a:p>
        </p:txBody>
      </p:sp>
    </p:spTree>
    <p:extLst>
      <p:ext uri="{BB962C8B-B14F-4D97-AF65-F5344CB8AC3E}">
        <p14:creationId xmlns:p14="http://schemas.microsoft.com/office/powerpoint/2010/main" val="146335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4901A0A-D3B7-4333-84A2-93B63F4DA454}" type="datetimeFigureOut">
              <a:rPr lang="es-MX" smtClean="0"/>
              <a:t>08/05/2022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C08B74C-6A8F-4C48-A2F8-B37F2600C741}" type="slidenum">
              <a:rPr lang="es-MX" smtClean="0"/>
              <a:t>‹Nº›</a:t>
            </a:fld>
            <a:endParaRPr lang="es-MX"/>
          </a:p>
        </p:txBody>
      </p:sp>
    </p:spTree>
    <p:extLst>
      <p:ext uri="{BB962C8B-B14F-4D97-AF65-F5344CB8AC3E}">
        <p14:creationId xmlns:p14="http://schemas.microsoft.com/office/powerpoint/2010/main" val="169649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4901A0A-D3B7-4333-84A2-93B63F4DA454}" type="datetimeFigureOut">
              <a:rPr lang="es-MX" smtClean="0"/>
              <a:t>08/05/2022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C08B74C-6A8F-4C48-A2F8-B37F2600C741}" type="slidenum">
              <a:rPr lang="es-MX" smtClean="0"/>
              <a:t>‹Nº›</a:t>
            </a:fld>
            <a:endParaRPr lang="es-MX"/>
          </a:p>
        </p:txBody>
      </p:sp>
    </p:spTree>
    <p:extLst>
      <p:ext uri="{BB962C8B-B14F-4D97-AF65-F5344CB8AC3E}">
        <p14:creationId xmlns:p14="http://schemas.microsoft.com/office/powerpoint/2010/main" val="374825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01A0A-D3B7-4333-84A2-93B63F4DA454}" type="datetimeFigureOut">
              <a:rPr lang="es-MX" smtClean="0"/>
              <a:t>08/05/2022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C08B74C-6A8F-4C48-A2F8-B37F2600C741}" type="slidenum">
              <a:rPr lang="es-MX" smtClean="0"/>
              <a:t>‹Nº›</a:t>
            </a:fld>
            <a:endParaRPr lang="es-MX"/>
          </a:p>
        </p:txBody>
      </p:sp>
    </p:spTree>
    <p:extLst>
      <p:ext uri="{BB962C8B-B14F-4D97-AF65-F5344CB8AC3E}">
        <p14:creationId xmlns:p14="http://schemas.microsoft.com/office/powerpoint/2010/main" val="36210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4901A0A-D3B7-4333-84A2-93B63F4DA454}" type="datetimeFigureOut">
              <a:rPr lang="es-MX" smtClean="0"/>
              <a:t>08/05/2022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08B74C-6A8F-4C48-A2F8-B37F2600C741}" type="slidenum">
              <a:rPr lang="es-MX" smtClean="0"/>
              <a:t>‹Nº›</a:t>
            </a:fld>
            <a:endParaRPr lang="es-MX"/>
          </a:p>
        </p:txBody>
      </p:sp>
    </p:spTree>
    <p:extLst>
      <p:ext uri="{BB962C8B-B14F-4D97-AF65-F5344CB8AC3E}">
        <p14:creationId xmlns:p14="http://schemas.microsoft.com/office/powerpoint/2010/main" val="3822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4901A0A-D3B7-4333-84A2-93B63F4DA454}" type="datetimeFigureOut">
              <a:rPr lang="es-MX" smtClean="0"/>
              <a:t>08/05/2022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08B74C-6A8F-4C48-A2F8-B37F2600C741}"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1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4901A0A-D3B7-4333-84A2-93B63F4DA454}" type="datetimeFigureOut">
              <a:rPr lang="es-MX" smtClean="0"/>
              <a:t>08/05/2022</a:t>
            </a:fld>
            <a:endParaRPr lang="es-MX"/>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MX"/>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C08B74C-6A8F-4C48-A2F8-B37F2600C741}" type="slidenum">
              <a:rPr lang="es-MX" smtClean="0"/>
              <a:t>‹Nº›</a:t>
            </a:fld>
            <a:endParaRPr lang="es-MX"/>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200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D25D9-BD40-CE1C-9DA7-CC220854A3B8}"/>
              </a:ext>
            </a:extLst>
          </p:cNvPr>
          <p:cNvSpPr>
            <a:spLocks noGrp="1"/>
          </p:cNvSpPr>
          <p:nvPr>
            <p:ph type="ctrTitle"/>
          </p:nvPr>
        </p:nvSpPr>
        <p:spPr/>
        <p:txBody>
          <a:bodyPr/>
          <a:lstStyle/>
          <a:p>
            <a:r>
              <a:rPr lang="es-MX" dirty="0"/>
              <a:t>Actividades Coreográficas en la Escuela</a:t>
            </a:r>
          </a:p>
        </p:txBody>
      </p:sp>
      <p:sp>
        <p:nvSpPr>
          <p:cNvPr id="3" name="Subtítulo 2">
            <a:extLst>
              <a:ext uri="{FF2B5EF4-FFF2-40B4-BE49-F238E27FC236}">
                <a16:creationId xmlns:a16="http://schemas.microsoft.com/office/drawing/2014/main" id="{F08B1E4D-88C3-E674-8E3B-1B0B7D484D7E}"/>
              </a:ext>
            </a:extLst>
          </p:cNvPr>
          <p:cNvSpPr>
            <a:spLocks noGrp="1"/>
          </p:cNvSpPr>
          <p:nvPr>
            <p:ph type="subTitle" idx="1"/>
          </p:nvPr>
        </p:nvSpPr>
        <p:spPr/>
        <p:txBody>
          <a:bodyPr/>
          <a:lstStyle/>
          <a:p>
            <a:r>
              <a:rPr lang="es-MX" dirty="0"/>
              <a:t>EDGAR LEYVA BUENDÍA </a:t>
            </a:r>
          </a:p>
        </p:txBody>
      </p:sp>
    </p:spTree>
    <p:extLst>
      <p:ext uri="{BB962C8B-B14F-4D97-AF65-F5344CB8AC3E}">
        <p14:creationId xmlns:p14="http://schemas.microsoft.com/office/powerpoint/2010/main" val="155910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1A614D-BE44-2361-25D3-1767F8D9B68E}"/>
              </a:ext>
            </a:extLst>
          </p:cNvPr>
          <p:cNvSpPr txBox="1"/>
          <p:nvPr/>
        </p:nvSpPr>
        <p:spPr>
          <a:xfrm>
            <a:off x="879809" y="831395"/>
            <a:ext cx="10838579" cy="1384995"/>
          </a:xfrm>
          <a:prstGeom prst="rect">
            <a:avLst/>
          </a:prstGeom>
          <a:noFill/>
        </p:spPr>
        <p:txBody>
          <a:bodyPr wrap="square">
            <a:spAutoFit/>
          </a:bodyPr>
          <a:lstStyle/>
          <a:p>
            <a:r>
              <a:rPr lang="es-MX" sz="6600" dirty="0">
                <a:solidFill>
                  <a:schemeClr val="accent1"/>
                </a:solidFill>
                <a:latin typeface="Baguet Script" panose="020B0604020202020204" pitchFamily="2" charset="0"/>
              </a:rPr>
              <a:t>Formas básicas de locomoción </a:t>
            </a:r>
            <a:endParaRPr lang="es-MX" dirty="0">
              <a:solidFill>
                <a:schemeClr val="accent1"/>
              </a:solidFill>
              <a:latin typeface="Baguet Script" panose="020B0604020202020204" pitchFamily="2" charset="0"/>
            </a:endParaRPr>
          </a:p>
          <a:p>
            <a:endParaRPr lang="es-MX" dirty="0"/>
          </a:p>
        </p:txBody>
      </p:sp>
      <p:sp>
        <p:nvSpPr>
          <p:cNvPr id="3" name="CuadroTexto 2">
            <a:extLst>
              <a:ext uri="{FF2B5EF4-FFF2-40B4-BE49-F238E27FC236}">
                <a16:creationId xmlns:a16="http://schemas.microsoft.com/office/drawing/2014/main" id="{67724AD9-8513-22B5-7508-764C57DC40E2}"/>
              </a:ext>
            </a:extLst>
          </p:cNvPr>
          <p:cNvSpPr txBox="1"/>
          <p:nvPr/>
        </p:nvSpPr>
        <p:spPr>
          <a:xfrm>
            <a:off x="990005" y="2221752"/>
            <a:ext cx="8095379" cy="2554545"/>
          </a:xfrm>
          <a:prstGeom prst="rect">
            <a:avLst/>
          </a:prstGeom>
          <a:noFill/>
        </p:spPr>
        <p:txBody>
          <a:bodyPr wrap="square">
            <a:spAutoFit/>
          </a:bodyPr>
          <a:lstStyle/>
          <a:p>
            <a:r>
              <a:rPr lang="es-MX" sz="3200" dirty="0"/>
              <a:t>Son aquellos movimientos que permiten a una persona desplazarse de un punto a otro, dentro de estas es posible encontrar algunas como: Caminar, Correr, Trotar, Saltar, Gatear, Reptar, Cuadrupedia, trepar, entre otras.</a:t>
            </a:r>
            <a:endParaRPr lang="es-MX" dirty="0"/>
          </a:p>
        </p:txBody>
      </p:sp>
      <p:pic>
        <p:nvPicPr>
          <p:cNvPr id="5" name="Imagen 4" descr="Diagrama&#10;&#10;Descripción generada automáticamente con confianza media">
            <a:extLst>
              <a:ext uri="{FF2B5EF4-FFF2-40B4-BE49-F238E27FC236}">
                <a16:creationId xmlns:a16="http://schemas.microsoft.com/office/drawing/2014/main" id="{217CD4F6-3355-1CA3-B68C-4DFFA98F4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543" y="4366097"/>
            <a:ext cx="2904699" cy="2178524"/>
          </a:xfrm>
          <a:prstGeom prst="rect">
            <a:avLst/>
          </a:prstGeom>
        </p:spPr>
      </p:pic>
    </p:spTree>
    <p:extLst>
      <p:ext uri="{BB962C8B-B14F-4D97-AF65-F5344CB8AC3E}">
        <p14:creationId xmlns:p14="http://schemas.microsoft.com/office/powerpoint/2010/main" val="39469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1F452CD-8870-209F-46D6-B5A4BA76F033}"/>
              </a:ext>
            </a:extLst>
          </p:cNvPr>
          <p:cNvSpPr txBox="1"/>
          <p:nvPr/>
        </p:nvSpPr>
        <p:spPr>
          <a:xfrm>
            <a:off x="1376599" y="2567225"/>
            <a:ext cx="9438801" cy="1723549"/>
          </a:xfrm>
          <a:prstGeom prst="rect">
            <a:avLst/>
          </a:prstGeom>
          <a:noFill/>
        </p:spPr>
        <p:txBody>
          <a:bodyPr wrap="square">
            <a:spAutoFit/>
          </a:bodyPr>
          <a:lstStyle/>
          <a:p>
            <a:r>
              <a:rPr lang="es-MX" sz="8800" dirty="0">
                <a:solidFill>
                  <a:schemeClr val="accent1"/>
                </a:solidFill>
                <a:latin typeface="Baguet Script" panose="020B0604020202020204" pitchFamily="2" charset="0"/>
              </a:rPr>
              <a:t>Danzas Educativas</a:t>
            </a:r>
          </a:p>
          <a:p>
            <a:endParaRPr lang="es-MX" dirty="0"/>
          </a:p>
        </p:txBody>
      </p:sp>
    </p:spTree>
    <p:extLst>
      <p:ext uri="{BB962C8B-B14F-4D97-AF65-F5344CB8AC3E}">
        <p14:creationId xmlns:p14="http://schemas.microsoft.com/office/powerpoint/2010/main" val="108136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90DE10-32EA-1B7B-AB12-FD064879CB16}"/>
              </a:ext>
            </a:extLst>
          </p:cNvPr>
          <p:cNvSpPr>
            <a:spLocks noGrp="1"/>
          </p:cNvSpPr>
          <p:nvPr>
            <p:ph idx="1"/>
          </p:nvPr>
        </p:nvSpPr>
        <p:spPr>
          <a:xfrm>
            <a:off x="1066800" y="629162"/>
            <a:ext cx="10058400" cy="2223220"/>
          </a:xfrm>
        </p:spPr>
        <p:txBody>
          <a:bodyPr>
            <a:normAutofit/>
          </a:bodyPr>
          <a:lstStyle/>
          <a:p>
            <a:r>
              <a:rPr lang="es-MX" sz="2800" b="1" i="0" dirty="0">
                <a:effectLst/>
                <a:latin typeface="Times New Roman" panose="02020603050405020304" pitchFamily="18" charset="0"/>
              </a:rPr>
              <a:t>Nos encontramos frente a una obra de mucha importancia para todos los docentes que de una forma u otra utilizamos la actividad corporal como el medio a través del cual contribuimos al desarrollo y a la formación global del individuo.</a:t>
            </a:r>
            <a:endParaRPr lang="es-MX" sz="2800" b="1" dirty="0"/>
          </a:p>
        </p:txBody>
      </p:sp>
      <p:pic>
        <p:nvPicPr>
          <p:cNvPr id="5" name="Imagen 4" descr="Dibujo animado de un animal con la boca abierta&#10;&#10;Descripción generada automáticamente con confianza media">
            <a:extLst>
              <a:ext uri="{FF2B5EF4-FFF2-40B4-BE49-F238E27FC236}">
                <a16:creationId xmlns:a16="http://schemas.microsoft.com/office/drawing/2014/main" id="{A8D4F00F-8F6E-3837-844F-97A0AE585D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7" b="93023" l="9839" r="89960">
                        <a14:foregroundMark x1="30120" y1="93023" x2="29518" y2="84385"/>
                        <a14:foregroundMark x1="19880" y1="92359" x2="20482" y2="86711"/>
                        <a14:foregroundMark x1="26506" y1="42193" x2="17671" y2="42525"/>
                        <a14:foregroundMark x1="17269" y1="59468" x2="15663" y2="57807"/>
                        <a14:foregroundMark x1="46787" y1="89701" x2="55221" y2="41196"/>
                        <a14:foregroundMark x1="58635" y1="40532" x2="58635" y2="40532"/>
                        <a14:foregroundMark x1="58233" y1="41196" x2="58635" y2="46512"/>
                        <a14:foregroundMark x1="56827" y1="54485" x2="52410" y2="54817"/>
                        <a14:foregroundMark x1="75100" y1="88704" x2="74699" y2="39203"/>
                        <a14:foregroundMark x1="86546" y1="67774" x2="77510" y2="63787"/>
                        <a14:foregroundMark x1="89960" y1="62791" x2="80321" y2="47508"/>
                      </a14:backgroundRemoval>
                    </a14:imgEffect>
                  </a14:imgLayer>
                </a14:imgProps>
              </a:ext>
              <a:ext uri="{28A0092B-C50C-407E-A947-70E740481C1C}">
                <a14:useLocalDpi xmlns:a14="http://schemas.microsoft.com/office/drawing/2010/main" val="0"/>
              </a:ext>
            </a:extLst>
          </a:blip>
          <a:stretch>
            <a:fillRect/>
          </a:stretch>
        </p:blipFill>
        <p:spPr>
          <a:xfrm>
            <a:off x="2492991" y="2213850"/>
            <a:ext cx="7206018" cy="4355445"/>
          </a:xfrm>
          <a:prstGeom prst="rect">
            <a:avLst/>
          </a:prstGeom>
        </p:spPr>
      </p:pic>
    </p:spTree>
    <p:extLst>
      <p:ext uri="{BB962C8B-B14F-4D97-AF65-F5344CB8AC3E}">
        <p14:creationId xmlns:p14="http://schemas.microsoft.com/office/powerpoint/2010/main" val="138383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90DE10-32EA-1B7B-AB12-FD064879CB16}"/>
              </a:ext>
            </a:extLst>
          </p:cNvPr>
          <p:cNvSpPr>
            <a:spLocks noGrp="1"/>
          </p:cNvSpPr>
          <p:nvPr>
            <p:ph idx="1"/>
          </p:nvPr>
        </p:nvSpPr>
        <p:spPr>
          <a:xfrm>
            <a:off x="384412" y="438093"/>
            <a:ext cx="6412173" cy="3931920"/>
          </a:xfrm>
        </p:spPr>
        <p:txBody>
          <a:bodyPr/>
          <a:lstStyle/>
          <a:p>
            <a:r>
              <a:rPr lang="es-MX" sz="2800" b="1" dirty="0">
                <a:latin typeface="Times New Roman" panose="02020603050405020304" pitchFamily="18" charset="0"/>
              </a:rPr>
              <a:t>Cabe remarcar lo de formación global, ya que este es el espíritu de la obra. La consideración del individuo en todos sus aspectos: el cognitivo, el físico, el perceptivo motor, el expresivo (comunicación de afectos y/o sensaciones transformadas en impulsos de movimiento).</a:t>
            </a:r>
          </a:p>
        </p:txBody>
      </p:sp>
      <p:pic>
        <p:nvPicPr>
          <p:cNvPr id="7" name="Imagen 6" descr="Imagen que contiene Icono&#10;&#10;Descripción generada automáticamente">
            <a:extLst>
              <a:ext uri="{FF2B5EF4-FFF2-40B4-BE49-F238E27FC236}">
                <a16:creationId xmlns:a16="http://schemas.microsoft.com/office/drawing/2014/main" id="{E73B14C5-6A41-ECE4-36B7-1F03004BF6A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1" b="94300" l="6522" r="92609">
                        <a14:foregroundMark x1="32283" y1="35564" x2="18804" y2="12763"/>
                        <a14:foregroundMark x1="23370" y1="7311" x2="13478" y2="5824"/>
                        <a14:foregroundMark x1="13478" y1="5824" x2="7500" y2="12515"/>
                        <a14:foregroundMark x1="7500" y1="12515" x2="6739" y2="14126"/>
                        <a14:foregroundMark x1="9565" y1="6815" x2="14130" y2="3346"/>
                        <a14:foregroundMark x1="44426" y1="1983" x2="44096" y2="1901"/>
                        <a14:foregroundMark x1="49891" y1="3346" x2="44426" y2="1983"/>
                        <a14:foregroundMark x1="90217" y1="35068" x2="92609" y2="37423"/>
                        <a14:foregroundMark x1="74891" y1="90211" x2="69783" y2="94300"/>
                        <a14:foregroundMark x1="35435" y1="71871" x2="36739" y2="70508"/>
                        <a14:foregroundMark x1="16522" y1="991" x2="14457" y2="1363"/>
                        <a14:backgroundMark x1="43261" y1="1983" x2="43261" y2="1983"/>
                        <a14:backgroundMark x1="44130" y1="1983" x2="42065" y2="620"/>
                      </a14:backgroundRemoval>
                    </a14:imgEffect>
                  </a14:imgLayer>
                </a14:imgProps>
              </a:ext>
              <a:ext uri="{28A0092B-C50C-407E-A947-70E740481C1C}">
                <a14:useLocalDpi xmlns:a14="http://schemas.microsoft.com/office/drawing/2010/main" val="0"/>
              </a:ext>
            </a:extLst>
          </a:blip>
          <a:stretch>
            <a:fillRect/>
          </a:stretch>
        </p:blipFill>
        <p:spPr>
          <a:xfrm>
            <a:off x="6310753" y="1598227"/>
            <a:ext cx="5496835" cy="4821680"/>
          </a:xfrm>
          <a:prstGeom prst="rect">
            <a:avLst/>
          </a:prstGeom>
        </p:spPr>
      </p:pic>
    </p:spTree>
    <p:extLst>
      <p:ext uri="{BB962C8B-B14F-4D97-AF65-F5344CB8AC3E}">
        <p14:creationId xmlns:p14="http://schemas.microsoft.com/office/powerpoint/2010/main" val="248450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90DE10-32EA-1B7B-AB12-FD064879CB16}"/>
              </a:ext>
            </a:extLst>
          </p:cNvPr>
          <p:cNvSpPr>
            <a:spLocks noGrp="1"/>
          </p:cNvSpPr>
          <p:nvPr>
            <p:ph idx="1"/>
          </p:nvPr>
        </p:nvSpPr>
        <p:spPr>
          <a:xfrm>
            <a:off x="1066800" y="519979"/>
            <a:ext cx="10058400" cy="3931920"/>
          </a:xfrm>
        </p:spPr>
        <p:txBody>
          <a:bodyPr/>
          <a:lstStyle/>
          <a:p>
            <a:pPr algn="ctr"/>
            <a:r>
              <a:rPr lang="es-MX" sz="2800" b="1" dirty="0">
                <a:latin typeface="Times New Roman" panose="02020603050405020304" pitchFamily="18" charset="0"/>
              </a:rPr>
              <a:t>Por otra parte, es importante remarcar que se resalta aquí con énfasis, que a la hora de hablar de enfoque global de la motricidad y según señala la currículo de Educación Física "la educación a través del cuerpo y del movimiento no se reduce exclusivamente a aspectos perceptivos y motrices", sino que implica además -y de ahí la importancia de este texto- la educación en otros aspectos, que como se indicara anteriormente corresponden a lo cognitivo y a lo expresivo.</a:t>
            </a:r>
          </a:p>
        </p:txBody>
      </p:sp>
      <p:pic>
        <p:nvPicPr>
          <p:cNvPr id="5" name="Imagen 4" descr="Texto&#10;&#10;Descripción generada automáticamente con confianza media">
            <a:extLst>
              <a:ext uri="{FF2B5EF4-FFF2-40B4-BE49-F238E27FC236}">
                <a16:creationId xmlns:a16="http://schemas.microsoft.com/office/drawing/2014/main" id="{A3471DBE-4943-221F-F0A2-20CF22AF29F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6857" b="89143" l="1667" r="95556">
                        <a14:foregroundMark x1="15000" y1="45714" x2="4722" y2="43429"/>
                        <a14:foregroundMark x1="2222" y1="40571" x2="2222" y2="40571"/>
                        <a14:foregroundMark x1="36667" y1="42286" x2="36667" y2="42286"/>
                        <a14:foregroundMark x1="42500" y1="12000" x2="43333" y2="12000"/>
                        <a14:foregroundMark x1="24167" y1="29714" x2="24167" y2="29714"/>
                        <a14:foregroundMark x1="70833" y1="31429" x2="70833" y2="31429"/>
                        <a14:foregroundMark x1="71389" y1="26857" x2="71389" y2="26857"/>
                        <a14:foregroundMark x1="85556" y1="45714" x2="86111" y2="29143"/>
                        <a14:foregroundMark x1="95556" y1="8571" x2="95556" y2="8571"/>
                        <a14:foregroundMark x1="86944" y1="9143" x2="86111" y2="9143"/>
                        <a14:foregroundMark x1="76944" y1="8571" x2="76111" y2="6857"/>
                        <a14:foregroundMark x1="56944" y1="35429" x2="56944" y2="35429"/>
                      </a14:backgroundRemoval>
                    </a14:imgEffect>
                  </a14:imgLayer>
                </a14:imgProps>
              </a:ext>
              <a:ext uri="{28A0092B-C50C-407E-A947-70E740481C1C}">
                <a14:useLocalDpi xmlns:a14="http://schemas.microsoft.com/office/drawing/2010/main" val="0"/>
              </a:ext>
            </a:extLst>
          </a:blip>
          <a:stretch>
            <a:fillRect/>
          </a:stretch>
        </p:blipFill>
        <p:spPr>
          <a:xfrm>
            <a:off x="3414499" y="4250985"/>
            <a:ext cx="5363002" cy="2607015"/>
          </a:xfrm>
          <a:prstGeom prst="rect">
            <a:avLst/>
          </a:prstGeom>
        </p:spPr>
      </p:pic>
    </p:spTree>
    <p:extLst>
      <p:ext uri="{BB962C8B-B14F-4D97-AF65-F5344CB8AC3E}">
        <p14:creationId xmlns:p14="http://schemas.microsoft.com/office/powerpoint/2010/main" val="189683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90DE10-32EA-1B7B-AB12-FD064879CB16}"/>
              </a:ext>
            </a:extLst>
          </p:cNvPr>
          <p:cNvSpPr>
            <a:spLocks noGrp="1"/>
          </p:cNvSpPr>
          <p:nvPr>
            <p:ph idx="1"/>
          </p:nvPr>
        </p:nvSpPr>
        <p:spPr>
          <a:xfrm>
            <a:off x="1066800" y="506332"/>
            <a:ext cx="10058400" cy="3328689"/>
          </a:xfrm>
        </p:spPr>
        <p:txBody>
          <a:bodyPr>
            <a:normAutofit/>
          </a:bodyPr>
          <a:lstStyle/>
          <a:p>
            <a:r>
              <a:rPr lang="es-MX" sz="2800" b="1" dirty="0">
                <a:latin typeface="Times New Roman" panose="02020603050405020304" pitchFamily="18" charset="0"/>
              </a:rPr>
              <a:t>Es importante destacar el valioso concepto volcado en este texto en el cual se coloca sobre el tapete la consideración que ninguna coreografía es más importante que el individuo que la está aprendiendo.</a:t>
            </a:r>
          </a:p>
          <a:p>
            <a:r>
              <a:rPr lang="es-MX" sz="2800" b="1" dirty="0">
                <a:latin typeface="Times New Roman" panose="02020603050405020304" pitchFamily="18" charset="0"/>
              </a:rPr>
              <a:t>La transmisión de las coreografías de distintos países (tema central del libro) significan un medio, son contenidos, pero nunca un fin en sí mismas.</a:t>
            </a:r>
          </a:p>
          <a:p>
            <a:endParaRPr lang="es-MX" dirty="0"/>
          </a:p>
        </p:txBody>
      </p:sp>
      <p:pic>
        <p:nvPicPr>
          <p:cNvPr id="5" name="Imagen 4" descr="Mapa&#10;&#10;Descripción generada automáticamente">
            <a:extLst>
              <a:ext uri="{FF2B5EF4-FFF2-40B4-BE49-F238E27FC236}">
                <a16:creationId xmlns:a16="http://schemas.microsoft.com/office/drawing/2014/main" id="{B4A1DCDE-AF55-319E-CE9F-B407622D1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7999" y="3300999"/>
            <a:ext cx="3326125" cy="3326125"/>
          </a:xfrm>
          <a:prstGeom prst="rect">
            <a:avLst/>
          </a:prstGeom>
        </p:spPr>
      </p:pic>
    </p:spTree>
    <p:extLst>
      <p:ext uri="{BB962C8B-B14F-4D97-AF65-F5344CB8AC3E}">
        <p14:creationId xmlns:p14="http://schemas.microsoft.com/office/powerpoint/2010/main" val="225920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B8BF71-BAEF-0F48-34F4-541EE655F74B}"/>
              </a:ext>
            </a:extLst>
          </p:cNvPr>
          <p:cNvSpPr>
            <a:spLocks noGrp="1"/>
          </p:cNvSpPr>
          <p:nvPr>
            <p:ph idx="1"/>
          </p:nvPr>
        </p:nvSpPr>
        <p:spPr>
          <a:xfrm>
            <a:off x="6096000" y="410798"/>
            <a:ext cx="5693391" cy="3931920"/>
          </a:xfrm>
        </p:spPr>
        <p:txBody>
          <a:bodyPr/>
          <a:lstStyle/>
          <a:p>
            <a:pPr algn="r"/>
            <a:r>
              <a:rPr lang="es-MX" sz="2400" b="1" dirty="0">
                <a:latin typeface="Times New Roman" panose="02020603050405020304" pitchFamily="18" charset="0"/>
              </a:rPr>
              <a:t>Una enorme apertura física, emocional y expresiva que genera bailar y más aún cuando hablamos de bailar danzas de pareja y más aún cuando desde pequeños se fortalecen y se alimentan los vínculos mujer-hombre, cada uno con sus peculiaridades.</a:t>
            </a:r>
          </a:p>
          <a:p>
            <a:endParaRPr lang="es-MX" dirty="0"/>
          </a:p>
        </p:txBody>
      </p:sp>
      <p:pic>
        <p:nvPicPr>
          <p:cNvPr id="5" name="Imagen 4" descr="Teams&#10;&#10;Descripción generada automáticamente con confianza media">
            <a:extLst>
              <a:ext uri="{FF2B5EF4-FFF2-40B4-BE49-F238E27FC236}">
                <a16:creationId xmlns:a16="http://schemas.microsoft.com/office/drawing/2014/main" id="{0CD037D1-DD29-82A6-06E3-55CAE936BFA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563" b="92188" l="10000" r="90000">
                        <a14:foregroundMark x1="40469" y1="53125" x2="40469" y2="53125"/>
                        <a14:foregroundMark x1="20781" y1="51250" x2="20781" y2="51250"/>
                        <a14:foregroundMark x1="15000" y1="59531" x2="11719" y2="44375"/>
                        <a14:foregroundMark x1="38594" y1="92188" x2="36406" y2="77500"/>
                        <a14:foregroundMark x1="65000" y1="85156" x2="60781" y2="76563"/>
                        <a14:foregroundMark x1="81250" y1="82344" x2="77188" y2="71406"/>
                        <a14:foregroundMark x1="66719" y1="10469" x2="63438" y2="9688"/>
                        <a14:foregroundMark x1="65000" y1="6563" x2="64219" y2="6563"/>
                        <a14:foregroundMark x1="51875" y1="40469" x2="44531" y2="38750"/>
                      </a14:backgroundRemoval>
                    </a14:imgEffect>
                  </a14:imgLayer>
                </a14:imgProps>
              </a:ext>
              <a:ext uri="{28A0092B-C50C-407E-A947-70E740481C1C}">
                <a14:useLocalDpi xmlns:a14="http://schemas.microsoft.com/office/drawing/2010/main" val="0"/>
              </a:ext>
            </a:extLst>
          </a:blip>
          <a:stretch>
            <a:fillRect/>
          </a:stretch>
        </p:blipFill>
        <p:spPr>
          <a:xfrm>
            <a:off x="550459" y="176283"/>
            <a:ext cx="6096000" cy="6096000"/>
          </a:xfrm>
          <a:prstGeom prst="rect">
            <a:avLst/>
          </a:prstGeom>
        </p:spPr>
      </p:pic>
    </p:spTree>
    <p:extLst>
      <p:ext uri="{BB962C8B-B14F-4D97-AF65-F5344CB8AC3E}">
        <p14:creationId xmlns:p14="http://schemas.microsoft.com/office/powerpoint/2010/main" val="1697998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90DE10-32EA-1B7B-AB12-FD064879CB16}"/>
              </a:ext>
            </a:extLst>
          </p:cNvPr>
          <p:cNvSpPr>
            <a:spLocks noGrp="1"/>
          </p:cNvSpPr>
          <p:nvPr>
            <p:ph idx="1"/>
          </p:nvPr>
        </p:nvSpPr>
        <p:spPr>
          <a:xfrm>
            <a:off x="534538" y="642809"/>
            <a:ext cx="5238465" cy="2182278"/>
          </a:xfrm>
        </p:spPr>
        <p:txBody>
          <a:bodyPr>
            <a:normAutofit/>
          </a:bodyPr>
          <a:lstStyle/>
          <a:p>
            <a:pPr>
              <a:lnSpc>
                <a:spcPct val="90000"/>
              </a:lnSpc>
            </a:pPr>
            <a:r>
              <a:rPr lang="es-MX" sz="2400" b="1" dirty="0">
                <a:latin typeface="Times New Roman" panose="02020603050405020304" pitchFamily="18" charset="0"/>
              </a:rPr>
              <a:t>Sin lugar a dudas, el bailar, el poder hacerlo, el desinhibirse, fortalece y genera hombres y mujeres más seguros de sí mismos, más sanos, más amplios de mente y más relajados de cuerpo.</a:t>
            </a:r>
          </a:p>
          <a:p>
            <a:pPr marL="0" indent="0">
              <a:buNone/>
            </a:pPr>
            <a:endParaRPr lang="es-MX" dirty="0"/>
          </a:p>
        </p:txBody>
      </p:sp>
      <p:pic>
        <p:nvPicPr>
          <p:cNvPr id="5" name="Imagen 4" descr="Una caricatura de una persona&#10;&#10;Descripción generada automáticamente con confianza media">
            <a:extLst>
              <a:ext uri="{FF2B5EF4-FFF2-40B4-BE49-F238E27FC236}">
                <a16:creationId xmlns:a16="http://schemas.microsoft.com/office/drawing/2014/main" id="{FA04DFB8-2DED-848E-6F8D-E5A1379DC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480" y="1156990"/>
            <a:ext cx="7620000" cy="5372100"/>
          </a:xfrm>
          <a:prstGeom prst="rect">
            <a:avLst/>
          </a:prstGeom>
        </p:spPr>
      </p:pic>
    </p:spTree>
    <p:extLst>
      <p:ext uri="{BB962C8B-B14F-4D97-AF65-F5344CB8AC3E}">
        <p14:creationId xmlns:p14="http://schemas.microsoft.com/office/powerpoint/2010/main" val="371895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1A614D-BE44-2361-25D3-1767F8D9B68E}"/>
              </a:ext>
            </a:extLst>
          </p:cNvPr>
          <p:cNvSpPr txBox="1"/>
          <p:nvPr/>
        </p:nvSpPr>
        <p:spPr>
          <a:xfrm>
            <a:off x="879809" y="831395"/>
            <a:ext cx="8095379" cy="1384995"/>
          </a:xfrm>
          <a:prstGeom prst="rect">
            <a:avLst/>
          </a:prstGeom>
          <a:noFill/>
        </p:spPr>
        <p:txBody>
          <a:bodyPr wrap="square">
            <a:spAutoFit/>
          </a:bodyPr>
          <a:lstStyle/>
          <a:p>
            <a:r>
              <a:rPr lang="es-MX" sz="6600" dirty="0">
                <a:solidFill>
                  <a:schemeClr val="accent1"/>
                </a:solidFill>
                <a:latin typeface="Baguet Script" panose="020B0604020202020204" pitchFamily="2" charset="0"/>
              </a:rPr>
              <a:t>Pulso musical</a:t>
            </a:r>
            <a:endParaRPr lang="es-MX" dirty="0">
              <a:solidFill>
                <a:schemeClr val="accent1"/>
              </a:solidFill>
              <a:latin typeface="Baguet Script" panose="020B0604020202020204" pitchFamily="2" charset="0"/>
            </a:endParaRPr>
          </a:p>
          <a:p>
            <a:endParaRPr lang="es-MX" dirty="0"/>
          </a:p>
        </p:txBody>
      </p:sp>
      <p:sp>
        <p:nvSpPr>
          <p:cNvPr id="3" name="CuadroTexto 2">
            <a:extLst>
              <a:ext uri="{FF2B5EF4-FFF2-40B4-BE49-F238E27FC236}">
                <a16:creationId xmlns:a16="http://schemas.microsoft.com/office/drawing/2014/main" id="{67724AD9-8513-22B5-7508-764C57DC40E2}"/>
              </a:ext>
            </a:extLst>
          </p:cNvPr>
          <p:cNvSpPr txBox="1"/>
          <p:nvPr/>
        </p:nvSpPr>
        <p:spPr>
          <a:xfrm>
            <a:off x="990005" y="2221752"/>
            <a:ext cx="8095379" cy="3046988"/>
          </a:xfrm>
          <a:prstGeom prst="rect">
            <a:avLst/>
          </a:prstGeom>
          <a:noFill/>
        </p:spPr>
        <p:txBody>
          <a:bodyPr wrap="square">
            <a:spAutoFit/>
          </a:bodyPr>
          <a:lstStyle/>
          <a:p>
            <a:r>
              <a:rPr lang="es-MX" sz="3200" dirty="0"/>
              <a:t>Es una unidad básica que se emplea para medir el tiempo. Se trata de una sucesión constante de pulsaciones que se repiten dividiendo el tiempo en partes iguales. ​ Cada una de las pulsaciones así como la sucesión de las mismas reciben el nombre de pulso.</a:t>
            </a:r>
            <a:endParaRPr lang="es-MX" dirty="0"/>
          </a:p>
        </p:txBody>
      </p:sp>
      <p:pic>
        <p:nvPicPr>
          <p:cNvPr id="5" name="Imagen 4" descr="Imagen que contiene Diagrama&#10;&#10;Descripción generada automáticamente">
            <a:extLst>
              <a:ext uri="{FF2B5EF4-FFF2-40B4-BE49-F238E27FC236}">
                <a16:creationId xmlns:a16="http://schemas.microsoft.com/office/drawing/2014/main" id="{03644BCE-E42E-F0BD-C1D2-E54ABB151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69276" y="2104990"/>
            <a:ext cx="4700627" cy="2648020"/>
          </a:xfrm>
          <a:prstGeom prst="rect">
            <a:avLst/>
          </a:prstGeom>
        </p:spPr>
      </p:pic>
    </p:spTree>
    <p:extLst>
      <p:ext uri="{BB962C8B-B14F-4D97-AF65-F5344CB8AC3E}">
        <p14:creationId xmlns:p14="http://schemas.microsoft.com/office/powerpoint/2010/main" val="278630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1A614D-BE44-2361-25D3-1767F8D9B68E}"/>
              </a:ext>
            </a:extLst>
          </p:cNvPr>
          <p:cNvSpPr txBox="1"/>
          <p:nvPr/>
        </p:nvSpPr>
        <p:spPr>
          <a:xfrm>
            <a:off x="879809" y="831395"/>
            <a:ext cx="8095379" cy="1384995"/>
          </a:xfrm>
          <a:prstGeom prst="rect">
            <a:avLst/>
          </a:prstGeom>
          <a:noFill/>
        </p:spPr>
        <p:txBody>
          <a:bodyPr wrap="square">
            <a:spAutoFit/>
          </a:bodyPr>
          <a:lstStyle/>
          <a:p>
            <a:r>
              <a:rPr lang="es-MX" sz="6600" dirty="0">
                <a:solidFill>
                  <a:schemeClr val="accent1"/>
                </a:solidFill>
                <a:latin typeface="Baguet Script" panose="020B0604020202020204" pitchFamily="2" charset="0"/>
              </a:rPr>
              <a:t>Tempo</a:t>
            </a:r>
            <a:endParaRPr lang="es-MX" dirty="0">
              <a:solidFill>
                <a:schemeClr val="accent1"/>
              </a:solidFill>
              <a:latin typeface="Baguet Script" panose="020B0604020202020204" pitchFamily="2" charset="0"/>
            </a:endParaRPr>
          </a:p>
          <a:p>
            <a:endParaRPr lang="es-MX" dirty="0"/>
          </a:p>
        </p:txBody>
      </p:sp>
      <p:sp>
        <p:nvSpPr>
          <p:cNvPr id="3" name="CuadroTexto 2">
            <a:extLst>
              <a:ext uri="{FF2B5EF4-FFF2-40B4-BE49-F238E27FC236}">
                <a16:creationId xmlns:a16="http://schemas.microsoft.com/office/drawing/2014/main" id="{67724AD9-8513-22B5-7508-764C57DC40E2}"/>
              </a:ext>
            </a:extLst>
          </p:cNvPr>
          <p:cNvSpPr txBox="1"/>
          <p:nvPr/>
        </p:nvSpPr>
        <p:spPr>
          <a:xfrm>
            <a:off x="990005" y="2221752"/>
            <a:ext cx="8095379" cy="2554545"/>
          </a:xfrm>
          <a:prstGeom prst="rect">
            <a:avLst/>
          </a:prstGeom>
          <a:noFill/>
        </p:spPr>
        <p:txBody>
          <a:bodyPr wrap="square">
            <a:spAutoFit/>
          </a:bodyPr>
          <a:lstStyle/>
          <a:p>
            <a:r>
              <a:rPr lang="es-MX" sz="3200" dirty="0"/>
              <a:t>El tempo en la música se refiere al ritmo o la velocidad de una composición. En italiano significa "tiempo", lo que indica el poder de este elemento musical para mantener el ritmo de una canción</a:t>
            </a:r>
            <a:endParaRPr lang="es-MX" dirty="0"/>
          </a:p>
        </p:txBody>
      </p:sp>
      <p:pic>
        <p:nvPicPr>
          <p:cNvPr id="5" name="Imagen 4" descr="Imagen que contiene Forma&#10;&#10;Descripción generada automáticamente">
            <a:extLst>
              <a:ext uri="{FF2B5EF4-FFF2-40B4-BE49-F238E27FC236}">
                <a16:creationId xmlns:a16="http://schemas.microsoft.com/office/drawing/2014/main" id="{D188B718-A90F-9A1A-0CF9-4892B6254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5580" y="1523892"/>
            <a:ext cx="2563477" cy="3668103"/>
          </a:xfrm>
          <a:prstGeom prst="rect">
            <a:avLst/>
          </a:prstGeom>
        </p:spPr>
      </p:pic>
    </p:spTree>
    <p:extLst>
      <p:ext uri="{BB962C8B-B14F-4D97-AF65-F5344CB8AC3E}">
        <p14:creationId xmlns:p14="http://schemas.microsoft.com/office/powerpoint/2010/main" val="77870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1A614D-BE44-2361-25D3-1767F8D9B68E}"/>
              </a:ext>
            </a:extLst>
          </p:cNvPr>
          <p:cNvSpPr txBox="1"/>
          <p:nvPr/>
        </p:nvSpPr>
        <p:spPr>
          <a:xfrm>
            <a:off x="879809" y="831395"/>
            <a:ext cx="8095379" cy="1384995"/>
          </a:xfrm>
          <a:prstGeom prst="rect">
            <a:avLst/>
          </a:prstGeom>
          <a:noFill/>
        </p:spPr>
        <p:txBody>
          <a:bodyPr wrap="square">
            <a:spAutoFit/>
          </a:bodyPr>
          <a:lstStyle/>
          <a:p>
            <a:r>
              <a:rPr lang="es-MX" sz="6600" dirty="0">
                <a:solidFill>
                  <a:schemeClr val="accent1"/>
                </a:solidFill>
                <a:latin typeface="Baguet Script" panose="020B0604020202020204" pitchFamily="2" charset="0"/>
              </a:rPr>
              <a:t>Acentos</a:t>
            </a:r>
            <a:endParaRPr lang="es-MX" dirty="0">
              <a:solidFill>
                <a:schemeClr val="accent1"/>
              </a:solidFill>
              <a:latin typeface="Baguet Script" panose="020B0604020202020204" pitchFamily="2" charset="0"/>
            </a:endParaRPr>
          </a:p>
          <a:p>
            <a:endParaRPr lang="es-MX" dirty="0"/>
          </a:p>
        </p:txBody>
      </p:sp>
      <p:sp>
        <p:nvSpPr>
          <p:cNvPr id="3" name="CuadroTexto 2">
            <a:extLst>
              <a:ext uri="{FF2B5EF4-FFF2-40B4-BE49-F238E27FC236}">
                <a16:creationId xmlns:a16="http://schemas.microsoft.com/office/drawing/2014/main" id="{67724AD9-8513-22B5-7508-764C57DC40E2}"/>
              </a:ext>
            </a:extLst>
          </p:cNvPr>
          <p:cNvSpPr txBox="1"/>
          <p:nvPr/>
        </p:nvSpPr>
        <p:spPr>
          <a:xfrm>
            <a:off x="990005" y="2221752"/>
            <a:ext cx="8095379" cy="3046988"/>
          </a:xfrm>
          <a:prstGeom prst="rect">
            <a:avLst/>
          </a:prstGeom>
          <a:noFill/>
        </p:spPr>
        <p:txBody>
          <a:bodyPr wrap="square">
            <a:spAutoFit/>
          </a:bodyPr>
          <a:lstStyle/>
          <a:p>
            <a:r>
              <a:rPr lang="es-MX" sz="3200" dirty="0"/>
              <a:t>Momento de un paso de danza que coincide con la acentuación de la partitura musical que lo acompaña. Los acentos durante el movimiento permiten que la variación coreográfica contenga matices de energía entre sus pasos, logrando un mayor impacto al efectuarla.</a:t>
            </a:r>
            <a:endParaRPr lang="es-MX" dirty="0"/>
          </a:p>
        </p:txBody>
      </p:sp>
      <p:pic>
        <p:nvPicPr>
          <p:cNvPr id="5" name="Imagen 4" descr="Forma&#10;&#10;Descripción generada automáticamente con confianza baja">
            <a:extLst>
              <a:ext uri="{FF2B5EF4-FFF2-40B4-BE49-F238E27FC236}">
                <a16:creationId xmlns:a16="http://schemas.microsoft.com/office/drawing/2014/main" id="{D1FB8023-2AE7-E9BA-B7C2-965FDB026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5384" y="2878471"/>
            <a:ext cx="2638425" cy="1733550"/>
          </a:xfrm>
          <a:prstGeom prst="rect">
            <a:avLst/>
          </a:prstGeom>
        </p:spPr>
      </p:pic>
    </p:spTree>
    <p:extLst>
      <p:ext uri="{BB962C8B-B14F-4D97-AF65-F5344CB8AC3E}">
        <p14:creationId xmlns:p14="http://schemas.microsoft.com/office/powerpoint/2010/main" val="2469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1A614D-BE44-2361-25D3-1767F8D9B68E}"/>
              </a:ext>
            </a:extLst>
          </p:cNvPr>
          <p:cNvSpPr txBox="1"/>
          <p:nvPr/>
        </p:nvSpPr>
        <p:spPr>
          <a:xfrm>
            <a:off x="879809" y="831395"/>
            <a:ext cx="8095379" cy="1384995"/>
          </a:xfrm>
          <a:prstGeom prst="rect">
            <a:avLst/>
          </a:prstGeom>
          <a:noFill/>
        </p:spPr>
        <p:txBody>
          <a:bodyPr wrap="square">
            <a:spAutoFit/>
          </a:bodyPr>
          <a:lstStyle/>
          <a:p>
            <a:r>
              <a:rPr lang="es-MX" sz="6600" dirty="0">
                <a:solidFill>
                  <a:schemeClr val="accent1"/>
                </a:solidFill>
                <a:latin typeface="Baguet Script" panose="020B0604020202020204" pitchFamily="2" charset="0"/>
              </a:rPr>
              <a:t>Compás</a:t>
            </a:r>
            <a:endParaRPr lang="es-MX" dirty="0">
              <a:solidFill>
                <a:schemeClr val="accent1"/>
              </a:solidFill>
              <a:latin typeface="Baguet Script" panose="020B0604020202020204" pitchFamily="2" charset="0"/>
            </a:endParaRPr>
          </a:p>
          <a:p>
            <a:endParaRPr lang="es-MX" dirty="0"/>
          </a:p>
        </p:txBody>
      </p:sp>
      <p:sp>
        <p:nvSpPr>
          <p:cNvPr id="3" name="CuadroTexto 2">
            <a:extLst>
              <a:ext uri="{FF2B5EF4-FFF2-40B4-BE49-F238E27FC236}">
                <a16:creationId xmlns:a16="http://schemas.microsoft.com/office/drawing/2014/main" id="{67724AD9-8513-22B5-7508-764C57DC40E2}"/>
              </a:ext>
            </a:extLst>
          </p:cNvPr>
          <p:cNvSpPr txBox="1"/>
          <p:nvPr/>
        </p:nvSpPr>
        <p:spPr>
          <a:xfrm>
            <a:off x="990005" y="2221752"/>
            <a:ext cx="8095379" cy="3046988"/>
          </a:xfrm>
          <a:prstGeom prst="rect">
            <a:avLst/>
          </a:prstGeom>
          <a:noFill/>
        </p:spPr>
        <p:txBody>
          <a:bodyPr wrap="square">
            <a:spAutoFit/>
          </a:bodyPr>
          <a:lstStyle/>
          <a:p>
            <a:r>
              <a:rPr lang="es-MX" sz="3200" dirty="0"/>
              <a:t>El compás es una unidad métrica constituida por tiempos iguales que, de manera convencional, se les llama pulsos; cualquier elemento musical puede definir esta continuidad cíclica. Los compases se clasifican básicamente en dos tipos, binarios y ternarios (terciarios).</a:t>
            </a:r>
            <a:endParaRPr lang="es-MX" dirty="0"/>
          </a:p>
        </p:txBody>
      </p:sp>
      <p:pic>
        <p:nvPicPr>
          <p:cNvPr id="5" name="Imagen 4" descr="Diagrama&#10;&#10;Descripción generada automáticamente">
            <a:extLst>
              <a:ext uri="{FF2B5EF4-FFF2-40B4-BE49-F238E27FC236}">
                <a16:creationId xmlns:a16="http://schemas.microsoft.com/office/drawing/2014/main" id="{68318358-EC60-B5BD-C374-A91258F73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192" y="4878343"/>
            <a:ext cx="4263992" cy="1799924"/>
          </a:xfrm>
          <a:prstGeom prst="rect">
            <a:avLst/>
          </a:prstGeom>
        </p:spPr>
      </p:pic>
    </p:spTree>
    <p:extLst>
      <p:ext uri="{BB962C8B-B14F-4D97-AF65-F5344CB8AC3E}">
        <p14:creationId xmlns:p14="http://schemas.microsoft.com/office/powerpoint/2010/main" val="107005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1A614D-BE44-2361-25D3-1767F8D9B68E}"/>
              </a:ext>
            </a:extLst>
          </p:cNvPr>
          <p:cNvSpPr txBox="1"/>
          <p:nvPr/>
        </p:nvSpPr>
        <p:spPr>
          <a:xfrm>
            <a:off x="879809" y="831395"/>
            <a:ext cx="8095379" cy="1384995"/>
          </a:xfrm>
          <a:prstGeom prst="rect">
            <a:avLst/>
          </a:prstGeom>
          <a:noFill/>
        </p:spPr>
        <p:txBody>
          <a:bodyPr wrap="square">
            <a:spAutoFit/>
          </a:bodyPr>
          <a:lstStyle/>
          <a:p>
            <a:r>
              <a:rPr lang="es-MX" sz="6600" dirty="0">
                <a:solidFill>
                  <a:schemeClr val="accent1"/>
                </a:solidFill>
                <a:latin typeface="Baguet Script" panose="020B0604020202020204" pitchFamily="2" charset="0"/>
              </a:rPr>
              <a:t>Motricidad fina</a:t>
            </a:r>
            <a:endParaRPr lang="es-MX" dirty="0">
              <a:solidFill>
                <a:schemeClr val="accent1"/>
              </a:solidFill>
              <a:latin typeface="Baguet Script" panose="020B0604020202020204" pitchFamily="2" charset="0"/>
            </a:endParaRPr>
          </a:p>
          <a:p>
            <a:endParaRPr lang="es-MX" dirty="0"/>
          </a:p>
        </p:txBody>
      </p:sp>
      <p:sp>
        <p:nvSpPr>
          <p:cNvPr id="3" name="CuadroTexto 2">
            <a:extLst>
              <a:ext uri="{FF2B5EF4-FFF2-40B4-BE49-F238E27FC236}">
                <a16:creationId xmlns:a16="http://schemas.microsoft.com/office/drawing/2014/main" id="{67724AD9-8513-22B5-7508-764C57DC40E2}"/>
              </a:ext>
            </a:extLst>
          </p:cNvPr>
          <p:cNvSpPr txBox="1"/>
          <p:nvPr/>
        </p:nvSpPr>
        <p:spPr>
          <a:xfrm>
            <a:off x="990005" y="2221752"/>
            <a:ext cx="8095379" cy="3046988"/>
          </a:xfrm>
          <a:prstGeom prst="rect">
            <a:avLst/>
          </a:prstGeom>
          <a:noFill/>
        </p:spPr>
        <p:txBody>
          <a:bodyPr wrap="square">
            <a:spAutoFit/>
          </a:bodyPr>
          <a:lstStyle/>
          <a:p>
            <a:r>
              <a:rPr lang="es-MX" sz="3200" dirty="0"/>
              <a:t>El control de la motricidad fina es la coordinación de músculos, huesos y nervios para producir movimientos pequeños y precisos. Un ejemplo de control de la motricidad fina es recoger un pequeño elemento con el dedo índice y el pulgar.</a:t>
            </a:r>
            <a:endParaRPr lang="es-MX" dirty="0"/>
          </a:p>
        </p:txBody>
      </p:sp>
      <p:pic>
        <p:nvPicPr>
          <p:cNvPr id="5" name="Imagen 4" descr="Imagen que contiene persona, niño, interior, pequeño&#10;&#10;Descripción generada automáticamente">
            <a:extLst>
              <a:ext uri="{FF2B5EF4-FFF2-40B4-BE49-F238E27FC236}">
                <a16:creationId xmlns:a16="http://schemas.microsoft.com/office/drawing/2014/main" id="{846E81AA-7757-94C1-1F83-69612343B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800" y="353460"/>
            <a:ext cx="4163568" cy="2340864"/>
          </a:xfrm>
          <a:prstGeom prst="rect">
            <a:avLst/>
          </a:prstGeom>
        </p:spPr>
      </p:pic>
    </p:spTree>
    <p:extLst>
      <p:ext uri="{BB962C8B-B14F-4D97-AF65-F5344CB8AC3E}">
        <p14:creationId xmlns:p14="http://schemas.microsoft.com/office/powerpoint/2010/main" val="310706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1A614D-BE44-2361-25D3-1767F8D9B68E}"/>
              </a:ext>
            </a:extLst>
          </p:cNvPr>
          <p:cNvSpPr txBox="1"/>
          <p:nvPr/>
        </p:nvSpPr>
        <p:spPr>
          <a:xfrm>
            <a:off x="879809" y="831395"/>
            <a:ext cx="8095379" cy="1384995"/>
          </a:xfrm>
          <a:prstGeom prst="rect">
            <a:avLst/>
          </a:prstGeom>
          <a:noFill/>
        </p:spPr>
        <p:txBody>
          <a:bodyPr wrap="square">
            <a:spAutoFit/>
          </a:bodyPr>
          <a:lstStyle/>
          <a:p>
            <a:r>
              <a:rPr lang="es-MX" sz="6600" dirty="0">
                <a:solidFill>
                  <a:schemeClr val="accent1"/>
                </a:solidFill>
                <a:latin typeface="Baguet Script" panose="020B0604020202020204" pitchFamily="2" charset="0"/>
              </a:rPr>
              <a:t>Motricidad gruesa</a:t>
            </a:r>
            <a:endParaRPr lang="es-MX" dirty="0">
              <a:solidFill>
                <a:schemeClr val="accent1"/>
              </a:solidFill>
              <a:latin typeface="Baguet Script" panose="020B0604020202020204" pitchFamily="2" charset="0"/>
            </a:endParaRPr>
          </a:p>
          <a:p>
            <a:endParaRPr lang="es-MX" dirty="0"/>
          </a:p>
        </p:txBody>
      </p:sp>
      <p:sp>
        <p:nvSpPr>
          <p:cNvPr id="3" name="CuadroTexto 2">
            <a:extLst>
              <a:ext uri="{FF2B5EF4-FFF2-40B4-BE49-F238E27FC236}">
                <a16:creationId xmlns:a16="http://schemas.microsoft.com/office/drawing/2014/main" id="{67724AD9-8513-22B5-7508-764C57DC40E2}"/>
              </a:ext>
            </a:extLst>
          </p:cNvPr>
          <p:cNvSpPr txBox="1"/>
          <p:nvPr/>
        </p:nvSpPr>
        <p:spPr>
          <a:xfrm>
            <a:off x="990005" y="2221752"/>
            <a:ext cx="8095379" cy="2554545"/>
          </a:xfrm>
          <a:prstGeom prst="rect">
            <a:avLst/>
          </a:prstGeom>
          <a:noFill/>
        </p:spPr>
        <p:txBody>
          <a:bodyPr wrap="square">
            <a:spAutoFit/>
          </a:bodyPr>
          <a:lstStyle/>
          <a:p>
            <a:r>
              <a:rPr lang="es-MX" sz="3200" dirty="0"/>
              <a:t>Es la habilidad para realizar movimientos generales grandes (tales como agitar un brazo o levantar una pierna). Dicho control requiere la coordinación y el funcionamiento apropiados de músculos, huesos y nervios.</a:t>
            </a:r>
            <a:endParaRPr lang="es-MX" dirty="0"/>
          </a:p>
        </p:txBody>
      </p:sp>
      <p:pic>
        <p:nvPicPr>
          <p:cNvPr id="5" name="Imagen 4" descr="Imagen que contiene juguete, interior, niño, pequeño&#10;&#10;Descripción generada automáticamente">
            <a:extLst>
              <a:ext uri="{FF2B5EF4-FFF2-40B4-BE49-F238E27FC236}">
                <a16:creationId xmlns:a16="http://schemas.microsoft.com/office/drawing/2014/main" id="{3C90402D-358C-CC63-96AE-776EA567A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459" y="4253475"/>
            <a:ext cx="3921457" cy="2397044"/>
          </a:xfrm>
          <a:prstGeom prst="rect">
            <a:avLst/>
          </a:prstGeom>
        </p:spPr>
      </p:pic>
    </p:spTree>
    <p:extLst>
      <p:ext uri="{BB962C8B-B14F-4D97-AF65-F5344CB8AC3E}">
        <p14:creationId xmlns:p14="http://schemas.microsoft.com/office/powerpoint/2010/main" val="395180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1A614D-BE44-2361-25D3-1767F8D9B68E}"/>
              </a:ext>
            </a:extLst>
          </p:cNvPr>
          <p:cNvSpPr txBox="1"/>
          <p:nvPr/>
        </p:nvSpPr>
        <p:spPr>
          <a:xfrm>
            <a:off x="879809" y="831395"/>
            <a:ext cx="8095379" cy="1384995"/>
          </a:xfrm>
          <a:prstGeom prst="rect">
            <a:avLst/>
          </a:prstGeom>
          <a:noFill/>
        </p:spPr>
        <p:txBody>
          <a:bodyPr wrap="square">
            <a:spAutoFit/>
          </a:bodyPr>
          <a:lstStyle/>
          <a:p>
            <a:r>
              <a:rPr lang="es-MX" sz="6600" dirty="0">
                <a:solidFill>
                  <a:schemeClr val="accent1"/>
                </a:solidFill>
                <a:latin typeface="Baguet Script" panose="020B0604020202020204" pitchFamily="2" charset="0"/>
              </a:rPr>
              <a:t>Puntos</a:t>
            </a:r>
            <a:endParaRPr lang="es-MX" dirty="0">
              <a:solidFill>
                <a:schemeClr val="accent1"/>
              </a:solidFill>
              <a:latin typeface="Baguet Script" panose="020B0604020202020204" pitchFamily="2" charset="0"/>
            </a:endParaRPr>
          </a:p>
          <a:p>
            <a:endParaRPr lang="es-MX" dirty="0"/>
          </a:p>
        </p:txBody>
      </p:sp>
      <p:sp>
        <p:nvSpPr>
          <p:cNvPr id="3" name="CuadroTexto 2">
            <a:extLst>
              <a:ext uri="{FF2B5EF4-FFF2-40B4-BE49-F238E27FC236}">
                <a16:creationId xmlns:a16="http://schemas.microsoft.com/office/drawing/2014/main" id="{67724AD9-8513-22B5-7508-764C57DC40E2}"/>
              </a:ext>
            </a:extLst>
          </p:cNvPr>
          <p:cNvSpPr txBox="1"/>
          <p:nvPr/>
        </p:nvSpPr>
        <p:spPr>
          <a:xfrm>
            <a:off x="990005" y="2221752"/>
            <a:ext cx="8095379" cy="2554545"/>
          </a:xfrm>
          <a:prstGeom prst="rect">
            <a:avLst/>
          </a:prstGeom>
          <a:noFill/>
        </p:spPr>
        <p:txBody>
          <a:bodyPr wrap="square">
            <a:spAutoFit/>
          </a:bodyPr>
          <a:lstStyle/>
          <a:p>
            <a:r>
              <a:rPr lang="es-MX" sz="3200" dirty="0"/>
              <a:t>Unidad mínima de expresión gráfica y origen de todas las formas. Su definición, desde un punto de vista geométrico, es el lugar donde se cortan dos rectas y carece de dimensión, sólo marca una posición en el espacio.</a:t>
            </a:r>
            <a:endParaRPr lang="es-MX" dirty="0"/>
          </a:p>
        </p:txBody>
      </p:sp>
      <p:pic>
        <p:nvPicPr>
          <p:cNvPr id="5" name="Imagen 4" descr="Icono&#10;&#10;Descripción generada automáticamente">
            <a:extLst>
              <a:ext uri="{FF2B5EF4-FFF2-40B4-BE49-F238E27FC236}">
                <a16:creationId xmlns:a16="http://schemas.microsoft.com/office/drawing/2014/main" id="{5A439B9D-4AAF-A0DE-565A-2FBF4F861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188" y="132608"/>
            <a:ext cx="3124772" cy="2255752"/>
          </a:xfrm>
          <a:prstGeom prst="rect">
            <a:avLst/>
          </a:prstGeom>
        </p:spPr>
      </p:pic>
    </p:spTree>
    <p:extLst>
      <p:ext uri="{BB962C8B-B14F-4D97-AF65-F5344CB8AC3E}">
        <p14:creationId xmlns:p14="http://schemas.microsoft.com/office/powerpoint/2010/main" val="301528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1A614D-BE44-2361-25D3-1767F8D9B68E}"/>
              </a:ext>
            </a:extLst>
          </p:cNvPr>
          <p:cNvSpPr txBox="1"/>
          <p:nvPr/>
        </p:nvSpPr>
        <p:spPr>
          <a:xfrm>
            <a:off x="879809" y="831395"/>
            <a:ext cx="8095379" cy="1384995"/>
          </a:xfrm>
          <a:prstGeom prst="rect">
            <a:avLst/>
          </a:prstGeom>
          <a:noFill/>
        </p:spPr>
        <p:txBody>
          <a:bodyPr wrap="square">
            <a:spAutoFit/>
          </a:bodyPr>
          <a:lstStyle/>
          <a:p>
            <a:r>
              <a:rPr lang="es-MX" sz="6600" dirty="0">
                <a:solidFill>
                  <a:schemeClr val="accent1"/>
                </a:solidFill>
                <a:latin typeface="Baguet Script" panose="020B0604020202020204" pitchFamily="2" charset="0"/>
              </a:rPr>
              <a:t>Centros de proyección</a:t>
            </a:r>
            <a:endParaRPr lang="es-MX" dirty="0">
              <a:solidFill>
                <a:schemeClr val="accent1"/>
              </a:solidFill>
              <a:latin typeface="Baguet Script" panose="020B0604020202020204" pitchFamily="2" charset="0"/>
            </a:endParaRPr>
          </a:p>
          <a:p>
            <a:endParaRPr lang="es-MX" dirty="0"/>
          </a:p>
        </p:txBody>
      </p:sp>
      <p:sp>
        <p:nvSpPr>
          <p:cNvPr id="3" name="CuadroTexto 2">
            <a:extLst>
              <a:ext uri="{FF2B5EF4-FFF2-40B4-BE49-F238E27FC236}">
                <a16:creationId xmlns:a16="http://schemas.microsoft.com/office/drawing/2014/main" id="{67724AD9-8513-22B5-7508-764C57DC40E2}"/>
              </a:ext>
            </a:extLst>
          </p:cNvPr>
          <p:cNvSpPr txBox="1"/>
          <p:nvPr/>
        </p:nvSpPr>
        <p:spPr>
          <a:xfrm>
            <a:off x="990005" y="2221752"/>
            <a:ext cx="8095379" cy="1569660"/>
          </a:xfrm>
          <a:prstGeom prst="rect">
            <a:avLst/>
          </a:prstGeom>
          <a:noFill/>
        </p:spPr>
        <p:txBody>
          <a:bodyPr wrap="square">
            <a:spAutoFit/>
          </a:bodyPr>
          <a:lstStyle/>
          <a:p>
            <a:r>
              <a:rPr lang="es-MX" sz="3200" dirty="0"/>
              <a:t>Ojo del observador: lugar desde el que se observa el plano auxiliar, también llamado centro de proyección. </a:t>
            </a:r>
            <a:endParaRPr lang="es-MX" dirty="0"/>
          </a:p>
        </p:txBody>
      </p:sp>
      <p:pic>
        <p:nvPicPr>
          <p:cNvPr id="5" name="Imagen 4" descr="Diagrama&#10;&#10;Descripción generada automáticamente">
            <a:extLst>
              <a:ext uri="{FF2B5EF4-FFF2-40B4-BE49-F238E27FC236}">
                <a16:creationId xmlns:a16="http://schemas.microsoft.com/office/drawing/2014/main" id="{EC3EB7A5-D53D-0CA2-D185-90CE809A5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756" y="3791412"/>
            <a:ext cx="5683752" cy="2597605"/>
          </a:xfrm>
          <a:prstGeom prst="rect">
            <a:avLst/>
          </a:prstGeom>
        </p:spPr>
      </p:pic>
    </p:spTree>
    <p:extLst>
      <p:ext uri="{BB962C8B-B14F-4D97-AF65-F5344CB8AC3E}">
        <p14:creationId xmlns:p14="http://schemas.microsoft.com/office/powerpoint/2010/main" val="2785560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37</TotalTime>
  <Words>712</Words>
  <Application>Microsoft Office PowerPoint</Application>
  <PresentationFormat>Panorámica</PresentationFormat>
  <Paragraphs>28</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Baguet Script</vt:lpstr>
      <vt:lpstr>Times New Roman</vt:lpstr>
      <vt:lpstr>Tw Cen MT</vt:lpstr>
      <vt:lpstr>Tw Cen MT Condensed</vt:lpstr>
      <vt:lpstr>Wingdings 3</vt:lpstr>
      <vt:lpstr>Integral</vt:lpstr>
      <vt:lpstr>Actividades Coreográficas en la Escuela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Consultas</dc:title>
  <dc:creator>EDGAR LEYVA BUENDIA</dc:creator>
  <cp:lastModifiedBy>EDGAR LEYVA BUENDIA</cp:lastModifiedBy>
  <cp:revision>2</cp:revision>
  <dcterms:created xsi:type="dcterms:W3CDTF">2022-05-04T04:21:56Z</dcterms:created>
  <dcterms:modified xsi:type="dcterms:W3CDTF">2022-05-09T02:52:17Z</dcterms:modified>
</cp:coreProperties>
</file>