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6" r:id="rId4"/>
  </p:sldMasterIdLst>
  <p:notesMasterIdLst>
    <p:notesMasterId r:id="rId20"/>
  </p:notesMasterIdLst>
  <p:handoutMasterIdLst>
    <p:handoutMasterId r:id="rId21"/>
  </p:handoutMasterIdLst>
  <p:sldIdLst>
    <p:sldId id="278" r:id="rId5"/>
    <p:sldId id="279" r:id="rId6"/>
    <p:sldId id="280" r:id="rId7"/>
    <p:sldId id="282" r:id="rId8"/>
    <p:sldId id="283" r:id="rId9"/>
    <p:sldId id="284" r:id="rId10"/>
    <p:sldId id="285" r:id="rId11"/>
    <p:sldId id="288" r:id="rId12"/>
    <p:sldId id="286" r:id="rId13"/>
    <p:sldId id="287" r:id="rId14"/>
    <p:sldId id="289" r:id="rId15"/>
    <p:sldId id="290" r:id="rId16"/>
    <p:sldId id="291" r:id="rId17"/>
    <p:sldId id="292" r:id="rId18"/>
    <p:sldId id="293" r:id="rId19"/>
  </p:sldIdLst>
  <p:sldSz cx="12192000" cy="6858000"/>
  <p:notesSz cx="6858000" cy="9144000"/>
  <p:defaultTextStyle>
    <a:defPPr rtl="0">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19" autoAdjust="0"/>
  </p:normalViewPr>
  <p:slideViewPr>
    <p:cSldViewPr snapToGrid="0">
      <p:cViewPr varScale="1">
        <p:scale>
          <a:sx n="68" d="100"/>
          <a:sy n="68" d="100"/>
        </p:scale>
        <p:origin x="84" y="156"/>
      </p:cViewPr>
      <p:guideLst/>
    </p:cSldViewPr>
  </p:slid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dirty="0"/>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FCBE4B5-8ACD-4A88-BF79-C6979CFFB1B2}" type="datetime1">
              <a:rPr lang="es-MX" smtClean="0"/>
              <a:t>08/05/22</a:t>
            </a:fld>
            <a:endParaRPr lang="es-MX" dirty="0"/>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dirty="0"/>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17BB85B-CC6E-432A-90A4-D4D0CACB8516}" type="slidenum">
              <a:rPr lang="es-MX" smtClean="0"/>
              <a:t>‹#›</a:t>
            </a:fld>
            <a:endParaRPr lang="es-MX" dirty="0"/>
          </a:p>
        </p:txBody>
      </p:sp>
    </p:spTree>
    <p:extLst>
      <p:ext uri="{BB962C8B-B14F-4D97-AF65-F5344CB8AC3E}">
        <p14:creationId xmlns:p14="http://schemas.microsoft.com/office/powerpoint/2010/main" val="39249984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MX" noProof="0" dirty="0"/>
          </a:p>
        </p:txBody>
      </p:sp>
      <p:sp>
        <p:nvSpPr>
          <p:cNvPr id="3" name="Marcador de posición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0A81CDCF-F108-4489-A80B-C731D8FEBA6D}" type="datetime1">
              <a:rPr lang="es-MX" noProof="0" smtClean="0"/>
              <a:t>08/05/22</a:t>
            </a:fld>
            <a:endParaRPr lang="es-MX" noProof="0"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MX" noProof="0" dirty="0"/>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MX" noProof="0" dirty="0"/>
              <a:t>Haz clic para modificar los estilos de texto del patrón</a:t>
            </a:r>
          </a:p>
          <a:p>
            <a:pPr lvl="1" rtl="0"/>
            <a:r>
              <a:rPr lang="es-MX" noProof="0" dirty="0"/>
              <a:t>Segundo nivel</a:t>
            </a:r>
          </a:p>
          <a:p>
            <a:pPr lvl="2" rtl="0"/>
            <a:r>
              <a:rPr lang="es-MX" noProof="0" dirty="0"/>
              <a:t>Tercer nivel</a:t>
            </a:r>
          </a:p>
          <a:p>
            <a:pPr lvl="3" rtl="0"/>
            <a:r>
              <a:rPr lang="es-MX" noProof="0" dirty="0"/>
              <a:t>Cuarto nivel</a:t>
            </a:r>
          </a:p>
          <a:p>
            <a:pPr lvl="4" rtl="0"/>
            <a:r>
              <a:rPr lang="es-MX" noProof="0" dirty="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MX" noProof="0" dirty="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2E6DE88F-1F85-4A27-9D34-D74A50E7B0DA}" type="slidenum">
              <a:rPr lang="es-MX" noProof="0" smtClean="0"/>
              <a:t>‹#›</a:t>
            </a:fld>
            <a:endParaRPr lang="es-MX" noProof="0" dirty="0"/>
          </a:p>
        </p:txBody>
      </p:sp>
    </p:spTree>
    <p:extLst>
      <p:ext uri="{BB962C8B-B14F-4D97-AF65-F5344CB8AC3E}">
        <p14:creationId xmlns:p14="http://schemas.microsoft.com/office/powerpoint/2010/main" val="373009185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pPr rtl="0"/>
            <a:fld id="{2E6DE88F-1F85-4A27-9D34-D74A50E7B0DA}" type="slidenum">
              <a:rPr lang="es-MX" smtClean="0"/>
              <a:t>1</a:t>
            </a:fld>
            <a:endParaRPr lang="es-MX" dirty="0"/>
          </a:p>
        </p:txBody>
      </p:sp>
    </p:spTree>
    <p:extLst>
      <p:ext uri="{BB962C8B-B14F-4D97-AF65-F5344CB8AC3E}">
        <p14:creationId xmlns:p14="http://schemas.microsoft.com/office/powerpoint/2010/main" val="3977166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MX" dirty="0"/>
          </a:p>
        </p:txBody>
      </p:sp>
      <p:sp>
        <p:nvSpPr>
          <p:cNvPr id="4" name="Marcador de posición de número de diapositiva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33AEA074-24A7-4657-AE02-A51F68EA6AA2}" type="slidenum">
              <a:rPr kumimoji="0" lang="es-MX" sz="1200" b="0" i="0" u="none" strike="noStrike" kern="1200" cap="none" spc="0" normalizeH="0" baseline="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s-MX" sz="1200" b="0" i="0" u="none" strike="noStrike" kern="1200" cap="none" spc="0" normalizeH="0" baseline="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57847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MX" dirty="0"/>
          </a:p>
        </p:txBody>
      </p:sp>
      <p:sp>
        <p:nvSpPr>
          <p:cNvPr id="4" name="Marcador de posición de número de diapositiva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33AEA074-24A7-4657-AE02-A51F68EA6AA2}" type="slidenum">
              <a:rPr kumimoji="0" lang="es-MX" sz="1200" b="0" i="0" u="none" strike="noStrike" kern="1200" cap="none" spc="0" normalizeH="0" baseline="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s-MX" sz="1200" b="0" i="0" u="none" strike="noStrike" kern="1200" cap="none" spc="0" normalizeH="0" baseline="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43346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MX" dirty="0"/>
          </a:p>
        </p:txBody>
      </p:sp>
      <p:sp>
        <p:nvSpPr>
          <p:cNvPr id="4" name="Marcador de posición de número de diapositiva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33AEA074-24A7-4657-AE02-A51F68EA6AA2}" type="slidenum">
              <a:rPr kumimoji="0" lang="es-MX" sz="1200" b="0" i="0" u="none" strike="noStrike" kern="1200" cap="none" spc="0" normalizeH="0" baseline="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s-MX" sz="1200" b="0" i="0" u="none" strike="noStrike" kern="1200" cap="none" spc="0" normalizeH="0" baseline="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7535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MX" dirty="0"/>
          </a:p>
        </p:txBody>
      </p:sp>
      <p:sp>
        <p:nvSpPr>
          <p:cNvPr id="4" name="Marcador de posición de número de diapositiva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33AEA074-24A7-4657-AE02-A51F68EA6AA2}" type="slidenum">
              <a:rPr kumimoji="0" lang="es-MX" sz="1200" b="0" i="0" u="none" strike="noStrike" kern="1200" cap="none" spc="0" normalizeH="0" baseline="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s-MX" sz="1200" b="0" i="0" u="none" strike="noStrike" kern="1200" cap="none" spc="0" normalizeH="0" baseline="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2808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MX" dirty="0"/>
          </a:p>
        </p:txBody>
      </p:sp>
      <p:sp>
        <p:nvSpPr>
          <p:cNvPr id="4" name="Marcador de posición de número de diapositiva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33AEA074-24A7-4657-AE02-A51F68EA6AA2}" type="slidenum">
              <a:rPr kumimoji="0" lang="es-MX" sz="1200" b="0" i="0" u="none" strike="noStrike" kern="1200" cap="none" spc="0" normalizeH="0" baseline="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s-MX" sz="1200" b="0" i="0" u="none" strike="noStrike" kern="1200" cap="none" spc="0" normalizeH="0" baseline="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357579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MX" dirty="0"/>
          </a:p>
        </p:txBody>
      </p:sp>
      <p:sp>
        <p:nvSpPr>
          <p:cNvPr id="4" name="Marcador de posición de número de diapositiva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33AEA074-24A7-4657-AE02-A51F68EA6AA2}" type="slidenum">
              <a:rPr kumimoji="0" lang="es-MX" sz="1200" b="0" i="0" u="none" strike="noStrike" kern="1200" cap="none" spc="0" normalizeH="0" baseline="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s-MX" sz="1200" b="0" i="0" u="none" strike="noStrike" kern="1200" cap="none" spc="0" normalizeH="0" baseline="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83203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MX" dirty="0"/>
          </a:p>
        </p:txBody>
      </p:sp>
      <p:sp>
        <p:nvSpPr>
          <p:cNvPr id="4" name="Marcador de posición de número de diapositiva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33AEA074-24A7-4657-AE02-A51F68EA6AA2}" type="slidenum">
              <a:rPr kumimoji="0" lang="es-MX" sz="1200" b="0" i="0" u="none" strike="noStrike" kern="1200" cap="none" spc="0" normalizeH="0" baseline="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s-MX" sz="1200" b="0" i="0" u="none" strike="noStrike" kern="1200" cap="none" spc="0" normalizeH="0" baseline="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1230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5/8/22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04172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5/8/22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05481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5/8/22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237390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5/8/22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921273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5/8/22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615643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5/8/22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08009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5/8/22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34053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5/8/22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84505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5/8/22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45052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5/8/22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03081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5/8/22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43537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5/8/22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63230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5/8/22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55913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5/8/22</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13960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5/8/22</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69658262"/>
      </p:ext>
    </p:extLst>
  </p:cSld>
  <p:clrMap bg1="dk1" tx1="lt1" bg2="dk2"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1F047C-C727-42A7-85C5-68C5AA1B1A93}"/>
              </a:ext>
            </a:extLst>
          </p:cNvPr>
          <p:cNvSpPr>
            <a:spLocks noGrp="1"/>
          </p:cNvSpPr>
          <p:nvPr>
            <p:ph type="ctrTitle"/>
          </p:nvPr>
        </p:nvSpPr>
        <p:spPr>
          <a:xfrm>
            <a:off x="768685" y="-2192682"/>
            <a:ext cx="10121368" cy="6266480"/>
          </a:xfrm>
        </p:spPr>
        <p:txBody>
          <a:bodyPr rtlCol="0">
            <a:normAutofit/>
          </a:bodyPr>
          <a:lstStyle/>
          <a:p>
            <a:r>
              <a:rPr lang="es-MX" sz="4800" i="1" dirty="0">
                <a:solidFill>
                  <a:schemeClr val="accent6">
                    <a:lumMod val="60000"/>
                    <a:lumOff val="40000"/>
                  </a:schemeClr>
                </a:solidFill>
              </a:rPr>
              <a:t>Actividades coreográficas en la escuela</a:t>
            </a:r>
          </a:p>
        </p:txBody>
      </p:sp>
    </p:spTree>
    <p:extLst>
      <p:ext uri="{BB962C8B-B14F-4D97-AF65-F5344CB8AC3E}">
        <p14:creationId xmlns:p14="http://schemas.microsoft.com/office/powerpoint/2010/main" val="416788423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7E30B6-8409-F735-17BF-74E0548B6C44}"/>
              </a:ext>
            </a:extLst>
          </p:cNvPr>
          <p:cNvSpPr>
            <a:spLocks noGrp="1"/>
          </p:cNvSpPr>
          <p:nvPr>
            <p:ph type="title"/>
          </p:nvPr>
        </p:nvSpPr>
        <p:spPr/>
        <p:txBody>
          <a:bodyPr/>
          <a:lstStyle/>
          <a:p>
            <a:r>
              <a:rPr lang="es-MX" dirty="0"/>
              <a:t>Danzas educativas</a:t>
            </a:r>
          </a:p>
        </p:txBody>
      </p:sp>
      <p:sp>
        <p:nvSpPr>
          <p:cNvPr id="3" name="Marcador de contenido 2">
            <a:extLst>
              <a:ext uri="{FF2B5EF4-FFF2-40B4-BE49-F238E27FC236}">
                <a16:creationId xmlns:a16="http://schemas.microsoft.com/office/drawing/2014/main" id="{D2029E1F-3C46-CD56-F882-2D1C49440817}"/>
              </a:ext>
            </a:extLst>
          </p:cNvPr>
          <p:cNvSpPr>
            <a:spLocks noGrp="1"/>
          </p:cNvSpPr>
          <p:nvPr>
            <p:ph idx="1"/>
          </p:nvPr>
        </p:nvSpPr>
        <p:spPr/>
        <p:txBody>
          <a:bodyPr>
            <a:normAutofit lnSpcReduction="10000"/>
          </a:bodyPr>
          <a:lstStyle/>
          <a:p>
            <a:pPr marL="36900" indent="0" algn="ctr">
              <a:buNone/>
            </a:pPr>
            <a:r>
              <a:rPr lang="es-MX" sz="2400" dirty="0"/>
              <a:t>La Danza es un conjunto estructurado de movimientos rítmicos aunados al compás de música, la cual es enseñada en escuelas o academias de baile. En muchas instituciones educativas, la danza es una de las prácticas que complementan la enseñanza básica que por lo general combina la teoría, el estudio científico y el ejercicio con el deporte, aquí, se crea un completo curriculum o patrón de enseñanza en el que los alumnos pueden optar por primas o unidades de crédito académico para conseguir su título, además de esto, el cuerpo adopta una nueva disciplina que complementa a la persona.</a:t>
            </a:r>
          </a:p>
        </p:txBody>
      </p:sp>
    </p:spTree>
    <p:extLst>
      <p:ext uri="{BB962C8B-B14F-4D97-AF65-F5344CB8AC3E}">
        <p14:creationId xmlns:p14="http://schemas.microsoft.com/office/powerpoint/2010/main" val="89178900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559F60-4CE1-4E2F-86EA-1B60679F1F4A}"/>
              </a:ext>
            </a:extLst>
          </p:cNvPr>
          <p:cNvSpPr>
            <a:spLocks noGrp="1"/>
          </p:cNvSpPr>
          <p:nvPr>
            <p:ph type="title"/>
          </p:nvPr>
        </p:nvSpPr>
        <p:spPr>
          <a:xfrm>
            <a:off x="3826938" y="498700"/>
            <a:ext cx="4538124" cy="970450"/>
          </a:xfrm>
        </p:spPr>
        <p:txBody>
          <a:bodyPr rtlCol="0" anchor="b">
            <a:normAutofit fontScale="90000"/>
          </a:bodyPr>
          <a:lstStyle/>
          <a:p>
            <a:pPr algn="l"/>
            <a:r>
              <a:rPr lang="es-MX" sz="4000" dirty="0"/>
              <a:t>Danzas del mundo:</a:t>
            </a:r>
          </a:p>
        </p:txBody>
      </p:sp>
      <p:sp>
        <p:nvSpPr>
          <p:cNvPr id="24" name="Marcador de posición de contenido 2">
            <a:extLst>
              <a:ext uri="{FF2B5EF4-FFF2-40B4-BE49-F238E27FC236}">
                <a16:creationId xmlns:a16="http://schemas.microsoft.com/office/drawing/2014/main" id="{F260476B-CCA6-412B-A9C5-399C34AE6F05}"/>
              </a:ext>
            </a:extLst>
          </p:cNvPr>
          <p:cNvSpPr>
            <a:spLocks noGrp="1"/>
          </p:cNvSpPr>
          <p:nvPr>
            <p:ph idx="1"/>
          </p:nvPr>
        </p:nvSpPr>
        <p:spPr>
          <a:xfrm>
            <a:off x="1236580" y="3429000"/>
            <a:ext cx="9038912" cy="5035826"/>
          </a:xfrm>
        </p:spPr>
        <p:txBody>
          <a:bodyPr rtlCol="0" anchor="t">
            <a:normAutofit/>
          </a:bodyPr>
          <a:lstStyle/>
          <a:p>
            <a:pPr marL="36900" lvl="0" indent="0" algn="ctr">
              <a:buNone/>
            </a:pPr>
            <a:r>
              <a:rPr lang="es-MX" sz="3600" dirty="0">
                <a:effectLst/>
              </a:rPr>
              <a:t>Las </a:t>
            </a:r>
            <a:r>
              <a:rPr lang="es-MX" sz="3600" b="1" dirty="0">
                <a:effectLst/>
              </a:rPr>
              <a:t>Danzas</a:t>
            </a:r>
            <a:r>
              <a:rPr lang="es-MX" sz="3600" dirty="0">
                <a:effectLst/>
              </a:rPr>
              <a:t> del Mundo son unas coreografías fáciles y asequibles para todas las edades, acompañadas de músicas tradicionales de diferentes pueblos del mundo.</a:t>
            </a:r>
            <a:endParaRPr lang="es-MX" sz="4800" dirty="0"/>
          </a:p>
        </p:txBody>
      </p:sp>
    </p:spTree>
    <p:extLst>
      <p:ext uri="{BB962C8B-B14F-4D97-AF65-F5344CB8AC3E}">
        <p14:creationId xmlns:p14="http://schemas.microsoft.com/office/powerpoint/2010/main" val="22587441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4">
                                            <p:txEl>
                                              <p:pRg st="0" end="0"/>
                                            </p:txEl>
                                          </p:spTgt>
                                        </p:tgtEl>
                                        <p:attrNameLst>
                                          <p:attrName>style.visibility</p:attrName>
                                        </p:attrNameLst>
                                      </p:cBhvr>
                                      <p:to>
                                        <p:strVal val="visible"/>
                                      </p:to>
                                    </p:set>
                                    <p:anim calcmode="lin" valueType="num">
                                      <p:cBhvr additive="base">
                                        <p:cTn id="12" dur="500" fill="hold"/>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C00F5A-D221-F788-A475-7A532101F557}"/>
              </a:ext>
            </a:extLst>
          </p:cNvPr>
          <p:cNvSpPr>
            <a:spLocks noGrp="1"/>
          </p:cNvSpPr>
          <p:nvPr>
            <p:ph type="title"/>
          </p:nvPr>
        </p:nvSpPr>
        <p:spPr/>
        <p:txBody>
          <a:bodyPr/>
          <a:lstStyle/>
          <a:p>
            <a:r>
              <a:rPr lang="es-MX" dirty="0"/>
              <a:t>Orígenes: </a:t>
            </a:r>
          </a:p>
        </p:txBody>
      </p:sp>
      <p:sp>
        <p:nvSpPr>
          <p:cNvPr id="3" name="Marcador de contenido 2">
            <a:extLst>
              <a:ext uri="{FF2B5EF4-FFF2-40B4-BE49-F238E27FC236}">
                <a16:creationId xmlns:a16="http://schemas.microsoft.com/office/drawing/2014/main" id="{E747A513-5445-F7AE-59E3-46B4FEC41FCB}"/>
              </a:ext>
            </a:extLst>
          </p:cNvPr>
          <p:cNvSpPr>
            <a:spLocks noGrp="1"/>
          </p:cNvSpPr>
          <p:nvPr>
            <p:ph idx="1"/>
          </p:nvPr>
        </p:nvSpPr>
        <p:spPr/>
        <p:txBody>
          <a:bodyPr>
            <a:normAutofit/>
          </a:bodyPr>
          <a:lstStyle/>
          <a:p>
            <a:pPr marL="36900" indent="0" algn="ctr">
              <a:buNone/>
            </a:pPr>
            <a:r>
              <a:rPr lang="es-MX" sz="3600" b="0" i="0" dirty="0">
                <a:solidFill>
                  <a:schemeClr val="tx1"/>
                </a:solidFill>
                <a:effectLst/>
              </a:rPr>
              <a:t>La danza o baile astronómico inventado por los egipcios e imitado luego por los griegos se reducía a representar al son de tocatas armoniosas y por medio de pasos mesurados y figuras bien diseñadas el movimiento y curso de los astros.</a:t>
            </a:r>
            <a:endParaRPr lang="es-MX" sz="3600" dirty="0">
              <a:solidFill>
                <a:schemeClr val="tx1"/>
              </a:solidFill>
            </a:endParaRPr>
          </a:p>
        </p:txBody>
      </p:sp>
    </p:spTree>
    <p:extLst>
      <p:ext uri="{BB962C8B-B14F-4D97-AF65-F5344CB8AC3E}">
        <p14:creationId xmlns:p14="http://schemas.microsoft.com/office/powerpoint/2010/main" val="242246532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559F60-4CE1-4E2F-86EA-1B60679F1F4A}"/>
              </a:ext>
            </a:extLst>
          </p:cNvPr>
          <p:cNvSpPr>
            <a:spLocks noGrp="1"/>
          </p:cNvSpPr>
          <p:nvPr>
            <p:ph type="title"/>
          </p:nvPr>
        </p:nvSpPr>
        <p:spPr>
          <a:xfrm>
            <a:off x="3563365" y="665806"/>
            <a:ext cx="5065270" cy="671037"/>
          </a:xfrm>
        </p:spPr>
        <p:txBody>
          <a:bodyPr rtlCol="0" anchor="b">
            <a:normAutofit fontScale="90000"/>
          </a:bodyPr>
          <a:lstStyle/>
          <a:p>
            <a:r>
              <a:rPr lang="es-MX" sz="2400" dirty="0"/>
              <a:t>Clasificaciones según su procedencia:</a:t>
            </a:r>
          </a:p>
        </p:txBody>
      </p:sp>
      <p:sp>
        <p:nvSpPr>
          <p:cNvPr id="24" name="Marcador de posición de contenido 2">
            <a:extLst>
              <a:ext uri="{FF2B5EF4-FFF2-40B4-BE49-F238E27FC236}">
                <a16:creationId xmlns:a16="http://schemas.microsoft.com/office/drawing/2014/main" id="{F260476B-CCA6-412B-A9C5-399C34AE6F05}"/>
              </a:ext>
            </a:extLst>
          </p:cNvPr>
          <p:cNvSpPr>
            <a:spLocks noGrp="1"/>
          </p:cNvSpPr>
          <p:nvPr>
            <p:ph idx="1"/>
          </p:nvPr>
        </p:nvSpPr>
        <p:spPr>
          <a:xfrm>
            <a:off x="841280" y="2894263"/>
            <a:ext cx="10509439" cy="5035826"/>
          </a:xfrm>
        </p:spPr>
        <p:txBody>
          <a:bodyPr rtlCol="0" anchor="t">
            <a:normAutofit lnSpcReduction="10000"/>
          </a:bodyPr>
          <a:lstStyle/>
          <a:p>
            <a:pPr marL="36900" lvl="0" indent="0" algn="ctr">
              <a:buNone/>
            </a:pPr>
            <a:r>
              <a:rPr lang="es-MX" sz="4800" dirty="0"/>
              <a:t>Su procedencia es diversa, con intención de englobar todas las culturas que comparten el mundo: danzas griegas, celtas, armenias, israelíes, balcánicas, nórdicas, árabes, polinesias, centroeuropeas, americana…</a:t>
            </a:r>
          </a:p>
        </p:txBody>
      </p:sp>
    </p:spTree>
    <p:extLst>
      <p:ext uri="{BB962C8B-B14F-4D97-AF65-F5344CB8AC3E}">
        <p14:creationId xmlns:p14="http://schemas.microsoft.com/office/powerpoint/2010/main" val="643179254"/>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4">
                                            <p:txEl>
                                              <p:pRg st="0" end="0"/>
                                            </p:txEl>
                                          </p:spTgt>
                                        </p:tgtEl>
                                        <p:attrNameLst>
                                          <p:attrName>style.visibility</p:attrName>
                                        </p:attrNameLst>
                                      </p:cBhvr>
                                      <p:to>
                                        <p:strVal val="visible"/>
                                      </p:to>
                                    </p:set>
                                    <p:anim calcmode="lin" valueType="num">
                                      <p:cBhvr additive="base">
                                        <p:cTn id="12" dur="500" fill="hold"/>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5315BE-3471-97A5-1B69-D1DB455AAE9E}"/>
              </a:ext>
            </a:extLst>
          </p:cNvPr>
          <p:cNvSpPr>
            <a:spLocks noGrp="1"/>
          </p:cNvSpPr>
          <p:nvPr>
            <p:ph type="title"/>
          </p:nvPr>
        </p:nvSpPr>
        <p:spPr/>
        <p:txBody>
          <a:bodyPr/>
          <a:lstStyle/>
          <a:p>
            <a:r>
              <a:rPr lang="es-MX" dirty="0"/>
              <a:t>Danzas de presentación </a:t>
            </a:r>
          </a:p>
        </p:txBody>
      </p:sp>
      <p:sp>
        <p:nvSpPr>
          <p:cNvPr id="3" name="Marcador de contenido 2">
            <a:extLst>
              <a:ext uri="{FF2B5EF4-FFF2-40B4-BE49-F238E27FC236}">
                <a16:creationId xmlns:a16="http://schemas.microsoft.com/office/drawing/2014/main" id="{AD383B4D-7044-D5BF-17A0-39DBA7CA5873}"/>
              </a:ext>
            </a:extLst>
          </p:cNvPr>
          <p:cNvSpPr>
            <a:spLocks noGrp="1"/>
          </p:cNvSpPr>
          <p:nvPr>
            <p:ph idx="1"/>
          </p:nvPr>
        </p:nvSpPr>
        <p:spPr/>
        <p:txBody>
          <a:bodyPr>
            <a:normAutofit/>
          </a:bodyPr>
          <a:lstStyle/>
          <a:p>
            <a:pPr marL="36900" indent="0" algn="ctr">
              <a:buNone/>
            </a:pPr>
            <a:r>
              <a:rPr lang="es-MX" sz="2800" dirty="0">
                <a:solidFill>
                  <a:schemeClr val="tx1"/>
                </a:solidFill>
                <a:effectLst/>
                <a:latin typeface="Goudy Type" panose="020B0604020202020204" pitchFamily="2" charset="0"/>
              </a:rPr>
              <a:t>E</a:t>
            </a:r>
            <a:r>
              <a:rPr lang="es-MX" sz="2800" b="0" i="0" dirty="0">
                <a:solidFill>
                  <a:schemeClr val="tx1"/>
                </a:solidFill>
                <a:effectLst/>
                <a:latin typeface="Goudy Type" panose="020B0604020202020204" pitchFamily="2" charset="0"/>
              </a:rPr>
              <a:t>s una forma de arte en donde se utiliza el movimiento del cuerpo, usualmente con música, como una forma de expresión, de interacción social, con fines de entretenimiento, artísticos o religiosos. La danza, también es una forma de comunicación, ya que se usa el lenguaje no verbal entre los seres humanos, donde el bailarín o bailarina expresa sentimientos y emociones a través de sus movimientos y gestos.</a:t>
            </a:r>
            <a:endParaRPr lang="es-MX" sz="2800" dirty="0">
              <a:solidFill>
                <a:schemeClr val="tx1"/>
              </a:solidFill>
              <a:latin typeface="Goudy Type" panose="020B0604020202020204" pitchFamily="2" charset="0"/>
            </a:endParaRPr>
          </a:p>
        </p:txBody>
      </p:sp>
    </p:spTree>
    <p:extLst>
      <p:ext uri="{BB962C8B-B14F-4D97-AF65-F5344CB8AC3E}">
        <p14:creationId xmlns:p14="http://schemas.microsoft.com/office/powerpoint/2010/main" val="10252403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559F60-4CE1-4E2F-86EA-1B60679F1F4A}"/>
              </a:ext>
            </a:extLst>
          </p:cNvPr>
          <p:cNvSpPr>
            <a:spLocks noGrp="1"/>
          </p:cNvSpPr>
          <p:nvPr>
            <p:ph type="title"/>
          </p:nvPr>
        </p:nvSpPr>
        <p:spPr>
          <a:xfrm>
            <a:off x="3563365" y="699227"/>
            <a:ext cx="5065270" cy="871563"/>
          </a:xfrm>
        </p:spPr>
        <p:txBody>
          <a:bodyPr rtlCol="0" anchor="b">
            <a:normAutofit/>
          </a:bodyPr>
          <a:lstStyle/>
          <a:p>
            <a:r>
              <a:rPr lang="es-MX" sz="4000" dirty="0"/>
              <a:t>Danzas creativas:</a:t>
            </a:r>
          </a:p>
        </p:txBody>
      </p:sp>
      <p:sp>
        <p:nvSpPr>
          <p:cNvPr id="24" name="Marcador de posición de contenido 2">
            <a:extLst>
              <a:ext uri="{FF2B5EF4-FFF2-40B4-BE49-F238E27FC236}">
                <a16:creationId xmlns:a16="http://schemas.microsoft.com/office/drawing/2014/main" id="{F260476B-CCA6-412B-A9C5-399C34AE6F05}"/>
              </a:ext>
            </a:extLst>
          </p:cNvPr>
          <p:cNvSpPr>
            <a:spLocks noGrp="1"/>
          </p:cNvSpPr>
          <p:nvPr>
            <p:ph idx="1"/>
          </p:nvPr>
        </p:nvSpPr>
        <p:spPr>
          <a:xfrm>
            <a:off x="1091938" y="3061368"/>
            <a:ext cx="10008123" cy="5035826"/>
          </a:xfrm>
        </p:spPr>
        <p:txBody>
          <a:bodyPr rtlCol="0" anchor="t">
            <a:normAutofit fontScale="85000" lnSpcReduction="20000"/>
          </a:bodyPr>
          <a:lstStyle/>
          <a:p>
            <a:pPr marL="36900" lvl="0" indent="0" algn="ctr">
              <a:buNone/>
            </a:pPr>
            <a:r>
              <a:rPr lang="es-MX" sz="4800" dirty="0"/>
              <a:t>La Danza Creativa es un método de trabajo corporal en el que a través de una danza libre, espontánea, sin reglas preestablecidas, se estimulan las potencialidades que todos tenemos, mediante un proceso creativo y terapéutico que proporciona un bienestar físico, psíquico y afectivo.</a:t>
            </a:r>
          </a:p>
        </p:txBody>
      </p:sp>
    </p:spTree>
    <p:extLst>
      <p:ext uri="{BB962C8B-B14F-4D97-AF65-F5344CB8AC3E}">
        <p14:creationId xmlns:p14="http://schemas.microsoft.com/office/powerpoint/2010/main" val="27860996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4">
                                            <p:txEl>
                                              <p:pRg st="0" end="0"/>
                                            </p:txEl>
                                          </p:spTgt>
                                        </p:tgtEl>
                                        <p:attrNameLst>
                                          <p:attrName>style.visibility</p:attrName>
                                        </p:attrNameLst>
                                      </p:cBhvr>
                                      <p:to>
                                        <p:strVal val="visible"/>
                                      </p:to>
                                    </p:set>
                                    <p:anim calcmode="lin" valueType="num">
                                      <p:cBhvr additive="base">
                                        <p:cTn id="12" dur="500" fill="hold"/>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4">
            <a:duotone>
              <a:schemeClr val="bg1">
                <a:shade val="80000"/>
                <a:lumMod val="80000"/>
              </a:schemeClr>
              <a:schemeClr val="bg1">
                <a:tint val="98000"/>
              </a:schemeClr>
            </a:duotone>
          </a:blip>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559F60-4CE1-4E2F-86EA-1B60679F1F4A}"/>
              </a:ext>
            </a:extLst>
          </p:cNvPr>
          <p:cNvSpPr>
            <a:spLocks noGrp="1"/>
          </p:cNvSpPr>
          <p:nvPr>
            <p:ph type="title"/>
          </p:nvPr>
        </p:nvSpPr>
        <p:spPr>
          <a:xfrm>
            <a:off x="2376348" y="397091"/>
            <a:ext cx="4538124" cy="970450"/>
          </a:xfrm>
        </p:spPr>
        <p:txBody>
          <a:bodyPr rtlCol="0" anchor="b">
            <a:normAutofit/>
          </a:bodyPr>
          <a:lstStyle/>
          <a:p>
            <a:pPr algn="l"/>
            <a:r>
              <a:rPr lang="es-MX" sz="4000" dirty="0"/>
              <a:t>Pulso musical:	</a:t>
            </a:r>
          </a:p>
        </p:txBody>
      </p:sp>
      <p:sp>
        <p:nvSpPr>
          <p:cNvPr id="24" name="Marcador de posición de contenido 2">
            <a:extLst>
              <a:ext uri="{FF2B5EF4-FFF2-40B4-BE49-F238E27FC236}">
                <a16:creationId xmlns:a16="http://schemas.microsoft.com/office/drawing/2014/main" id="{F260476B-CCA6-412B-A9C5-399C34AE6F05}"/>
              </a:ext>
            </a:extLst>
          </p:cNvPr>
          <p:cNvSpPr>
            <a:spLocks noGrp="1"/>
          </p:cNvSpPr>
          <p:nvPr>
            <p:ph idx="1"/>
          </p:nvPr>
        </p:nvSpPr>
        <p:spPr>
          <a:xfrm>
            <a:off x="0" y="2537278"/>
            <a:ext cx="11979965" cy="5693601"/>
          </a:xfrm>
        </p:spPr>
        <p:txBody>
          <a:bodyPr rtlCol="0" anchor="t">
            <a:normAutofit/>
          </a:bodyPr>
          <a:lstStyle/>
          <a:p>
            <a:pPr marL="36900" lvl="0" indent="0" rtl="0">
              <a:buNone/>
            </a:pPr>
            <a:r>
              <a:rPr lang="es-MX" sz="2400" dirty="0"/>
              <a:t>Es una unidad básica que se emplea para medir el tiempo. Se trata de una sucesión constante de pulsaciones que se repiten dividiendo el tiempo en partes iguales. ​ Cada una de las pulsaciones así como la sucesión de las mismas reciben el nombre de pulso.</a:t>
            </a:r>
          </a:p>
          <a:p>
            <a:pPr marL="36900" lvl="0" indent="0" rtl="0">
              <a:buNone/>
            </a:pPr>
            <a:r>
              <a:rPr lang="es-MX" sz="2400" dirty="0"/>
              <a:t>El pulso es la unidad básica que se emplea para medir el tiempo, para encontrar el pulso de cada pieza o tema musical lo más sencillo es dar palmas o picar con el pie en el suelo de forma constante al ritmo de la música hasta ir perfectamente emparejados.  Podemos decir que el pulso es como el latido de la pieza, además se mide igual que los latidos cardíacos en “PPM” o latidos o pulsaciones por minuto.</a:t>
            </a:r>
          </a:p>
        </p:txBody>
      </p:sp>
    </p:spTree>
    <p:extLst>
      <p:ext uri="{BB962C8B-B14F-4D97-AF65-F5344CB8AC3E}">
        <p14:creationId xmlns:p14="http://schemas.microsoft.com/office/powerpoint/2010/main" val="32202356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4">
                                            <p:txEl>
                                              <p:pRg st="0" end="0"/>
                                            </p:txEl>
                                          </p:spTgt>
                                        </p:tgtEl>
                                        <p:attrNameLst>
                                          <p:attrName>style.visibility</p:attrName>
                                        </p:attrNameLst>
                                      </p:cBhvr>
                                      <p:to>
                                        <p:strVal val="visible"/>
                                      </p:to>
                                    </p:set>
                                    <p:animEffect transition="in" filter="fade">
                                      <p:cBhvr>
                                        <p:cTn id="13" dur="1000"/>
                                        <p:tgtEl>
                                          <p:spTgt spid="24">
                                            <p:txEl>
                                              <p:pRg st="0" end="0"/>
                                            </p:txEl>
                                          </p:spTgt>
                                        </p:tgtEl>
                                      </p:cBhvr>
                                    </p:animEffect>
                                    <p:anim calcmode="lin" valueType="num">
                                      <p:cBhvr>
                                        <p:cTn id="14"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4">
                                            <p:txEl>
                                              <p:pRg st="1" end="1"/>
                                            </p:txEl>
                                          </p:spTgt>
                                        </p:tgtEl>
                                        <p:attrNameLst>
                                          <p:attrName>style.visibility</p:attrName>
                                        </p:attrNameLst>
                                      </p:cBhvr>
                                      <p:to>
                                        <p:strVal val="visible"/>
                                      </p:to>
                                    </p:set>
                                    <p:animEffect transition="in" filter="fade">
                                      <p:cBhvr>
                                        <p:cTn id="20" dur="1000"/>
                                        <p:tgtEl>
                                          <p:spTgt spid="24">
                                            <p:txEl>
                                              <p:pRg st="1" end="1"/>
                                            </p:txEl>
                                          </p:spTgt>
                                        </p:tgtEl>
                                      </p:cBhvr>
                                    </p:animEffect>
                                    <p:anim calcmode="lin" valueType="num">
                                      <p:cBhvr>
                                        <p:cTn id="21"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EEF81F-F85B-6C10-E9D4-FF3E7980405F}"/>
              </a:ext>
            </a:extLst>
          </p:cNvPr>
          <p:cNvSpPr>
            <a:spLocks noGrp="1"/>
          </p:cNvSpPr>
          <p:nvPr>
            <p:ph type="title"/>
          </p:nvPr>
        </p:nvSpPr>
        <p:spPr/>
        <p:txBody>
          <a:bodyPr>
            <a:normAutofit fontScale="90000"/>
          </a:bodyPr>
          <a:lstStyle/>
          <a:p>
            <a:r>
              <a:rPr lang="es-MX" sz="6600" dirty="0"/>
              <a:t>Tempo:</a:t>
            </a:r>
          </a:p>
        </p:txBody>
      </p:sp>
      <p:sp>
        <p:nvSpPr>
          <p:cNvPr id="3" name="Marcador de contenido 2">
            <a:extLst>
              <a:ext uri="{FF2B5EF4-FFF2-40B4-BE49-F238E27FC236}">
                <a16:creationId xmlns:a16="http://schemas.microsoft.com/office/drawing/2014/main" id="{13E95DA0-DAE4-DB2A-0EA7-F36604DAB57B}"/>
              </a:ext>
            </a:extLst>
          </p:cNvPr>
          <p:cNvSpPr>
            <a:spLocks noGrp="1"/>
          </p:cNvSpPr>
          <p:nvPr>
            <p:ph idx="1"/>
          </p:nvPr>
        </p:nvSpPr>
        <p:spPr/>
        <p:txBody>
          <a:bodyPr>
            <a:normAutofit fontScale="62500" lnSpcReduction="20000"/>
          </a:bodyPr>
          <a:lstStyle/>
          <a:p>
            <a:pPr marL="36900" indent="0" algn="ctr">
              <a:buNone/>
            </a:pPr>
            <a:r>
              <a:rPr lang="es-MX" sz="5400" dirty="0"/>
              <a:t>Es el movimiento o aire en terminología musical hacen referencia a la velocidad con la que debe ejecutarse una pieza musical.</a:t>
            </a:r>
          </a:p>
          <a:p>
            <a:pPr marL="36900" indent="0" algn="ctr">
              <a:buNone/>
            </a:pPr>
            <a:r>
              <a:rPr lang="es-MX" sz="5400" dirty="0"/>
              <a:t>Velocidad relativa con que sucede la acción en una novela, una obra teatral o cinematográfica, un programa de radio o televisión, etc.</a:t>
            </a:r>
          </a:p>
        </p:txBody>
      </p:sp>
    </p:spTree>
    <p:extLst>
      <p:ext uri="{BB962C8B-B14F-4D97-AF65-F5344CB8AC3E}">
        <p14:creationId xmlns:p14="http://schemas.microsoft.com/office/powerpoint/2010/main" val="33575801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559F60-4CE1-4E2F-86EA-1B60679F1F4A}"/>
              </a:ext>
            </a:extLst>
          </p:cNvPr>
          <p:cNvSpPr>
            <a:spLocks noGrp="1"/>
          </p:cNvSpPr>
          <p:nvPr>
            <p:ph type="title"/>
          </p:nvPr>
        </p:nvSpPr>
        <p:spPr>
          <a:xfrm>
            <a:off x="3312137" y="330248"/>
            <a:ext cx="4538124" cy="970450"/>
          </a:xfrm>
        </p:spPr>
        <p:txBody>
          <a:bodyPr rtlCol="0" anchor="b">
            <a:normAutofit/>
          </a:bodyPr>
          <a:lstStyle/>
          <a:p>
            <a:pPr algn="l"/>
            <a:r>
              <a:rPr lang="es-MX" sz="4000" dirty="0"/>
              <a:t>Acento:	</a:t>
            </a:r>
          </a:p>
        </p:txBody>
      </p:sp>
      <p:sp>
        <p:nvSpPr>
          <p:cNvPr id="24" name="Marcador de posición de contenido 2">
            <a:extLst>
              <a:ext uri="{FF2B5EF4-FFF2-40B4-BE49-F238E27FC236}">
                <a16:creationId xmlns:a16="http://schemas.microsoft.com/office/drawing/2014/main" id="{F260476B-CCA6-412B-A9C5-399C34AE6F05}"/>
              </a:ext>
            </a:extLst>
          </p:cNvPr>
          <p:cNvSpPr>
            <a:spLocks noGrp="1"/>
          </p:cNvSpPr>
          <p:nvPr>
            <p:ph idx="1"/>
          </p:nvPr>
        </p:nvSpPr>
        <p:spPr>
          <a:xfrm>
            <a:off x="488860" y="2971752"/>
            <a:ext cx="11214279" cy="5693601"/>
          </a:xfrm>
        </p:spPr>
        <p:txBody>
          <a:bodyPr rtlCol="0" anchor="t">
            <a:normAutofit/>
          </a:bodyPr>
          <a:lstStyle/>
          <a:p>
            <a:pPr marL="36900" lvl="0" indent="0" rtl="0">
              <a:buNone/>
            </a:pPr>
            <a:r>
              <a:rPr lang="es-MX" sz="2400" dirty="0"/>
              <a:t>Los acentos son movimientos rápidos y fuertes que se hacen durante la ejecución de una secuencia dancística, sirven para dar dinámicas y calidades de movimiento a dicha secuencia para darle versatilidad y no hacerla plana o aburrida.</a:t>
            </a:r>
          </a:p>
          <a:p>
            <a:pPr marL="36900" lvl="0" indent="0" rtl="0">
              <a:buNone/>
            </a:pPr>
            <a:r>
              <a:rPr lang="es-MX" sz="2400" dirty="0"/>
              <a:t>En danza constituye un latido que permanece siempre y que todo bailarín/a debe seguir internamente, para evolucionar adecuadamente dentro de su desarrollo coreográfico. El acento se define como la mayor intensidad de una pulsación con respecto a otra y va a definir las diferentes clases de ritmos.</a:t>
            </a:r>
          </a:p>
        </p:txBody>
      </p:sp>
    </p:spTree>
    <p:extLst>
      <p:ext uri="{BB962C8B-B14F-4D97-AF65-F5344CB8AC3E}">
        <p14:creationId xmlns:p14="http://schemas.microsoft.com/office/powerpoint/2010/main" val="35769343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grpId="0" nodeType="clickEffect">
                                  <p:stCondLst>
                                    <p:cond delay="0"/>
                                  </p:stCondLst>
                                  <p:childTnLst>
                                    <p:animEffect transition="out" filter="barn(inVertical)">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 presetClass="exit" presetSubtype="4" fill="hold" nodeType="clickEffect">
                                  <p:stCondLst>
                                    <p:cond delay="0"/>
                                  </p:stCondLst>
                                  <p:childTnLst>
                                    <p:anim calcmode="lin" valueType="num">
                                      <p:cBhvr additive="base">
                                        <p:cTn id="11" dur="500"/>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12" dur="500"/>
                                        <p:tgtEl>
                                          <p:spTgt spid="24">
                                            <p:txEl>
                                              <p:pRg st="0" end="0"/>
                                            </p:txEl>
                                          </p:spTgt>
                                        </p:tgtEl>
                                        <p:attrNameLst>
                                          <p:attrName>ppt_y</p:attrName>
                                        </p:attrNameLst>
                                      </p:cBhvr>
                                      <p:tavLst>
                                        <p:tav tm="0">
                                          <p:val>
                                            <p:strVal val="ppt_y"/>
                                          </p:val>
                                        </p:tav>
                                        <p:tav tm="100000">
                                          <p:val>
                                            <p:strVal val="1+ppt_h/2"/>
                                          </p:val>
                                        </p:tav>
                                      </p:tavLst>
                                    </p:anim>
                                    <p:set>
                                      <p:cBhvr>
                                        <p:cTn id="13" dur="1" fill="hold">
                                          <p:stCondLst>
                                            <p:cond delay="499"/>
                                          </p:stCondLst>
                                        </p:cTn>
                                        <p:tgtEl>
                                          <p:spTgt spid="24">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9442BE-BBC9-65B4-7E68-3844D485DDA7}"/>
              </a:ext>
            </a:extLst>
          </p:cNvPr>
          <p:cNvSpPr>
            <a:spLocks noGrp="1"/>
          </p:cNvSpPr>
          <p:nvPr>
            <p:ph type="title"/>
          </p:nvPr>
        </p:nvSpPr>
        <p:spPr/>
        <p:txBody>
          <a:bodyPr/>
          <a:lstStyle/>
          <a:p>
            <a:r>
              <a:rPr lang="es-MX" dirty="0"/>
              <a:t>Compás:</a:t>
            </a:r>
          </a:p>
        </p:txBody>
      </p:sp>
      <p:sp>
        <p:nvSpPr>
          <p:cNvPr id="3" name="Marcador de contenido 2">
            <a:extLst>
              <a:ext uri="{FF2B5EF4-FFF2-40B4-BE49-F238E27FC236}">
                <a16:creationId xmlns:a16="http://schemas.microsoft.com/office/drawing/2014/main" id="{A5EEBD74-9708-7709-8556-961B4E043A6A}"/>
              </a:ext>
            </a:extLst>
          </p:cNvPr>
          <p:cNvSpPr>
            <a:spLocks noGrp="1"/>
          </p:cNvSpPr>
          <p:nvPr>
            <p:ph idx="1"/>
          </p:nvPr>
        </p:nvSpPr>
        <p:spPr>
          <a:xfrm>
            <a:off x="564519" y="2076450"/>
            <a:ext cx="11052313" cy="4390611"/>
          </a:xfrm>
        </p:spPr>
        <p:txBody>
          <a:bodyPr>
            <a:normAutofit fontScale="92500" lnSpcReduction="10000"/>
          </a:bodyPr>
          <a:lstStyle/>
          <a:p>
            <a:pPr marL="36900" indent="0" algn="ctr">
              <a:buNone/>
            </a:pPr>
            <a:r>
              <a:rPr lang="es-MX" sz="2800" dirty="0"/>
              <a:t> Es un instrumento que permite ordenar los distintos ritmos naturales, con la finalidad de hacer más fácil su lectura y ejecución. Existen distintos tipos de compases según el acento base se repita cada dos, tres o cuatro pulsaciones.</a:t>
            </a:r>
          </a:p>
          <a:p>
            <a:pPr marL="36900" indent="0" algn="ctr">
              <a:buNone/>
            </a:pPr>
            <a:r>
              <a:rPr lang="es-MX" sz="2800" dirty="0"/>
              <a:t>En danza, gran parte de la música que se utiliza para bailar es contada y el compás musical nos indica cómo se debe contar la pieza que se está coreografiando o interpretando. Así por ejemplo un compás binario se contaría “ un y dos y tres y cuatro ….”. Un compás ternario sería por ejemplo “ 123, 223, 323, 423…”. Las palabras que se utilicen en una frase de movimiento pueden ser diferentes ( 1ya, 2ya, 3ya, 4ya…), pero la medida no varia.</a:t>
            </a:r>
          </a:p>
        </p:txBody>
      </p:sp>
    </p:spTree>
    <p:extLst>
      <p:ext uri="{BB962C8B-B14F-4D97-AF65-F5344CB8AC3E}">
        <p14:creationId xmlns:p14="http://schemas.microsoft.com/office/powerpoint/2010/main" val="30872975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2"/>
                                        </p:tgtEl>
                                        <p:attrNameLst>
                                          <p:attrName>r</p:attrName>
                                        </p:attrNameLst>
                                      </p:cBhvr>
                                    </p:animRot>
                                    <p:animRot by="-240000">
                                      <p:cBhvr>
                                        <p:cTn id="7" dur="200" fill="hold">
                                          <p:stCondLst>
                                            <p:cond delay="200"/>
                                          </p:stCondLst>
                                        </p:cTn>
                                        <p:tgtEl>
                                          <p:spTgt spid="2"/>
                                        </p:tgtEl>
                                        <p:attrNameLst>
                                          <p:attrName>r</p:attrName>
                                        </p:attrNameLst>
                                      </p:cBhvr>
                                    </p:animRot>
                                    <p:animRot by="240000">
                                      <p:cBhvr>
                                        <p:cTn id="8" dur="200" fill="hold">
                                          <p:stCondLst>
                                            <p:cond delay="400"/>
                                          </p:stCondLst>
                                        </p:cTn>
                                        <p:tgtEl>
                                          <p:spTgt spid="2"/>
                                        </p:tgtEl>
                                        <p:attrNameLst>
                                          <p:attrName>r</p:attrName>
                                        </p:attrNameLst>
                                      </p:cBhvr>
                                    </p:animRot>
                                    <p:animRot by="-240000">
                                      <p:cBhvr>
                                        <p:cTn id="9" dur="200" fill="hold">
                                          <p:stCondLst>
                                            <p:cond delay="600"/>
                                          </p:stCondLst>
                                        </p:cTn>
                                        <p:tgtEl>
                                          <p:spTgt spid="2"/>
                                        </p:tgtEl>
                                        <p:attrNameLst>
                                          <p:attrName>r</p:attrName>
                                        </p:attrNameLst>
                                      </p:cBhvr>
                                    </p:animRot>
                                    <p:animRot by="120000">
                                      <p:cBhvr>
                                        <p:cTn id="10" dur="200" fill="hold">
                                          <p:stCondLst>
                                            <p:cond delay="80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grpId="0" nodeType="clickEffect">
                                  <p:stCondLst>
                                    <p:cond delay="0"/>
                                  </p:stCondLst>
                                  <p:childTnLst>
                                    <p:animRot by="21600000">
                                      <p:cBhvr>
                                        <p:cTn id="14" dur="2000" fill="hold"/>
                                        <p:tgtEl>
                                          <p:spTgt spid="3">
                                            <p:txEl>
                                              <p:pRg st="0" end="0"/>
                                            </p:txEl>
                                          </p:spTgt>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grpId="0" nodeType="clickEffect">
                                  <p:stCondLst>
                                    <p:cond delay="0"/>
                                  </p:stCondLst>
                                  <p:childTnLst>
                                    <p:animRot by="21600000">
                                      <p:cBhvr>
                                        <p:cTn id="18" dur="2000" fill="hold"/>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559F60-4CE1-4E2F-86EA-1B60679F1F4A}"/>
              </a:ext>
            </a:extLst>
          </p:cNvPr>
          <p:cNvSpPr>
            <a:spLocks noGrp="1"/>
          </p:cNvSpPr>
          <p:nvPr>
            <p:ph type="title"/>
          </p:nvPr>
        </p:nvSpPr>
        <p:spPr>
          <a:xfrm>
            <a:off x="3826938" y="532122"/>
            <a:ext cx="4538124" cy="970450"/>
          </a:xfrm>
        </p:spPr>
        <p:txBody>
          <a:bodyPr rtlCol="0" anchor="b">
            <a:normAutofit/>
          </a:bodyPr>
          <a:lstStyle/>
          <a:p>
            <a:pPr algn="l"/>
            <a:r>
              <a:rPr lang="es-MX" sz="4000" dirty="0"/>
              <a:t>Motricidad fina:	</a:t>
            </a:r>
          </a:p>
        </p:txBody>
      </p:sp>
      <p:sp>
        <p:nvSpPr>
          <p:cNvPr id="24" name="Marcador de posición de contenido 2">
            <a:extLst>
              <a:ext uri="{FF2B5EF4-FFF2-40B4-BE49-F238E27FC236}">
                <a16:creationId xmlns:a16="http://schemas.microsoft.com/office/drawing/2014/main" id="{F260476B-CCA6-412B-A9C5-399C34AE6F05}"/>
              </a:ext>
            </a:extLst>
          </p:cNvPr>
          <p:cNvSpPr>
            <a:spLocks noGrp="1"/>
          </p:cNvSpPr>
          <p:nvPr>
            <p:ph idx="1"/>
          </p:nvPr>
        </p:nvSpPr>
        <p:spPr>
          <a:xfrm>
            <a:off x="1790295" y="2350388"/>
            <a:ext cx="8002860" cy="5035826"/>
          </a:xfrm>
        </p:spPr>
        <p:txBody>
          <a:bodyPr rtlCol="0" anchor="t">
            <a:normAutofit/>
          </a:bodyPr>
          <a:lstStyle/>
          <a:p>
            <a:pPr marL="36900" lvl="0" indent="0" algn="ctr" rtl="0">
              <a:buNone/>
            </a:pPr>
            <a:r>
              <a:rPr lang="es-MX" sz="3200" dirty="0"/>
              <a:t>El control de la motricidad fina es la coordinación de músculos, huesos y nervios para producir movimientos pequeños y precisos. Un ejemplo de control de la motricidad fina es recoger un pequeño elemento con el dedo índice y el pulgar.</a:t>
            </a:r>
          </a:p>
        </p:txBody>
      </p:sp>
    </p:spTree>
    <p:extLst>
      <p:ext uri="{BB962C8B-B14F-4D97-AF65-F5344CB8AC3E}">
        <p14:creationId xmlns:p14="http://schemas.microsoft.com/office/powerpoint/2010/main" val="39099955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4">
                                            <p:txEl>
                                              <p:pRg st="0" end="0"/>
                                            </p:txEl>
                                          </p:spTgt>
                                        </p:tgtEl>
                                        <p:attrNameLst>
                                          <p:attrName>style.visibility</p:attrName>
                                        </p:attrNameLst>
                                      </p:cBhvr>
                                      <p:to>
                                        <p:strVal val="visible"/>
                                      </p:to>
                                    </p:set>
                                    <p:anim calcmode="lin" valueType="num">
                                      <p:cBhvr additive="base">
                                        <p:cTn id="12" dur="500" fill="hold"/>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DA2D71-66CC-0525-3C34-F6317922F08E}"/>
              </a:ext>
            </a:extLst>
          </p:cNvPr>
          <p:cNvSpPr>
            <a:spLocks noGrp="1"/>
          </p:cNvSpPr>
          <p:nvPr>
            <p:ph type="title"/>
          </p:nvPr>
        </p:nvSpPr>
        <p:spPr/>
        <p:txBody>
          <a:bodyPr/>
          <a:lstStyle/>
          <a:p>
            <a:r>
              <a:rPr lang="es-MX" dirty="0"/>
              <a:t>Motricidad gruesa:</a:t>
            </a:r>
          </a:p>
        </p:txBody>
      </p:sp>
      <p:sp>
        <p:nvSpPr>
          <p:cNvPr id="3" name="Marcador de contenido 2">
            <a:extLst>
              <a:ext uri="{FF2B5EF4-FFF2-40B4-BE49-F238E27FC236}">
                <a16:creationId xmlns:a16="http://schemas.microsoft.com/office/drawing/2014/main" id="{A5CC4E7A-997E-6B6C-D2FA-DA9EDBF5330C}"/>
              </a:ext>
            </a:extLst>
          </p:cNvPr>
          <p:cNvSpPr>
            <a:spLocks noGrp="1"/>
          </p:cNvSpPr>
          <p:nvPr>
            <p:ph idx="1"/>
          </p:nvPr>
        </p:nvSpPr>
        <p:spPr/>
        <p:txBody>
          <a:bodyPr>
            <a:normAutofit lnSpcReduction="10000"/>
          </a:bodyPr>
          <a:lstStyle/>
          <a:p>
            <a:pPr marL="36900" indent="0" algn="ctr">
              <a:buNone/>
            </a:pPr>
            <a:r>
              <a:rPr lang="es-MX" sz="4000" dirty="0"/>
              <a:t>Es la habilidad para realizar movimientos generales grandes (tales como agitar un brazo o levantar una pierna). Dicho control requiere la coordinación y el funcionamiento apropiados de músculos, huesos y nervios.</a:t>
            </a:r>
          </a:p>
        </p:txBody>
      </p:sp>
    </p:spTree>
    <p:extLst>
      <p:ext uri="{BB962C8B-B14F-4D97-AF65-F5344CB8AC3E}">
        <p14:creationId xmlns:p14="http://schemas.microsoft.com/office/powerpoint/2010/main" val="23044695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xit" presetSubtype="32" fill="hold" grpId="0" nodeType="clickEffect">
                                  <p:stCondLst>
                                    <p:cond delay="0"/>
                                  </p:stCondLst>
                                  <p:childTnLst>
                                    <p:animEffect transition="out" filter="circle(out)">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6" presetClass="exit" presetSubtype="32" fill="hold" grpId="0" nodeType="clickEffect">
                                  <p:stCondLst>
                                    <p:cond delay="0"/>
                                  </p:stCondLst>
                                  <p:childTnLst>
                                    <p:animEffect transition="out" filter="circle(out)">
                                      <p:cBhvr>
                                        <p:cTn id="11" dur="2000"/>
                                        <p:tgtEl>
                                          <p:spTgt spid="3">
                                            <p:txEl>
                                              <p:pRg st="0" end="0"/>
                                            </p:txEl>
                                          </p:spTgt>
                                        </p:tgtEl>
                                      </p:cBhvr>
                                    </p:animEffect>
                                    <p:set>
                                      <p:cBhvr>
                                        <p:cTn id="12"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559F60-4CE1-4E2F-86EA-1B60679F1F4A}"/>
              </a:ext>
            </a:extLst>
          </p:cNvPr>
          <p:cNvSpPr>
            <a:spLocks noGrp="1"/>
          </p:cNvSpPr>
          <p:nvPr>
            <p:ph type="title"/>
          </p:nvPr>
        </p:nvSpPr>
        <p:spPr>
          <a:xfrm>
            <a:off x="3826938" y="365016"/>
            <a:ext cx="4538124" cy="970450"/>
          </a:xfrm>
        </p:spPr>
        <p:txBody>
          <a:bodyPr rtlCol="0" anchor="b">
            <a:normAutofit fontScale="90000"/>
          </a:bodyPr>
          <a:lstStyle/>
          <a:p>
            <a:pPr algn="l"/>
            <a:r>
              <a:rPr lang="es-MX" sz="4000" dirty="0"/>
              <a:t>Centros de proyección:</a:t>
            </a:r>
          </a:p>
        </p:txBody>
      </p:sp>
      <p:sp>
        <p:nvSpPr>
          <p:cNvPr id="24" name="Marcador de posición de contenido 2">
            <a:extLst>
              <a:ext uri="{FF2B5EF4-FFF2-40B4-BE49-F238E27FC236}">
                <a16:creationId xmlns:a16="http://schemas.microsoft.com/office/drawing/2014/main" id="{F260476B-CCA6-412B-A9C5-399C34AE6F05}"/>
              </a:ext>
            </a:extLst>
          </p:cNvPr>
          <p:cNvSpPr>
            <a:spLocks noGrp="1"/>
          </p:cNvSpPr>
          <p:nvPr>
            <p:ph idx="1"/>
          </p:nvPr>
        </p:nvSpPr>
        <p:spPr>
          <a:xfrm>
            <a:off x="824570" y="2894263"/>
            <a:ext cx="10542860" cy="5035826"/>
          </a:xfrm>
        </p:spPr>
        <p:txBody>
          <a:bodyPr rtlCol="0" anchor="t">
            <a:normAutofit/>
          </a:bodyPr>
          <a:lstStyle/>
          <a:p>
            <a:pPr marL="36900" lvl="0" indent="0" algn="ctr" rtl="0">
              <a:buNone/>
            </a:pPr>
            <a:r>
              <a:rPr lang="es-MX" sz="3200" dirty="0"/>
              <a:t>Es la emoción o sentimiento que le da la persona a un baile conforme a que trate el baile.</a:t>
            </a:r>
          </a:p>
          <a:p>
            <a:pPr marL="36900" lvl="0" indent="0" algn="ctr" rtl="0">
              <a:buNone/>
            </a:pPr>
            <a:r>
              <a:rPr lang="es-MX" sz="3200" dirty="0"/>
              <a:t>La época del hecho a representar, los personajes, las costumbres, el lugar donde se desarrolla, la vestimenta, es decir, estudiar la base o la raíz del hecho folklórico para que se produzca una buena proyección.</a:t>
            </a:r>
          </a:p>
        </p:txBody>
      </p:sp>
    </p:spTree>
    <p:extLst>
      <p:ext uri="{BB962C8B-B14F-4D97-AF65-F5344CB8AC3E}">
        <p14:creationId xmlns:p14="http://schemas.microsoft.com/office/powerpoint/2010/main" val="384268773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4">
                                            <p:txEl>
                                              <p:pRg st="0" end="0"/>
                                            </p:txEl>
                                          </p:spTgt>
                                        </p:tgtEl>
                                        <p:attrNameLst>
                                          <p:attrName>style.visibility</p:attrName>
                                        </p:attrNameLst>
                                      </p:cBhvr>
                                      <p:to>
                                        <p:strVal val="visible"/>
                                      </p:to>
                                    </p:set>
                                    <p:anim calcmode="lin" valueType="num">
                                      <p:cBhvr additive="base">
                                        <p:cTn id="12" dur="500" fill="hold"/>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4">
                                            <p:txEl>
                                              <p:pRg st="1" end="1"/>
                                            </p:txEl>
                                          </p:spTgt>
                                        </p:tgtEl>
                                        <p:attrNameLst>
                                          <p:attrName>style.visibility</p:attrName>
                                        </p:attrNameLst>
                                      </p:cBhvr>
                                      <p:to>
                                        <p:strVal val="visible"/>
                                      </p:to>
                                    </p:set>
                                    <p:anim calcmode="lin" valueType="num">
                                      <p:cBhvr additive="base">
                                        <p:cTn id="18" dur="500" fill="hold"/>
                                        <p:tgtEl>
                                          <p:spTgt spid="24">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F23C47B-DBD2-D574-A4A2-13C3A3B67EDF}"/>
              </a:ext>
            </a:extLst>
          </p:cNvPr>
          <p:cNvSpPr>
            <a:spLocks noGrp="1"/>
          </p:cNvSpPr>
          <p:nvPr>
            <p:ph idx="1"/>
          </p:nvPr>
        </p:nvSpPr>
        <p:spPr>
          <a:xfrm>
            <a:off x="687508" y="381000"/>
            <a:ext cx="10816983" cy="6096000"/>
          </a:xfrm>
        </p:spPr>
        <p:txBody>
          <a:bodyPr>
            <a:normAutofit fontScale="92500" lnSpcReduction="10000"/>
          </a:bodyPr>
          <a:lstStyle/>
          <a:p>
            <a:r>
              <a:rPr lang="es-MX" sz="2800" dirty="0"/>
              <a:t>Locomoción: Movimiento continuado desde un lugar a otro, ya sea con  pasos, brincando, rodando sobre el suelo, deslizándose, arrastrándose, o  haciendo la rueda.</a:t>
            </a:r>
          </a:p>
          <a:p>
            <a:r>
              <a:rPr lang="es-MX" sz="2800" dirty="0"/>
              <a:t>Gestualidad: Movimientos de una parte del cuerpo que no sostiene el peso  de todo él; por ejemplo, cabecear, encogerse de hombros, hacer señas  con la mano, o balancear el pie.</a:t>
            </a:r>
          </a:p>
          <a:p>
            <a:r>
              <a:rPr lang="es-MX" sz="2800" dirty="0"/>
              <a:t>Elevación: Erguimiento, acción de levantarse, salto; todos los movimientos  que actúan en sentido contrario a la ley de la gravedad.  </a:t>
            </a:r>
          </a:p>
          <a:p>
            <a:r>
              <a:rPr lang="es-MX" sz="2800" dirty="0"/>
              <a:t>Rotación: Giro de todo el cuerpo sobre un eje. </a:t>
            </a:r>
          </a:p>
          <a:p>
            <a:r>
              <a:rPr lang="es-MX" sz="2800" dirty="0"/>
              <a:t>Posición: Aparente inmovilidad exterior en actitud “de rigidez”, en relajación, o  en una momentánea quietud en tensión equilibrada. El movimiento se produce en la musculatura, con la particularidad de que no es visible exteriormente.</a:t>
            </a:r>
          </a:p>
        </p:txBody>
      </p:sp>
    </p:spTree>
    <p:extLst>
      <p:ext uri="{BB962C8B-B14F-4D97-AF65-F5344CB8AC3E}">
        <p14:creationId xmlns:p14="http://schemas.microsoft.com/office/powerpoint/2010/main" val="22647033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0" end="0"/>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p:tgtEl>
                                          <p:spTgt spid="3">
                                            <p:txEl>
                                              <p:pRg st="1" end="1"/>
                                            </p:txEl>
                                          </p:spTgt>
                                        </p:tgtEl>
                                        <p:attrNameLst>
                                          <p:attrName>ppt_y</p:attrName>
                                        </p:attrNameLst>
                                      </p:cBhvr>
                                      <p:tavLst>
                                        <p:tav tm="0">
                                          <p:val>
                                            <p:strVal val="ppt_y"/>
                                          </p:val>
                                        </p:tav>
                                        <p:tav tm="100000">
                                          <p:val>
                                            <p:strVal val="1+ppt_h/2"/>
                                          </p:val>
                                        </p:tav>
                                      </p:tavLst>
                                    </p:anim>
                                    <p:set>
                                      <p:cBhvr>
                                        <p:cTn id="14"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p:tgtEl>
                                          <p:spTgt spid="3">
                                            <p:txEl>
                                              <p:pRg st="2" end="2"/>
                                            </p:txEl>
                                          </p:spTgt>
                                        </p:tgtEl>
                                        <p:attrNameLst>
                                          <p:attrName>ppt_y</p:attrName>
                                        </p:attrNameLst>
                                      </p:cBhvr>
                                      <p:tavLst>
                                        <p:tav tm="0">
                                          <p:val>
                                            <p:strVal val="ppt_y"/>
                                          </p:val>
                                        </p:tav>
                                        <p:tav tm="100000">
                                          <p:val>
                                            <p:strVal val="1+ppt_h/2"/>
                                          </p:val>
                                        </p:tav>
                                      </p:tavLst>
                                    </p:anim>
                                    <p:set>
                                      <p:cBhvr>
                                        <p:cTn id="20"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p:tgtEl>
                                          <p:spTgt spid="3">
                                            <p:txEl>
                                              <p:pRg st="3" end="3"/>
                                            </p:txEl>
                                          </p:spTgt>
                                        </p:tgtEl>
                                        <p:attrNameLst>
                                          <p:attrName>ppt_y</p:attrName>
                                        </p:attrNameLst>
                                      </p:cBhvr>
                                      <p:tavLst>
                                        <p:tav tm="0">
                                          <p:val>
                                            <p:strVal val="ppt_y"/>
                                          </p:val>
                                        </p:tav>
                                        <p:tav tm="100000">
                                          <p:val>
                                            <p:strVal val="1+ppt_h/2"/>
                                          </p:val>
                                        </p:tav>
                                      </p:tavLst>
                                    </p:anim>
                                    <p:set>
                                      <p:cBhvr>
                                        <p:cTn id="26"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0" nodeType="clickEffect">
                                  <p:stCondLst>
                                    <p:cond delay="0"/>
                                  </p:stCondLst>
                                  <p:childTnLst>
                                    <p:anim calcmode="lin" valueType="num">
                                      <p:cBhvr additive="base">
                                        <p:cTn id="30" dur="5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p:tgtEl>
                                          <p:spTgt spid="3">
                                            <p:txEl>
                                              <p:pRg st="4" end="4"/>
                                            </p:txEl>
                                          </p:spTgt>
                                        </p:tgtEl>
                                        <p:attrNameLst>
                                          <p:attrName>ppt_y</p:attrName>
                                        </p:attrNameLst>
                                      </p:cBhvr>
                                      <p:tavLst>
                                        <p:tav tm="0">
                                          <p:val>
                                            <p:strVal val="ppt_y"/>
                                          </p:val>
                                        </p:tav>
                                        <p:tav tm="100000">
                                          <p:val>
                                            <p:strVal val="1+ppt_h/2"/>
                                          </p:val>
                                        </p:tav>
                                      </p:tavLst>
                                    </p:anim>
                                    <p:set>
                                      <p:cBhvr>
                                        <p:cTn id="32"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xml><?xml version="1.0" encoding="utf-8"?>
<a:themeOverride xmlns:a="http://schemas.openxmlformats.org/drawingml/2006/main">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0585E981-8C91-4205-A0C3-C991F42B4C9E}">
  <ds:schemaRefs>
    <ds:schemaRef ds:uri="http://schemas.microsoft.com/office/2006/metadata/contentType"/>
    <ds:schemaRef ds:uri="http://schemas.microsoft.com/office/2006/metadata/properties/metaAttributes"/>
    <ds:schemaRef ds:uri="http://www.w3.org/2000/xmlns/"/>
    <ds:schemaRef ds:uri="http://www.w3.org/2001/XMLSchema"/>
    <ds:schemaRef ds:uri="71af3243-3dd4-4a8d-8c0d-dd76da1f02a5"/>
    <ds:schemaRef ds:uri="16c05727-aa75-4e4a-9b5f-8a80a1165891"/>
  </ds:schemaRefs>
</ds:datastoreItem>
</file>

<file path=customXml/itemProps2.xml><?xml version="1.0" encoding="utf-8"?>
<ds:datastoreItem xmlns:ds="http://schemas.openxmlformats.org/officeDocument/2006/customXml" ds:itemID="{64B270AB-C138-415C-897E-3C24487DECF1}">
  <ds:schemaRefs>
    <ds:schemaRef ds:uri="http://schemas.microsoft.com/sharepoint/v3/contenttype/forms"/>
  </ds:schemaRefs>
</ds:datastoreItem>
</file>

<file path=customXml/itemProps3.xml><?xml version="1.0" encoding="utf-8"?>
<ds:datastoreItem xmlns:ds="http://schemas.openxmlformats.org/officeDocument/2006/customXml" ds:itemID="{2C4C00F4-06E9-43E3-AD97-88A857CEFA82}">
  <ds:schemaRefs>
    <ds:schemaRef ds:uri="http://schemas.microsoft.com/office/2006/metadata/properties"/>
    <ds:schemaRef ds:uri="http://www.w3.org/2000/xmlns/"/>
    <ds:schemaRef ds:uri="71af3243-3dd4-4a8d-8c0d-dd76da1f02a5"/>
    <ds:schemaRef ds:uri="http://www.w3.org/2001/XMLSchema-instance"/>
  </ds:schemaRefs>
</ds:datastoreItem>
</file>

<file path=docProps/app.xml><?xml version="1.0" encoding="utf-8"?>
<Properties xmlns="http://schemas.openxmlformats.org/officeDocument/2006/extended-properties" xmlns:vt="http://schemas.openxmlformats.org/officeDocument/2006/docPropsVTypes">
  <Template>{9F4DCF79-B8D0-4964-9E04-68D2CCD289F8}tf55705232_win32</Template>
  <TotalTime>5580</TotalTime>
  <Words>1095</Words>
  <Application>Microsoft Office PowerPoint</Application>
  <PresentationFormat>Widescreen</PresentationFormat>
  <Paragraphs>47</Paragraphs>
  <Slides>15</Slides>
  <Notes>8</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Quotable</vt:lpstr>
      <vt:lpstr>Actividades coreográficas en la escuela</vt:lpstr>
      <vt:lpstr>Pulso musical: </vt:lpstr>
      <vt:lpstr>Tempo:</vt:lpstr>
      <vt:lpstr>Acento: </vt:lpstr>
      <vt:lpstr>Compás:</vt:lpstr>
      <vt:lpstr>Motricidad fina: </vt:lpstr>
      <vt:lpstr>Motricidad gruesa:</vt:lpstr>
      <vt:lpstr>Centros de proyección:</vt:lpstr>
      <vt:lpstr>PowerPoint Presentation</vt:lpstr>
      <vt:lpstr>Danzas educativas</vt:lpstr>
      <vt:lpstr>Danzas del mundo:</vt:lpstr>
      <vt:lpstr>Orígenes: </vt:lpstr>
      <vt:lpstr>Clasificaciones según su procedencia:</vt:lpstr>
      <vt:lpstr>Danzas de presentación </vt:lpstr>
      <vt:lpstr>Danzas creativas: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Conceptos de la danza</dc:title>
  <dc:creator>JULIA FAELA JIMENEZ RAMIREZ</dc:creator>
  <cp:lastModifiedBy>Alicia marifer Herrera reyna</cp:lastModifiedBy>
  <cp:revision>11</cp:revision>
  <dcterms:created xsi:type="dcterms:W3CDTF">2022-05-04T00:25:39Z</dcterms:created>
  <dcterms:modified xsi:type="dcterms:W3CDTF">2022-05-08T23:40:58Z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