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8" r:id="rId2"/>
    <p:sldId id="259" r:id="rId3"/>
    <p:sldId id="291" r:id="rId4"/>
    <p:sldId id="293" r:id="rId5"/>
    <p:sldId id="257" r:id="rId6"/>
    <p:sldId id="297" r:id="rId7"/>
    <p:sldId id="298" r:id="rId8"/>
    <p:sldId id="285" r:id="rId9"/>
    <p:sldId id="299" r:id="rId10"/>
    <p:sldId id="296" r:id="rId11"/>
    <p:sldId id="288" r:id="rId12"/>
    <p:sldId id="295" r:id="rId13"/>
    <p:sldId id="289" r:id="rId14"/>
    <p:sldId id="290" r:id="rId15"/>
    <p:sldId id="287" r:id="rId16"/>
  </p:sldIdLst>
  <p:sldSz cx="6858000" cy="9144000" type="letter"/>
  <p:notesSz cx="6858000" cy="9144000"/>
  <p:defaultTextStyle>
    <a:defPPr>
      <a:defRPr lang="en-US"/>
    </a:defPPr>
    <a:lvl1pPr marL="0" algn="l" defTabSz="457121" rtl="0" eaLnBrk="1" latinLnBrk="0" hangingPunct="1">
      <a:defRPr sz="1800" kern="1200">
        <a:solidFill>
          <a:schemeClr val="tx1"/>
        </a:solidFill>
        <a:latin typeface="+mn-lt"/>
        <a:ea typeface="+mn-ea"/>
        <a:cs typeface="+mn-cs"/>
      </a:defRPr>
    </a:lvl1pPr>
    <a:lvl2pPr marL="457121" algn="l" defTabSz="457121" rtl="0" eaLnBrk="1" latinLnBrk="0" hangingPunct="1">
      <a:defRPr sz="1800" kern="1200">
        <a:solidFill>
          <a:schemeClr val="tx1"/>
        </a:solidFill>
        <a:latin typeface="+mn-lt"/>
        <a:ea typeface="+mn-ea"/>
        <a:cs typeface="+mn-cs"/>
      </a:defRPr>
    </a:lvl2pPr>
    <a:lvl3pPr marL="914242" algn="l" defTabSz="457121" rtl="0" eaLnBrk="1" latinLnBrk="0" hangingPunct="1">
      <a:defRPr sz="1800" kern="1200">
        <a:solidFill>
          <a:schemeClr val="tx1"/>
        </a:solidFill>
        <a:latin typeface="+mn-lt"/>
        <a:ea typeface="+mn-ea"/>
        <a:cs typeface="+mn-cs"/>
      </a:defRPr>
    </a:lvl3pPr>
    <a:lvl4pPr marL="1371363" algn="l" defTabSz="457121" rtl="0" eaLnBrk="1" latinLnBrk="0" hangingPunct="1">
      <a:defRPr sz="1800" kern="1200">
        <a:solidFill>
          <a:schemeClr val="tx1"/>
        </a:solidFill>
        <a:latin typeface="+mn-lt"/>
        <a:ea typeface="+mn-ea"/>
        <a:cs typeface="+mn-cs"/>
      </a:defRPr>
    </a:lvl4pPr>
    <a:lvl5pPr marL="1828484" algn="l" defTabSz="457121" rtl="0" eaLnBrk="1" latinLnBrk="0" hangingPunct="1">
      <a:defRPr sz="1800" kern="1200">
        <a:solidFill>
          <a:schemeClr val="tx1"/>
        </a:solidFill>
        <a:latin typeface="+mn-lt"/>
        <a:ea typeface="+mn-ea"/>
        <a:cs typeface="+mn-cs"/>
      </a:defRPr>
    </a:lvl5pPr>
    <a:lvl6pPr marL="2285605" algn="l" defTabSz="457121" rtl="0" eaLnBrk="1" latinLnBrk="0" hangingPunct="1">
      <a:defRPr sz="1800" kern="1200">
        <a:solidFill>
          <a:schemeClr val="tx1"/>
        </a:solidFill>
        <a:latin typeface="+mn-lt"/>
        <a:ea typeface="+mn-ea"/>
        <a:cs typeface="+mn-cs"/>
      </a:defRPr>
    </a:lvl6pPr>
    <a:lvl7pPr marL="2742727" algn="l" defTabSz="457121" rtl="0" eaLnBrk="1" latinLnBrk="0" hangingPunct="1">
      <a:defRPr sz="1800" kern="1200">
        <a:solidFill>
          <a:schemeClr val="tx1"/>
        </a:solidFill>
        <a:latin typeface="+mn-lt"/>
        <a:ea typeface="+mn-ea"/>
        <a:cs typeface="+mn-cs"/>
      </a:defRPr>
    </a:lvl7pPr>
    <a:lvl8pPr marL="3199848" algn="l" defTabSz="457121" rtl="0" eaLnBrk="1" latinLnBrk="0" hangingPunct="1">
      <a:defRPr sz="1800" kern="1200">
        <a:solidFill>
          <a:schemeClr val="tx1"/>
        </a:solidFill>
        <a:latin typeface="+mn-lt"/>
        <a:ea typeface="+mn-ea"/>
        <a:cs typeface="+mn-cs"/>
      </a:defRPr>
    </a:lvl8pPr>
    <a:lvl9pPr marL="3656968" algn="l" defTabSz="457121"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Estilo medio 2 - Énfasi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221" autoAdjust="0"/>
    <p:restoredTop sz="94660"/>
  </p:normalViewPr>
  <p:slideViewPr>
    <p:cSldViewPr snapToGrid="0">
      <p:cViewPr>
        <p:scale>
          <a:sx n="44" d="100"/>
          <a:sy n="44" d="100"/>
        </p:scale>
        <p:origin x="2058" y="2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ucia laureano valdez" userId="e5218db920160b3a" providerId="LiveId" clId="{F50B1DB8-E684-4043-A8A2-9DE0C270ABA4}"/>
    <pc:docChg chg="custSel modSld">
      <pc:chgData name="lucia laureano valdez" userId="e5218db920160b3a" providerId="LiveId" clId="{F50B1DB8-E684-4043-A8A2-9DE0C270ABA4}" dt="2022-05-06T17:24:33.539" v="32" actId="20577"/>
      <pc:docMkLst>
        <pc:docMk/>
      </pc:docMkLst>
      <pc:sldChg chg="modSp mod">
        <pc:chgData name="lucia laureano valdez" userId="e5218db920160b3a" providerId="LiveId" clId="{F50B1DB8-E684-4043-A8A2-9DE0C270ABA4}" dt="2022-05-06T17:24:33.539" v="32" actId="20577"/>
        <pc:sldMkLst>
          <pc:docMk/>
          <pc:sldMk cId="3925082334" sldId="258"/>
        </pc:sldMkLst>
        <pc:spChg chg="mod">
          <ac:chgData name="lucia laureano valdez" userId="e5218db920160b3a" providerId="LiveId" clId="{F50B1DB8-E684-4043-A8A2-9DE0C270ABA4}" dt="2022-05-06T17:24:33.539" v="32" actId="20577"/>
          <ac:spMkLst>
            <pc:docMk/>
            <pc:sldMk cId="3925082334" sldId="258"/>
            <ac:spMk id="4" creationId="{6197F09A-535F-46FF-AC8C-0C77DC9E30D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1" y="1496486"/>
            <a:ext cx="5829300" cy="3183467"/>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5C47CBB2-97E6-4DC7-9D8F-C8CCA842E154}" type="datetimeFigureOut">
              <a:rPr lang="es-MX" smtClean="0"/>
              <a:t>11/05/2022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6912E7CA-A7B5-401D-B0FB-C781D923B4C9}" type="slidenum">
              <a:rPr lang="es-MX" smtClean="0"/>
              <a:t>‹Nº›</a:t>
            </a:fld>
            <a:endParaRPr lang="es-MX"/>
          </a:p>
        </p:txBody>
      </p:sp>
    </p:spTree>
    <p:extLst>
      <p:ext uri="{BB962C8B-B14F-4D97-AF65-F5344CB8AC3E}">
        <p14:creationId xmlns:p14="http://schemas.microsoft.com/office/powerpoint/2010/main" val="30661315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C47CBB2-97E6-4DC7-9D8F-C8CCA842E154}" type="datetimeFigureOut">
              <a:rPr lang="es-MX" smtClean="0"/>
              <a:t>11/05/2022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6912E7CA-A7B5-401D-B0FB-C781D923B4C9}" type="slidenum">
              <a:rPr lang="es-MX" smtClean="0"/>
              <a:t>‹Nº›</a:t>
            </a:fld>
            <a:endParaRPr lang="es-MX"/>
          </a:p>
        </p:txBody>
      </p:sp>
    </p:spTree>
    <p:extLst>
      <p:ext uri="{BB962C8B-B14F-4D97-AF65-F5344CB8AC3E}">
        <p14:creationId xmlns:p14="http://schemas.microsoft.com/office/powerpoint/2010/main" val="17054620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8" y="486836"/>
            <a:ext cx="1478756"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9" y="486836"/>
            <a:ext cx="4350544" cy="77491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C47CBB2-97E6-4DC7-9D8F-C8CCA842E154}" type="datetimeFigureOut">
              <a:rPr lang="es-MX" smtClean="0"/>
              <a:t>11/05/2022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6912E7CA-A7B5-401D-B0FB-C781D923B4C9}" type="slidenum">
              <a:rPr lang="es-MX" smtClean="0"/>
              <a:t>‹Nº›</a:t>
            </a:fld>
            <a:endParaRPr lang="es-MX"/>
          </a:p>
        </p:txBody>
      </p:sp>
    </p:spTree>
    <p:extLst>
      <p:ext uri="{BB962C8B-B14F-4D97-AF65-F5344CB8AC3E}">
        <p14:creationId xmlns:p14="http://schemas.microsoft.com/office/powerpoint/2010/main" val="42093812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C47CBB2-97E6-4DC7-9D8F-C8CCA842E154}" type="datetimeFigureOut">
              <a:rPr lang="es-MX" smtClean="0"/>
              <a:t>11/05/2022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6912E7CA-A7B5-401D-B0FB-C781D923B4C9}" type="slidenum">
              <a:rPr lang="es-MX" smtClean="0"/>
              <a:t>‹Nº›</a:t>
            </a:fld>
            <a:endParaRPr lang="es-MX"/>
          </a:p>
        </p:txBody>
      </p:sp>
    </p:spTree>
    <p:extLst>
      <p:ext uri="{BB962C8B-B14F-4D97-AF65-F5344CB8AC3E}">
        <p14:creationId xmlns:p14="http://schemas.microsoft.com/office/powerpoint/2010/main" val="35719728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7" y="2279655"/>
            <a:ext cx="5915025" cy="3803649"/>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7" y="6119288"/>
            <a:ext cx="5915025" cy="2000249"/>
          </a:xfrm>
        </p:spPr>
        <p:txBody>
          <a:bodyPr/>
          <a:lstStyle>
            <a:lvl1pPr marL="0" indent="0">
              <a:buNone/>
              <a:defRPr sz="1800">
                <a:solidFill>
                  <a:schemeClr val="tx1"/>
                </a:solidFill>
              </a:defRPr>
            </a:lvl1pPr>
            <a:lvl2pPr marL="342891" indent="0">
              <a:buNone/>
              <a:defRPr sz="1500">
                <a:solidFill>
                  <a:schemeClr val="tx1">
                    <a:tint val="75000"/>
                  </a:schemeClr>
                </a:solidFill>
              </a:defRPr>
            </a:lvl2pPr>
            <a:lvl3pPr marL="685783" indent="0">
              <a:buNone/>
              <a:defRPr sz="1351">
                <a:solidFill>
                  <a:schemeClr val="tx1">
                    <a:tint val="75000"/>
                  </a:schemeClr>
                </a:solidFill>
              </a:defRPr>
            </a:lvl3pPr>
            <a:lvl4pPr marL="1028674" indent="0">
              <a:buNone/>
              <a:defRPr sz="1200">
                <a:solidFill>
                  <a:schemeClr val="tx1">
                    <a:tint val="75000"/>
                  </a:schemeClr>
                </a:solidFill>
              </a:defRPr>
            </a:lvl4pPr>
            <a:lvl5pPr marL="1371566" indent="0">
              <a:buNone/>
              <a:defRPr sz="1200">
                <a:solidFill>
                  <a:schemeClr val="tx1">
                    <a:tint val="75000"/>
                  </a:schemeClr>
                </a:solidFill>
              </a:defRPr>
            </a:lvl5pPr>
            <a:lvl6pPr marL="1714457" indent="0">
              <a:buNone/>
              <a:defRPr sz="1200">
                <a:solidFill>
                  <a:schemeClr val="tx1">
                    <a:tint val="75000"/>
                  </a:schemeClr>
                </a:solidFill>
              </a:defRPr>
            </a:lvl6pPr>
            <a:lvl7pPr marL="2057349" indent="0">
              <a:buNone/>
              <a:defRPr sz="1200">
                <a:solidFill>
                  <a:schemeClr val="tx1">
                    <a:tint val="75000"/>
                  </a:schemeClr>
                </a:solidFill>
              </a:defRPr>
            </a:lvl7pPr>
            <a:lvl8pPr marL="2400240" indent="0">
              <a:buNone/>
              <a:defRPr sz="1200">
                <a:solidFill>
                  <a:schemeClr val="tx1">
                    <a:tint val="75000"/>
                  </a:schemeClr>
                </a:solidFill>
              </a:defRPr>
            </a:lvl8pPr>
            <a:lvl9pPr marL="2743131" indent="0">
              <a:buNone/>
              <a:defRPr sz="12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5C47CBB2-97E6-4DC7-9D8F-C8CCA842E154}" type="datetimeFigureOut">
              <a:rPr lang="es-MX" smtClean="0"/>
              <a:t>11/05/2022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6912E7CA-A7B5-401D-B0FB-C781D923B4C9}" type="slidenum">
              <a:rPr lang="es-MX" smtClean="0"/>
              <a:t>‹Nº›</a:t>
            </a:fld>
            <a:endParaRPr lang="es-MX"/>
          </a:p>
        </p:txBody>
      </p:sp>
    </p:spTree>
    <p:extLst>
      <p:ext uri="{BB962C8B-B14F-4D97-AF65-F5344CB8AC3E}">
        <p14:creationId xmlns:p14="http://schemas.microsoft.com/office/powerpoint/2010/main" val="30173077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5C47CBB2-97E6-4DC7-9D8F-C8CCA842E154}" type="datetimeFigureOut">
              <a:rPr lang="es-MX" smtClean="0"/>
              <a:t>11/05/2022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6912E7CA-A7B5-401D-B0FB-C781D923B4C9}" type="slidenum">
              <a:rPr lang="es-MX" smtClean="0"/>
              <a:t>‹Nº›</a:t>
            </a:fld>
            <a:endParaRPr lang="es-MX"/>
          </a:p>
        </p:txBody>
      </p:sp>
    </p:spTree>
    <p:extLst>
      <p:ext uri="{BB962C8B-B14F-4D97-AF65-F5344CB8AC3E}">
        <p14:creationId xmlns:p14="http://schemas.microsoft.com/office/powerpoint/2010/main" val="20065803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3" y="486838"/>
            <a:ext cx="5915025"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2" y="2241553"/>
            <a:ext cx="2901255" cy="1098549"/>
          </a:xfrm>
        </p:spPr>
        <p:txBody>
          <a:bodyPr anchor="b"/>
          <a:lstStyle>
            <a:lvl1pPr marL="0" indent="0">
              <a:buNone/>
              <a:defRPr sz="1800" b="1"/>
            </a:lvl1pPr>
            <a:lvl2pPr marL="342891" indent="0">
              <a:buNone/>
              <a:defRPr sz="1500" b="1"/>
            </a:lvl2pPr>
            <a:lvl3pPr marL="685783" indent="0">
              <a:buNone/>
              <a:defRPr sz="1351" b="1"/>
            </a:lvl3pPr>
            <a:lvl4pPr marL="1028674"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1" indent="0">
              <a:buNone/>
              <a:defRPr sz="1200" b="1"/>
            </a:lvl9pPr>
          </a:lstStyle>
          <a:p>
            <a:pPr lvl="0"/>
            <a:r>
              <a:rPr lang="es-ES"/>
              <a:t>Haga clic para modificar los estilos de texto del patrón</a:t>
            </a:r>
          </a:p>
        </p:txBody>
      </p:sp>
      <p:sp>
        <p:nvSpPr>
          <p:cNvPr id="4" name="Content Placeholder 3"/>
          <p:cNvSpPr>
            <a:spLocks noGrp="1"/>
          </p:cNvSpPr>
          <p:nvPr>
            <p:ph sz="half" idx="2"/>
          </p:nvPr>
        </p:nvSpPr>
        <p:spPr>
          <a:xfrm>
            <a:off x="472382" y="3340100"/>
            <a:ext cx="2901255"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5" y="2241553"/>
            <a:ext cx="2915543" cy="1098549"/>
          </a:xfrm>
        </p:spPr>
        <p:txBody>
          <a:bodyPr anchor="b"/>
          <a:lstStyle>
            <a:lvl1pPr marL="0" indent="0">
              <a:buNone/>
              <a:defRPr sz="1800" b="1"/>
            </a:lvl1pPr>
            <a:lvl2pPr marL="342891" indent="0">
              <a:buNone/>
              <a:defRPr sz="1500" b="1"/>
            </a:lvl2pPr>
            <a:lvl3pPr marL="685783" indent="0">
              <a:buNone/>
              <a:defRPr sz="1351" b="1"/>
            </a:lvl3pPr>
            <a:lvl4pPr marL="1028674"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1" indent="0">
              <a:buNone/>
              <a:defRPr sz="1200" b="1"/>
            </a:lvl9pPr>
          </a:lstStyle>
          <a:p>
            <a:pPr lvl="0"/>
            <a:r>
              <a:rPr lang="es-ES"/>
              <a:t>Haga clic para modificar los estilos de texto del patrón</a:t>
            </a:r>
          </a:p>
        </p:txBody>
      </p:sp>
      <p:sp>
        <p:nvSpPr>
          <p:cNvPr id="6" name="Content Placeholder 5"/>
          <p:cNvSpPr>
            <a:spLocks noGrp="1"/>
          </p:cNvSpPr>
          <p:nvPr>
            <p:ph sz="quarter" idx="4"/>
          </p:nvPr>
        </p:nvSpPr>
        <p:spPr>
          <a:xfrm>
            <a:off x="3471865" y="3340100"/>
            <a:ext cx="2915543"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C47CBB2-97E6-4DC7-9D8F-C8CCA842E154}" type="datetimeFigureOut">
              <a:rPr lang="es-MX" smtClean="0"/>
              <a:t>11/05/2022</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6912E7CA-A7B5-401D-B0FB-C781D923B4C9}" type="slidenum">
              <a:rPr lang="es-MX" smtClean="0"/>
              <a:t>‹Nº›</a:t>
            </a:fld>
            <a:endParaRPr lang="es-MX"/>
          </a:p>
        </p:txBody>
      </p:sp>
    </p:spTree>
    <p:extLst>
      <p:ext uri="{BB962C8B-B14F-4D97-AF65-F5344CB8AC3E}">
        <p14:creationId xmlns:p14="http://schemas.microsoft.com/office/powerpoint/2010/main" val="14333207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5C47CBB2-97E6-4DC7-9D8F-C8CCA842E154}" type="datetimeFigureOut">
              <a:rPr lang="es-MX" smtClean="0"/>
              <a:t>11/05/2022</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6912E7CA-A7B5-401D-B0FB-C781D923B4C9}" type="slidenum">
              <a:rPr lang="es-MX" smtClean="0"/>
              <a:t>‹Nº›</a:t>
            </a:fld>
            <a:endParaRPr lang="es-MX"/>
          </a:p>
        </p:txBody>
      </p:sp>
    </p:spTree>
    <p:extLst>
      <p:ext uri="{BB962C8B-B14F-4D97-AF65-F5344CB8AC3E}">
        <p14:creationId xmlns:p14="http://schemas.microsoft.com/office/powerpoint/2010/main" val="41802366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47CBB2-97E6-4DC7-9D8F-C8CCA842E154}" type="datetimeFigureOut">
              <a:rPr lang="es-MX" smtClean="0"/>
              <a:t>11/05/2022</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6912E7CA-A7B5-401D-B0FB-C781D923B4C9}" type="slidenum">
              <a:rPr lang="es-MX" smtClean="0"/>
              <a:t>‹Nº›</a:t>
            </a:fld>
            <a:endParaRPr lang="es-MX"/>
          </a:p>
        </p:txBody>
      </p:sp>
    </p:spTree>
    <p:extLst>
      <p:ext uri="{BB962C8B-B14F-4D97-AF65-F5344CB8AC3E}">
        <p14:creationId xmlns:p14="http://schemas.microsoft.com/office/powerpoint/2010/main" val="768847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5" y="1316570"/>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743201"/>
            <a:ext cx="2211884" cy="5082117"/>
          </a:xfrm>
        </p:spPr>
        <p:txBody>
          <a:bodyPr/>
          <a:lstStyle>
            <a:lvl1pPr marL="0" indent="0">
              <a:buNone/>
              <a:defRPr sz="1200"/>
            </a:lvl1pPr>
            <a:lvl2pPr marL="342891" indent="0">
              <a:buNone/>
              <a:defRPr sz="1051"/>
            </a:lvl2pPr>
            <a:lvl3pPr marL="685783" indent="0">
              <a:buNone/>
              <a:defRPr sz="900"/>
            </a:lvl3pPr>
            <a:lvl4pPr marL="1028674" indent="0">
              <a:buNone/>
              <a:defRPr sz="751"/>
            </a:lvl4pPr>
            <a:lvl5pPr marL="1371566" indent="0">
              <a:buNone/>
              <a:defRPr sz="751"/>
            </a:lvl5pPr>
            <a:lvl6pPr marL="1714457" indent="0">
              <a:buNone/>
              <a:defRPr sz="751"/>
            </a:lvl6pPr>
            <a:lvl7pPr marL="2057349" indent="0">
              <a:buNone/>
              <a:defRPr sz="751"/>
            </a:lvl7pPr>
            <a:lvl8pPr marL="2400240" indent="0">
              <a:buNone/>
              <a:defRPr sz="751"/>
            </a:lvl8pPr>
            <a:lvl9pPr marL="2743131" indent="0">
              <a:buNone/>
              <a:defRPr sz="7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C47CBB2-97E6-4DC7-9D8F-C8CCA842E154}" type="datetimeFigureOut">
              <a:rPr lang="es-MX" smtClean="0"/>
              <a:t>11/05/2022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6912E7CA-A7B5-401D-B0FB-C781D923B4C9}" type="slidenum">
              <a:rPr lang="es-MX" smtClean="0"/>
              <a:t>‹Nº›</a:t>
            </a:fld>
            <a:endParaRPr lang="es-MX"/>
          </a:p>
        </p:txBody>
      </p:sp>
    </p:spTree>
    <p:extLst>
      <p:ext uri="{BB962C8B-B14F-4D97-AF65-F5344CB8AC3E}">
        <p14:creationId xmlns:p14="http://schemas.microsoft.com/office/powerpoint/2010/main" val="6922040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5" y="1316570"/>
            <a:ext cx="3471863" cy="6498167"/>
          </a:xfrm>
        </p:spPr>
        <p:txBody>
          <a:bodyPr anchor="t"/>
          <a:lstStyle>
            <a:lvl1pPr marL="0" indent="0">
              <a:buNone/>
              <a:defRPr sz="2400"/>
            </a:lvl1pPr>
            <a:lvl2pPr marL="342891" indent="0">
              <a:buNone/>
              <a:defRPr sz="2100"/>
            </a:lvl2pPr>
            <a:lvl3pPr marL="685783" indent="0">
              <a:buNone/>
              <a:defRPr sz="1800"/>
            </a:lvl3pPr>
            <a:lvl4pPr marL="1028674" indent="0">
              <a:buNone/>
              <a:defRPr sz="1500"/>
            </a:lvl4pPr>
            <a:lvl5pPr marL="1371566" indent="0">
              <a:buNone/>
              <a:defRPr sz="1500"/>
            </a:lvl5pPr>
            <a:lvl6pPr marL="1714457" indent="0">
              <a:buNone/>
              <a:defRPr sz="1500"/>
            </a:lvl6pPr>
            <a:lvl7pPr marL="2057349" indent="0">
              <a:buNone/>
              <a:defRPr sz="1500"/>
            </a:lvl7pPr>
            <a:lvl8pPr marL="2400240" indent="0">
              <a:buNone/>
              <a:defRPr sz="1500"/>
            </a:lvl8pPr>
            <a:lvl9pPr marL="2743131"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743201"/>
            <a:ext cx="2211884" cy="5082117"/>
          </a:xfrm>
        </p:spPr>
        <p:txBody>
          <a:bodyPr/>
          <a:lstStyle>
            <a:lvl1pPr marL="0" indent="0">
              <a:buNone/>
              <a:defRPr sz="1200"/>
            </a:lvl1pPr>
            <a:lvl2pPr marL="342891" indent="0">
              <a:buNone/>
              <a:defRPr sz="1051"/>
            </a:lvl2pPr>
            <a:lvl3pPr marL="685783" indent="0">
              <a:buNone/>
              <a:defRPr sz="900"/>
            </a:lvl3pPr>
            <a:lvl4pPr marL="1028674" indent="0">
              <a:buNone/>
              <a:defRPr sz="751"/>
            </a:lvl4pPr>
            <a:lvl5pPr marL="1371566" indent="0">
              <a:buNone/>
              <a:defRPr sz="751"/>
            </a:lvl5pPr>
            <a:lvl6pPr marL="1714457" indent="0">
              <a:buNone/>
              <a:defRPr sz="751"/>
            </a:lvl6pPr>
            <a:lvl7pPr marL="2057349" indent="0">
              <a:buNone/>
              <a:defRPr sz="751"/>
            </a:lvl7pPr>
            <a:lvl8pPr marL="2400240" indent="0">
              <a:buNone/>
              <a:defRPr sz="751"/>
            </a:lvl8pPr>
            <a:lvl9pPr marL="2743131" indent="0">
              <a:buNone/>
              <a:defRPr sz="7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C47CBB2-97E6-4DC7-9D8F-C8CCA842E154}" type="datetimeFigureOut">
              <a:rPr lang="es-MX" smtClean="0"/>
              <a:t>11/05/2022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6912E7CA-A7B5-401D-B0FB-C781D923B4C9}" type="slidenum">
              <a:rPr lang="es-MX" smtClean="0"/>
              <a:t>‹Nº›</a:t>
            </a:fld>
            <a:endParaRPr lang="es-MX"/>
          </a:p>
        </p:txBody>
      </p:sp>
    </p:spTree>
    <p:extLst>
      <p:ext uri="{BB962C8B-B14F-4D97-AF65-F5344CB8AC3E}">
        <p14:creationId xmlns:p14="http://schemas.microsoft.com/office/powerpoint/2010/main" val="14234588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9" y="486838"/>
            <a:ext cx="5915025"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9" y="2434167"/>
            <a:ext cx="5915025" cy="580178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8475138"/>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5C47CBB2-97E6-4DC7-9D8F-C8CCA842E154}" type="datetimeFigureOut">
              <a:rPr lang="es-MX" smtClean="0"/>
              <a:t>11/05/2022</a:t>
            </a:fld>
            <a:endParaRPr lang="es-MX"/>
          </a:p>
        </p:txBody>
      </p:sp>
      <p:sp>
        <p:nvSpPr>
          <p:cNvPr id="5" name="Footer Placeholder 4"/>
          <p:cNvSpPr>
            <a:spLocks noGrp="1"/>
          </p:cNvSpPr>
          <p:nvPr>
            <p:ph type="ftr" sz="quarter" idx="3"/>
          </p:nvPr>
        </p:nvSpPr>
        <p:spPr>
          <a:xfrm>
            <a:off x="2271714" y="8475138"/>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8475138"/>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6912E7CA-A7B5-401D-B0FB-C781D923B4C9}" type="slidenum">
              <a:rPr lang="es-MX" smtClean="0"/>
              <a:t>‹Nº›</a:t>
            </a:fld>
            <a:endParaRPr lang="es-MX"/>
          </a:p>
        </p:txBody>
      </p:sp>
    </p:spTree>
    <p:extLst>
      <p:ext uri="{BB962C8B-B14F-4D97-AF65-F5344CB8AC3E}">
        <p14:creationId xmlns:p14="http://schemas.microsoft.com/office/powerpoint/2010/main" val="210873211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783"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46" indent="-171446" algn="l" defTabSz="685783" rtl="0" eaLnBrk="1" latinLnBrk="0" hangingPunct="1">
        <a:lnSpc>
          <a:spcPct val="90000"/>
        </a:lnSpc>
        <a:spcBef>
          <a:spcPts val="751"/>
        </a:spcBef>
        <a:buFont typeface="Arial" panose="020B0604020202020204" pitchFamily="34" charset="0"/>
        <a:buChar char="•"/>
        <a:defRPr sz="2100" kern="1200">
          <a:solidFill>
            <a:schemeClr val="tx1"/>
          </a:solidFill>
          <a:latin typeface="+mn-lt"/>
          <a:ea typeface="+mn-ea"/>
          <a:cs typeface="+mn-cs"/>
        </a:defRPr>
      </a:lvl1pPr>
      <a:lvl2pPr marL="514338" indent="-171446" algn="l" defTabSz="685783"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29" indent="-171446" algn="l" defTabSz="685783"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21"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4pPr>
      <a:lvl5pPr marL="1543012"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5pPr>
      <a:lvl6pPr marL="1885904"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8pPr>
      <a:lvl9pPr marL="2914578"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9pPr>
    </p:bodyStyle>
    <p:otherStyle>
      <a:defPPr>
        <a:defRPr lang="en-US"/>
      </a:defPPr>
      <a:lvl1pPr marL="0" algn="l" defTabSz="685783" rtl="0" eaLnBrk="1" latinLnBrk="0" hangingPunct="1">
        <a:defRPr sz="1351" kern="1200">
          <a:solidFill>
            <a:schemeClr val="tx1"/>
          </a:solidFill>
          <a:latin typeface="+mn-lt"/>
          <a:ea typeface="+mn-ea"/>
          <a:cs typeface="+mn-cs"/>
        </a:defRPr>
      </a:lvl1pPr>
      <a:lvl2pPr marL="342891" algn="l" defTabSz="685783" rtl="0" eaLnBrk="1" latinLnBrk="0" hangingPunct="1">
        <a:defRPr sz="1351" kern="1200">
          <a:solidFill>
            <a:schemeClr val="tx1"/>
          </a:solidFill>
          <a:latin typeface="+mn-lt"/>
          <a:ea typeface="+mn-ea"/>
          <a:cs typeface="+mn-cs"/>
        </a:defRPr>
      </a:lvl2pPr>
      <a:lvl3pPr marL="685783" algn="l" defTabSz="685783" rtl="0" eaLnBrk="1" latinLnBrk="0" hangingPunct="1">
        <a:defRPr sz="1351" kern="1200">
          <a:solidFill>
            <a:schemeClr val="tx1"/>
          </a:solidFill>
          <a:latin typeface="+mn-lt"/>
          <a:ea typeface="+mn-ea"/>
          <a:cs typeface="+mn-cs"/>
        </a:defRPr>
      </a:lvl3pPr>
      <a:lvl4pPr marL="1028674" algn="l" defTabSz="685783" rtl="0" eaLnBrk="1" latinLnBrk="0" hangingPunct="1">
        <a:defRPr sz="1351" kern="1200">
          <a:solidFill>
            <a:schemeClr val="tx1"/>
          </a:solidFill>
          <a:latin typeface="+mn-lt"/>
          <a:ea typeface="+mn-ea"/>
          <a:cs typeface="+mn-cs"/>
        </a:defRPr>
      </a:lvl4pPr>
      <a:lvl5pPr marL="1371566" algn="l" defTabSz="685783" rtl="0" eaLnBrk="1" latinLnBrk="0" hangingPunct="1">
        <a:defRPr sz="1351" kern="1200">
          <a:solidFill>
            <a:schemeClr val="tx1"/>
          </a:solidFill>
          <a:latin typeface="+mn-lt"/>
          <a:ea typeface="+mn-ea"/>
          <a:cs typeface="+mn-cs"/>
        </a:defRPr>
      </a:lvl5pPr>
      <a:lvl6pPr marL="1714457" algn="l" defTabSz="685783" rtl="0" eaLnBrk="1" latinLnBrk="0" hangingPunct="1">
        <a:defRPr sz="1351" kern="1200">
          <a:solidFill>
            <a:schemeClr val="tx1"/>
          </a:solidFill>
          <a:latin typeface="+mn-lt"/>
          <a:ea typeface="+mn-ea"/>
          <a:cs typeface="+mn-cs"/>
        </a:defRPr>
      </a:lvl6pPr>
      <a:lvl7pPr marL="2057349" algn="l" defTabSz="685783" rtl="0" eaLnBrk="1" latinLnBrk="0" hangingPunct="1">
        <a:defRPr sz="1351" kern="1200">
          <a:solidFill>
            <a:schemeClr val="tx1"/>
          </a:solidFill>
          <a:latin typeface="+mn-lt"/>
          <a:ea typeface="+mn-ea"/>
          <a:cs typeface="+mn-cs"/>
        </a:defRPr>
      </a:lvl7pPr>
      <a:lvl8pPr marL="2400240" algn="l" defTabSz="685783" rtl="0" eaLnBrk="1" latinLnBrk="0" hangingPunct="1">
        <a:defRPr sz="1351" kern="1200">
          <a:solidFill>
            <a:schemeClr val="tx1"/>
          </a:solidFill>
          <a:latin typeface="+mn-lt"/>
          <a:ea typeface="+mn-ea"/>
          <a:cs typeface="+mn-cs"/>
        </a:defRPr>
      </a:lvl8pPr>
      <a:lvl9pPr marL="2743131" algn="l" defTabSz="685783" rtl="0" eaLnBrk="1" latinLnBrk="0" hangingPunct="1">
        <a:defRPr sz="135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s://youtu.be/gQ5y5gT-Wbc"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6197F09A-535F-46FF-AC8C-0C77DC9E30D0}"/>
              </a:ext>
            </a:extLst>
          </p:cNvPr>
          <p:cNvSpPr txBox="1"/>
          <p:nvPr/>
        </p:nvSpPr>
        <p:spPr>
          <a:xfrm>
            <a:off x="193815" y="1797292"/>
            <a:ext cx="6470375" cy="3922164"/>
          </a:xfrm>
          <a:prstGeom prst="rect">
            <a:avLst/>
          </a:prstGeom>
          <a:noFill/>
        </p:spPr>
        <p:txBody>
          <a:bodyPr wrap="square" rtlCol="0">
            <a:spAutoFit/>
          </a:bodyPr>
          <a:lstStyle/>
          <a:p>
            <a:pPr algn="ctr"/>
            <a:r>
              <a:rPr lang="es-MX" b="1" dirty="0"/>
              <a:t>ESCUELA NORMAL DE EDUCACIÓN PREESCOLAR DEL ESTADO DE COAHUILA</a:t>
            </a:r>
          </a:p>
          <a:p>
            <a:endParaRPr lang="es-MX" sz="1351" dirty="0"/>
          </a:p>
          <a:p>
            <a:r>
              <a:rPr lang="es-MX" sz="1600" dirty="0"/>
              <a:t>Nombre del estudiante normalista: Lucia del Carmen laureano valdez</a:t>
            </a:r>
          </a:p>
          <a:p>
            <a:r>
              <a:rPr lang="es-MX" sz="1600" dirty="0"/>
              <a:t>Grado:  3°  Sección: “A”    Número de Lista:  18</a:t>
            </a:r>
          </a:p>
          <a:p>
            <a:r>
              <a:rPr lang="es-MX" sz="1600" dirty="0"/>
              <a:t>Institución de Práctica: </a:t>
            </a:r>
            <a:r>
              <a:rPr lang="es-MX" sz="1600" u="sng" dirty="0"/>
              <a:t>Ana Margarita Gil del Bosque </a:t>
            </a:r>
          </a:p>
          <a:p>
            <a:r>
              <a:rPr lang="es-MX" sz="1600" dirty="0"/>
              <a:t>Clave: 05EJN0160O  Zona Escolar: 106  Grado en el que realiza su práctica: 1° y 2°  “A”</a:t>
            </a:r>
            <a:endParaRPr lang="es-MX" sz="1600" u="sng" dirty="0"/>
          </a:p>
          <a:p>
            <a:pPr>
              <a:lnSpc>
                <a:spcPct val="107000"/>
              </a:lnSpc>
              <a:spcAft>
                <a:spcPts val="800"/>
              </a:spcAft>
            </a:pPr>
            <a:r>
              <a:rPr lang="es-MX" sz="1600" dirty="0">
                <a:latin typeface="Arial" panose="020B0604020202020204" pitchFamily="34" charset="0"/>
                <a:ea typeface="Calibri" panose="020F0502020204030204" pitchFamily="34" charset="0"/>
                <a:cs typeface="Times New Roman" panose="02020603050405020304" pitchFamily="18" charset="0"/>
              </a:rPr>
              <a:t>Nombre del Profesor(a) Titular: </a:t>
            </a:r>
            <a:r>
              <a:rPr lang="es-MX" sz="1600" dirty="0" err="1">
                <a:latin typeface="Arial" panose="020B0604020202020204" pitchFamily="34" charset="0"/>
                <a:ea typeface="Calibri" panose="020F0502020204030204" pitchFamily="34" charset="0"/>
                <a:cs typeface="Times New Roman" panose="02020603050405020304" pitchFamily="18" charset="0"/>
              </a:rPr>
              <a:t>Sindy</a:t>
            </a:r>
            <a:r>
              <a:rPr lang="es-MX" sz="1600" dirty="0">
                <a:latin typeface="Arial" panose="020B0604020202020204" pitchFamily="34" charset="0"/>
                <a:ea typeface="Calibri" panose="020F0502020204030204" pitchFamily="34" charset="0"/>
                <a:cs typeface="Times New Roman" panose="02020603050405020304" pitchFamily="18" charset="0"/>
              </a:rPr>
              <a:t> Pinales Rodríguez.</a:t>
            </a:r>
            <a:endParaRPr lang="es-MX"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MX" sz="1600" dirty="0">
                <a:latin typeface="Arial" panose="020B0604020202020204" pitchFamily="34" charset="0"/>
                <a:ea typeface="Calibri" panose="020F0502020204030204" pitchFamily="34" charset="0"/>
                <a:cs typeface="Times New Roman" panose="02020603050405020304" pitchFamily="18" charset="0"/>
              </a:rPr>
              <a:t>Total de alumnos 1° : 28  Niños: 14   Niñas: 14</a:t>
            </a:r>
            <a:endParaRPr lang="es-MX"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MX" sz="1600" dirty="0">
                <a:latin typeface="Arial" panose="020B0604020202020204" pitchFamily="34" charset="0"/>
                <a:ea typeface="Calibri" panose="020F0502020204030204" pitchFamily="34" charset="0"/>
                <a:cs typeface="Times New Roman" panose="02020603050405020304" pitchFamily="18" charset="0"/>
              </a:rPr>
              <a:t>Total de alumnos 2°: 6 Niños: 3   Niñas: 3</a:t>
            </a:r>
            <a:endParaRPr lang="es-MX" sz="1600" dirty="0">
              <a:latin typeface="Calibri" panose="020F0502020204030204" pitchFamily="34" charset="0"/>
              <a:ea typeface="Calibri" panose="020F0502020204030204" pitchFamily="34" charset="0"/>
              <a:cs typeface="Times New Roman" panose="02020603050405020304" pitchFamily="18" charset="0"/>
            </a:endParaRPr>
          </a:p>
          <a:p>
            <a:r>
              <a:rPr lang="es-MX" sz="1600" dirty="0">
                <a:latin typeface="Arial" panose="020B0604020202020204" pitchFamily="34" charset="0"/>
                <a:cs typeface="Arial" panose="020B0604020202020204" pitchFamily="34" charset="0"/>
              </a:rPr>
              <a:t>Periodo de Práctica:  16-27 de mayo de 2022.</a:t>
            </a:r>
          </a:p>
          <a:p>
            <a:r>
              <a:rPr lang="es-MX" sz="1600" dirty="0">
                <a:latin typeface="Arial" panose="020B0604020202020204" pitchFamily="34" charset="0"/>
                <a:cs typeface="Arial" panose="020B0604020202020204" pitchFamily="34" charset="0"/>
              </a:rPr>
              <a:t>Nombre de la Situación Didáctica: Proyecto científico “Hagamos verde nuestro jardín” </a:t>
            </a:r>
            <a:endParaRPr lang="es-MX" sz="1600" u="sng" dirty="0">
              <a:latin typeface="Arial" panose="020B0604020202020204" pitchFamily="34" charset="0"/>
              <a:cs typeface="Arial" panose="020B0604020202020204" pitchFamily="34" charset="0"/>
            </a:endParaRPr>
          </a:p>
        </p:txBody>
      </p:sp>
      <p:pic>
        <p:nvPicPr>
          <p:cNvPr id="6" name="Imagen 5">
            <a:extLst>
              <a:ext uri="{FF2B5EF4-FFF2-40B4-BE49-F238E27FC236}">
                <a16:creationId xmlns:a16="http://schemas.microsoft.com/office/drawing/2014/main" id="{1322B98B-BAA5-4F18-846E-43724565B09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672144" y="470183"/>
            <a:ext cx="1513717" cy="1117987"/>
          </a:xfrm>
          <a:prstGeom prst="rect">
            <a:avLst/>
          </a:prstGeom>
          <a:noFill/>
        </p:spPr>
      </p:pic>
      <p:sp>
        <p:nvSpPr>
          <p:cNvPr id="5" name="Rectangle 2">
            <a:extLst>
              <a:ext uri="{FF2B5EF4-FFF2-40B4-BE49-F238E27FC236}">
                <a16:creationId xmlns:a16="http://schemas.microsoft.com/office/drawing/2014/main" id="{A08EACEC-BFDB-430A-B6D5-0AFA2CDF4A51}"/>
              </a:ext>
            </a:extLst>
          </p:cNvPr>
          <p:cNvSpPr>
            <a:spLocks noChangeArrowheads="1"/>
          </p:cNvSpPr>
          <p:nvPr/>
        </p:nvSpPr>
        <p:spPr bwMode="auto">
          <a:xfrm>
            <a:off x="141320" y="5719456"/>
            <a:ext cx="6575359" cy="27161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580" tIns="34291" rIns="68580" bIns="34291"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28585" indent="-128585" defTabSz="685783">
              <a:buFont typeface="Wingdings" panose="05000000000000000000" pitchFamily="2" charset="2"/>
              <a:buChar char="q"/>
            </a:pPr>
            <a:r>
              <a:rPr lang="es-MX" altLang="es-MX" sz="1600" b="1" dirty="0">
                <a:ea typeface="Calibri" panose="020F0502020204030204" pitchFamily="34" charset="0"/>
                <a:cs typeface="Arial" panose="020B0604020202020204" pitchFamily="34" charset="0"/>
              </a:rPr>
              <a:t>Propósito de la Jornada de Práctica: </a:t>
            </a:r>
            <a:r>
              <a:rPr lang="es-ES" altLang="es-MX" sz="1600" dirty="0">
                <a:ea typeface="Calibri" panose="020F0502020204030204" pitchFamily="34" charset="0"/>
                <a:cs typeface="Arial" panose="020B0604020202020204" pitchFamily="34" charset="0"/>
              </a:rPr>
              <a:t>Ejecutar un proyecto científico para contribuir a la mejora del jardín y  del medio ambiente, presentar una obra de teatro, y actividades literarias como el manejo de adivinanzas.</a:t>
            </a:r>
            <a:endParaRPr lang="es-MX" altLang="es-MX" sz="1600" dirty="0">
              <a:ea typeface="Calibri" panose="020F0502020204030204" pitchFamily="34" charset="0"/>
              <a:cs typeface="Arial" panose="020B0604020202020204" pitchFamily="34" charset="0"/>
            </a:endParaRPr>
          </a:p>
          <a:p>
            <a:pPr marL="128585" indent="-128585" defTabSz="685783">
              <a:buFont typeface="Wingdings" panose="05000000000000000000" pitchFamily="2" charset="2"/>
              <a:buChar char="q"/>
            </a:pPr>
            <a:r>
              <a:rPr lang="es-MX" altLang="es-MX" sz="1600" b="1" dirty="0">
                <a:ea typeface="Calibri" panose="020F0502020204030204" pitchFamily="34" charset="0"/>
                <a:cs typeface="Arial" panose="020B0604020202020204" pitchFamily="34" charset="0"/>
              </a:rPr>
              <a:t>Propósito de la Situación Didáctica: </a:t>
            </a:r>
            <a:r>
              <a:rPr lang="es-MX" altLang="es-MX" sz="1600" dirty="0">
                <a:ea typeface="Calibri" panose="020F0502020204030204" pitchFamily="34" charset="0"/>
                <a:cs typeface="Arial" panose="020B0604020202020204" pitchFamily="34" charset="0"/>
              </a:rPr>
              <a:t>Conocer algunas características de las plantas, reconocer a las plantas como seres vivos, contribuir al cuidado del medio ambiente y conservación las áreas verdes, creando conciencia en los alumnos de nivel preescolar sobre su importancia y cuidados necesarios, desarrollando un sentido afectivo.</a:t>
            </a:r>
          </a:p>
          <a:p>
            <a:pPr marL="128585" indent="-128585" defTabSz="685783">
              <a:buFont typeface="Wingdings" panose="05000000000000000000" pitchFamily="2" charset="2"/>
              <a:buChar char="q"/>
            </a:pPr>
            <a:endParaRPr lang="es-MX" altLang="es-MX" sz="1200" dirty="0">
              <a:cs typeface="Arial" panose="020B0604020202020204" pitchFamily="34" charset="0"/>
            </a:endParaRPr>
          </a:p>
        </p:txBody>
      </p:sp>
    </p:spTree>
    <p:extLst>
      <p:ext uri="{BB962C8B-B14F-4D97-AF65-F5344CB8AC3E}">
        <p14:creationId xmlns:p14="http://schemas.microsoft.com/office/powerpoint/2010/main" val="39250823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597DE36E-7A25-7276-0821-074ACF9E2DF9}"/>
              </a:ext>
            </a:extLst>
          </p:cNvPr>
          <p:cNvSpPr txBox="1"/>
          <p:nvPr/>
        </p:nvSpPr>
        <p:spPr>
          <a:xfrm>
            <a:off x="-240633" y="151704"/>
            <a:ext cx="7098633" cy="584775"/>
          </a:xfrm>
          <a:prstGeom prst="rect">
            <a:avLst/>
          </a:prstGeom>
          <a:noFill/>
        </p:spPr>
        <p:txBody>
          <a:bodyPr wrap="square" rtlCol="0">
            <a:spAutoFit/>
          </a:bodyPr>
          <a:lstStyle/>
          <a:p>
            <a:pPr algn="ctr"/>
            <a:r>
              <a:rPr lang="es-MX" sz="3200" b="1" dirty="0">
                <a:ln>
                  <a:solidFill>
                    <a:sysClr val="windowText" lastClr="000000"/>
                  </a:solidFill>
                </a:ln>
                <a:solidFill>
                  <a:schemeClr val="accent6"/>
                </a:solidFill>
                <a:effectLst>
                  <a:outerShdw blurRad="38100" dist="38100" dir="2700000" algn="tl">
                    <a:srgbClr val="000000">
                      <a:alpha val="43137"/>
                    </a:srgbClr>
                  </a:outerShdw>
                </a:effectLst>
                <a:latin typeface="Modern Love Caps" panose="04070805081001020A01" pitchFamily="82" charset="0"/>
              </a:rPr>
              <a:t>	lunes 23 de mayo  </a:t>
            </a:r>
          </a:p>
        </p:txBody>
      </p:sp>
      <p:graphicFrame>
        <p:nvGraphicFramePr>
          <p:cNvPr id="5" name="Tabla 4">
            <a:extLst>
              <a:ext uri="{FF2B5EF4-FFF2-40B4-BE49-F238E27FC236}">
                <a16:creationId xmlns:a16="http://schemas.microsoft.com/office/drawing/2014/main" id="{DCF573B8-2B1F-388A-28A1-7F96F034FD38}"/>
              </a:ext>
            </a:extLst>
          </p:cNvPr>
          <p:cNvGraphicFramePr>
            <a:graphicFrameLocks noGrp="1"/>
          </p:cNvGraphicFramePr>
          <p:nvPr>
            <p:extLst>
              <p:ext uri="{D42A27DB-BD31-4B8C-83A1-F6EECF244321}">
                <p14:modId xmlns:p14="http://schemas.microsoft.com/office/powerpoint/2010/main" val="1192674327"/>
              </p:ext>
            </p:extLst>
          </p:nvPr>
        </p:nvGraphicFramePr>
        <p:xfrm>
          <a:off x="147375" y="1297516"/>
          <a:ext cx="6563247" cy="7519184"/>
        </p:xfrm>
        <a:graphic>
          <a:graphicData uri="http://schemas.openxmlformats.org/drawingml/2006/table">
            <a:tbl>
              <a:tblPr firstRow="1" bandRow="1">
                <a:effectLst>
                  <a:outerShdw blurRad="63500" sx="102000" sy="102000" algn="ctr" rotWithShape="0">
                    <a:prstClr val="black">
                      <a:alpha val="40000"/>
                    </a:prstClr>
                  </a:outerShdw>
                </a:effectLst>
                <a:tableStyleId>{5940675A-B579-460E-94D1-54222C63F5DA}</a:tableStyleId>
              </a:tblPr>
              <a:tblGrid>
                <a:gridCol w="1284763">
                  <a:extLst>
                    <a:ext uri="{9D8B030D-6E8A-4147-A177-3AD203B41FA5}">
                      <a16:colId xmlns:a16="http://schemas.microsoft.com/office/drawing/2014/main" val="2470353427"/>
                    </a:ext>
                  </a:extLst>
                </a:gridCol>
                <a:gridCol w="1751189">
                  <a:extLst>
                    <a:ext uri="{9D8B030D-6E8A-4147-A177-3AD203B41FA5}">
                      <a16:colId xmlns:a16="http://schemas.microsoft.com/office/drawing/2014/main" val="1493530307"/>
                    </a:ext>
                  </a:extLst>
                </a:gridCol>
                <a:gridCol w="1464033">
                  <a:extLst>
                    <a:ext uri="{9D8B030D-6E8A-4147-A177-3AD203B41FA5}">
                      <a16:colId xmlns:a16="http://schemas.microsoft.com/office/drawing/2014/main" val="3457947503"/>
                    </a:ext>
                  </a:extLst>
                </a:gridCol>
                <a:gridCol w="765223">
                  <a:extLst>
                    <a:ext uri="{9D8B030D-6E8A-4147-A177-3AD203B41FA5}">
                      <a16:colId xmlns:a16="http://schemas.microsoft.com/office/drawing/2014/main" val="2932810855"/>
                    </a:ext>
                  </a:extLst>
                </a:gridCol>
                <a:gridCol w="1298039">
                  <a:extLst>
                    <a:ext uri="{9D8B030D-6E8A-4147-A177-3AD203B41FA5}">
                      <a16:colId xmlns:a16="http://schemas.microsoft.com/office/drawing/2014/main" val="1732436191"/>
                    </a:ext>
                  </a:extLst>
                </a:gridCol>
              </a:tblGrid>
              <a:tr h="636890">
                <a:tc>
                  <a:txBody>
                    <a:bodyPr/>
                    <a:lstStyle/>
                    <a:p>
                      <a:pPr algn="ctr"/>
                      <a:r>
                        <a:rPr lang="es-MX" sz="1200" b="1" dirty="0">
                          <a:latin typeface="Modern Love Grunge" panose="04070805081005020601" pitchFamily="82" charset="0"/>
                        </a:rPr>
                        <a:t>MOMENTO </a:t>
                      </a:r>
                    </a:p>
                  </a:txBody>
                  <a:tcPr marL="38576" marR="38576" marT="19289" marB="19289"/>
                </a:tc>
                <a:tc>
                  <a:txBody>
                    <a:bodyPr/>
                    <a:lstStyle/>
                    <a:p>
                      <a:pPr algn="ctr"/>
                      <a:r>
                        <a:rPr lang="es-MX" sz="1200" b="1" dirty="0">
                          <a:latin typeface="Modern Love Grunge" panose="04070805081005020601" pitchFamily="82" charset="0"/>
                        </a:rPr>
                        <a:t>ACTIVIDAD</a:t>
                      </a:r>
                    </a:p>
                  </a:txBody>
                  <a:tcPr marL="38576" marR="38576" marT="19289" marB="19289"/>
                </a:tc>
                <a:tc>
                  <a:txBody>
                    <a:bodyPr/>
                    <a:lstStyle/>
                    <a:p>
                      <a:pPr algn="ctr"/>
                      <a:r>
                        <a:rPr lang="es-MX" sz="1200" b="1" dirty="0">
                          <a:latin typeface="Modern Love Grunge" panose="04070805081005020601" pitchFamily="82" charset="0"/>
                        </a:rPr>
                        <a:t>RECURSOS </a:t>
                      </a:r>
                    </a:p>
                  </a:txBody>
                  <a:tcPr marL="38576" marR="38576" marT="19289" marB="19289"/>
                </a:tc>
                <a:tc>
                  <a:txBody>
                    <a:bodyPr/>
                    <a:lstStyle/>
                    <a:p>
                      <a:pPr algn="ctr"/>
                      <a:r>
                        <a:rPr lang="es-MX" sz="1200" b="1" dirty="0">
                          <a:latin typeface="Modern Love Grunge" panose="04070805081005020601" pitchFamily="82" charset="0"/>
                        </a:rPr>
                        <a:t>TIEMPO </a:t>
                      </a:r>
                    </a:p>
                  </a:txBody>
                  <a:tcPr marL="38576" marR="38576" marT="19289" marB="19289"/>
                </a:tc>
                <a:tc>
                  <a:txBody>
                    <a:bodyPr/>
                    <a:lstStyle/>
                    <a:p>
                      <a:pPr algn="ctr"/>
                      <a:r>
                        <a:rPr lang="es-MX" sz="1200" b="1" dirty="0">
                          <a:latin typeface="Modern Love Grunge" panose="04070805081005020601" pitchFamily="82" charset="0"/>
                        </a:rPr>
                        <a:t>APRENDIZAJE ESPERADO </a:t>
                      </a:r>
                    </a:p>
                  </a:txBody>
                  <a:tcPr marL="38576" marR="38576" marT="19289" marB="19289"/>
                </a:tc>
                <a:extLst>
                  <a:ext uri="{0D108BD9-81ED-4DB2-BD59-A6C34878D82A}">
                    <a16:rowId xmlns:a16="http://schemas.microsoft.com/office/drawing/2014/main" val="4027688833"/>
                  </a:ext>
                </a:extLst>
              </a:tr>
              <a:tr h="1562578">
                <a:tc>
                  <a:txBody>
                    <a:bodyPr/>
                    <a:lstStyle/>
                    <a:p>
                      <a:pPr algn="ctr"/>
                      <a:r>
                        <a:rPr lang="es-MX" sz="1200" b="1" u="sng" dirty="0">
                          <a:effectLst>
                            <a:outerShdw blurRad="38100" dist="38100" dir="2700000" algn="tl">
                              <a:srgbClr val="000000">
                                <a:alpha val="43137"/>
                              </a:srgbClr>
                            </a:outerShdw>
                          </a:effectLst>
                          <a:latin typeface="Comic Sans MS" panose="030F0702030302020204" pitchFamily="66" charset="0"/>
                        </a:rPr>
                        <a:t>INICIO </a:t>
                      </a:r>
                    </a:p>
                  </a:txBody>
                  <a:tcPr marL="38576" marR="38576" marT="19289" marB="19289"/>
                </a:tc>
                <a:tc>
                  <a:txBody>
                    <a:bodyPr/>
                    <a:lstStyle/>
                    <a:p>
                      <a:r>
                        <a:rPr lang="es-MX" sz="1200" u="sng" dirty="0">
                          <a:latin typeface="Comic Sans MS" panose="030F0702030302020204" pitchFamily="66" charset="0"/>
                        </a:rPr>
                        <a:t>Las partes de la planta</a:t>
                      </a:r>
                    </a:p>
                    <a:p>
                      <a:r>
                        <a:rPr lang="es-MX" sz="1200" dirty="0">
                          <a:latin typeface="Comic Sans MS" panose="030F0702030302020204" pitchFamily="66" charset="0"/>
                        </a:rPr>
                        <a:t>Responde: </a:t>
                      </a:r>
                      <a:r>
                        <a:rPr lang="es-MX" sz="1200" b="0" dirty="0">
                          <a:latin typeface="Comic Sans MS" panose="030F0702030302020204" pitchFamily="66" charset="0"/>
                          <a:cs typeface="Arial" panose="020B0604020202020204" pitchFamily="34" charset="0"/>
                        </a:rPr>
                        <a:t>¿Conoces las partes de una planta?, ¿Cuál crees que es una de las partes de la planta?  </a:t>
                      </a:r>
                    </a:p>
                    <a:p>
                      <a:r>
                        <a:rPr lang="es-MX" sz="1200" b="0" dirty="0">
                          <a:latin typeface="Comic Sans MS" panose="030F0702030302020204" pitchFamily="66" charset="0"/>
                          <a:cs typeface="Arial" panose="020B0604020202020204" pitchFamily="34" charset="0"/>
                        </a:rPr>
                        <a:t>Observa las partes de la plantas y su función, juega a poner la parte de la planta en el lugar que corresponde diciendo el nombre de la parte y su función.</a:t>
                      </a:r>
                    </a:p>
                    <a:p>
                      <a:endParaRPr lang="es-MX" sz="1200" dirty="0">
                        <a:latin typeface="Comic Sans MS" panose="030F0702030302020204" pitchFamily="66" charset="0"/>
                      </a:endParaRPr>
                    </a:p>
                  </a:txBody>
                  <a:tcPr marL="38576" marR="38576" marT="19289" marB="19289"/>
                </a:tc>
                <a:tc>
                  <a:txBody>
                    <a:bodyPr/>
                    <a:lstStyle/>
                    <a:p>
                      <a:pPr marL="171450" indent="-171450">
                        <a:buFont typeface="Wingdings" panose="05000000000000000000" pitchFamily="2" charset="2"/>
                        <a:buChar char="ü"/>
                      </a:pPr>
                      <a:r>
                        <a:rPr lang="es-MX" sz="1200" b="0" dirty="0">
                          <a:latin typeface="Comic Sans MS" panose="030F0702030302020204" pitchFamily="66" charset="0"/>
                          <a:cs typeface="Arial" panose="020B0604020202020204" pitchFamily="34" charset="0"/>
                        </a:rPr>
                        <a:t>Planta con sus partes y nombres, despegables para poder usarlo como rompecabezas.</a:t>
                      </a:r>
                    </a:p>
                  </a:txBody>
                  <a:tcPr marL="38576" marR="38576" marT="19289" marB="19289"/>
                </a:tc>
                <a:tc>
                  <a:txBody>
                    <a:bodyPr/>
                    <a:lstStyle/>
                    <a:p>
                      <a:r>
                        <a:rPr lang="es-MX" sz="1200" b="0" dirty="0">
                          <a:latin typeface="Comic Sans MS" panose="030F0702030302020204" pitchFamily="66" charset="0"/>
                          <a:cs typeface="Arial" panose="020B0604020202020204" pitchFamily="34" charset="0"/>
                        </a:rPr>
                        <a:t>35 min</a:t>
                      </a:r>
                    </a:p>
                  </a:txBody>
                  <a:tcPr marL="38576" marR="38576" marT="19289" marB="19289"/>
                </a:tc>
                <a:tc rowSpan="3">
                  <a:txBody>
                    <a:bodyPr/>
                    <a:lstStyle/>
                    <a:p>
                      <a:pPr marL="0" marR="0" lvl="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s-MX" sz="1200" dirty="0">
                        <a:latin typeface="Comic Sans MS" panose="030F0702030302020204" pitchFamily="66" charset="0"/>
                        <a:cs typeface="Arial" panose="020B0604020202020204" pitchFamily="34" charset="0"/>
                      </a:endParaRPr>
                    </a:p>
                    <a:p>
                      <a:pPr marL="171450" marR="0" lvl="0" indent="-171450" algn="l" defTabSz="6858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s-MX" sz="1200" dirty="0">
                          <a:solidFill>
                            <a:schemeClr val="tx1"/>
                          </a:solidFill>
                          <a:latin typeface="Comic Sans MS" panose="030F0702030302020204" pitchFamily="66" charset="0"/>
                          <a:cs typeface="Arial" panose="020B0604020202020204" pitchFamily="34" charset="0"/>
                        </a:rPr>
                        <a:t>Explica cómo es, cómo ocurrió o cómo funciona algo, ordenando las ideas para que los demás comprendan</a:t>
                      </a:r>
                      <a:r>
                        <a:rPr lang="es-MX" sz="1200" dirty="0">
                          <a:latin typeface="Comic Sans MS" panose="030F0702030302020204" pitchFamily="66" charset="0"/>
                          <a:cs typeface="Arial" panose="020B0604020202020204" pitchFamily="34" charset="0"/>
                        </a:rPr>
                        <a:t>.</a:t>
                      </a:r>
                    </a:p>
                    <a:p>
                      <a:pPr marL="0" marR="0" lvl="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s-MX" sz="1200" dirty="0">
                        <a:latin typeface="Comic Sans MS" panose="030F0702030302020204" pitchFamily="66" charset="0"/>
                        <a:cs typeface="Arial" panose="020B0604020202020204" pitchFamily="34" charset="0"/>
                      </a:endParaRPr>
                    </a:p>
                    <a:p>
                      <a:pPr marL="171450" marR="0" lvl="0" indent="-171450" algn="l" defTabSz="6858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s-MX" sz="1200" dirty="0">
                          <a:latin typeface="Comic Sans MS" panose="030F0702030302020204" pitchFamily="66" charset="0"/>
                        </a:rPr>
                        <a:t>Reproduce modelos con formas, figuras y cuerpos geométricos. </a:t>
                      </a:r>
                    </a:p>
                    <a:p>
                      <a:pPr marL="0" marR="0" lvl="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s-MX" sz="1200" dirty="0">
                          <a:latin typeface="Comic Sans MS" panose="030F0702030302020204" pitchFamily="66" charset="0"/>
                          <a:cs typeface="Arial" panose="020B0604020202020204" pitchFamily="34" charset="0"/>
                        </a:rPr>
                        <a:t> </a:t>
                      </a:r>
                    </a:p>
                    <a:p>
                      <a:pPr marL="171450" indent="-171450" algn="l">
                        <a:buFont typeface="Wingdings" panose="05000000000000000000" pitchFamily="2" charset="2"/>
                        <a:buChar char="q"/>
                      </a:pPr>
                      <a:endParaRPr lang="es-MX" sz="1200" dirty="0">
                        <a:latin typeface="Comic Sans MS" panose="030F0702030302020204" pitchFamily="66" charset="0"/>
                      </a:endParaRPr>
                    </a:p>
                    <a:p>
                      <a:pPr marL="171450" indent="-171450" algn="l">
                        <a:buFont typeface="Wingdings" panose="05000000000000000000" pitchFamily="2" charset="2"/>
                        <a:buChar char="q"/>
                      </a:pPr>
                      <a:endParaRPr lang="es-MX" sz="1200" dirty="0">
                        <a:latin typeface="Comic Sans MS" panose="030F0702030302020204" pitchFamily="66" charset="0"/>
                      </a:endParaRPr>
                    </a:p>
                    <a:p>
                      <a:pPr marL="0" indent="0" algn="l">
                        <a:buFont typeface="Arial" panose="020B0604020202020204" pitchFamily="34" charset="0"/>
                        <a:buNone/>
                      </a:pPr>
                      <a:endParaRPr lang="es-MX" sz="1200" b="1" i="0" dirty="0">
                        <a:solidFill>
                          <a:schemeClr val="tx1"/>
                        </a:solidFill>
                        <a:latin typeface="Comic Sans MS" panose="030F0702030302020204" pitchFamily="66" charset="0"/>
                        <a:cs typeface="Arial" panose="020B0604020202020204" pitchFamily="34" charset="0"/>
                      </a:endParaRPr>
                    </a:p>
                    <a:p>
                      <a:pPr marL="0" indent="0" algn="l">
                        <a:buFont typeface="Arial" panose="020B0604020202020204" pitchFamily="34" charset="0"/>
                        <a:buNone/>
                      </a:pPr>
                      <a:endParaRPr lang="es-MX" sz="1200" b="1" i="0" dirty="0">
                        <a:solidFill>
                          <a:schemeClr val="tx1"/>
                        </a:solidFill>
                        <a:latin typeface="Comic Sans MS" panose="030F0702030302020204" pitchFamily="66" charset="0"/>
                        <a:cs typeface="Arial" panose="020B0604020202020204" pitchFamily="34" charset="0"/>
                      </a:endParaRPr>
                    </a:p>
                  </a:txBody>
                  <a:tcPr marL="38576" marR="38576" marT="19289" marB="19289"/>
                </a:tc>
                <a:extLst>
                  <a:ext uri="{0D108BD9-81ED-4DB2-BD59-A6C34878D82A}">
                    <a16:rowId xmlns:a16="http://schemas.microsoft.com/office/drawing/2014/main" val="1284402066"/>
                  </a:ext>
                </a:extLst>
              </a:tr>
              <a:tr h="1890239">
                <a:tc>
                  <a:txBody>
                    <a:bodyPr/>
                    <a:lstStyle/>
                    <a:p>
                      <a:pPr algn="ctr"/>
                      <a:r>
                        <a:rPr lang="es-MX" sz="1200" b="1" u="sng" dirty="0">
                          <a:effectLst>
                            <a:outerShdw blurRad="38100" dist="38100" dir="2700000" algn="tl">
                              <a:srgbClr val="000000">
                                <a:alpha val="43137"/>
                              </a:srgbClr>
                            </a:outerShdw>
                          </a:effectLst>
                          <a:latin typeface="Comic Sans MS" panose="030F0702030302020204" pitchFamily="66" charset="0"/>
                        </a:rPr>
                        <a:t>DESARROLLO </a:t>
                      </a:r>
                    </a:p>
                  </a:txBody>
                  <a:tcPr marL="38576" marR="38576" marT="19289" marB="19289"/>
                </a:tc>
                <a:tc>
                  <a:txBody>
                    <a:bodyPr/>
                    <a:lstStyle/>
                    <a:p>
                      <a:r>
                        <a:rPr lang="es-MX" sz="1200" b="0" u="sng" dirty="0">
                          <a:latin typeface="Comic Sans MS" panose="030F0702030302020204" pitchFamily="66" charset="0"/>
                          <a:cs typeface="Arial" panose="020B0604020202020204" pitchFamily="34" charset="0"/>
                        </a:rPr>
                        <a:t>Flores con tangram</a:t>
                      </a:r>
                    </a:p>
                    <a:p>
                      <a:r>
                        <a:rPr lang="es-MX" sz="1200" b="0" dirty="0">
                          <a:latin typeface="Comic Sans MS" panose="030F0702030302020204" pitchFamily="66" charset="0"/>
                          <a:cs typeface="Arial" panose="020B0604020202020204" pitchFamily="34" charset="0"/>
                        </a:rPr>
                        <a:t>Forma equipo de 2, con ayuda del tangram realiza la reproducción de la flor que observa en el pizarrón.</a:t>
                      </a:r>
                    </a:p>
                    <a:p>
                      <a:r>
                        <a:rPr lang="es-MX" sz="1200" b="0" dirty="0">
                          <a:latin typeface="Comic Sans MS" panose="030F0702030302020204" pitchFamily="66" charset="0"/>
                          <a:cs typeface="Arial" panose="020B0604020202020204" pitchFamily="34" charset="0"/>
                        </a:rPr>
                        <a:t>En una hoja de máquina con un dibujo de una flor, pega la figura donde corresponda</a:t>
                      </a:r>
                    </a:p>
                    <a:p>
                      <a:r>
                        <a:rPr lang="es-MX" sz="1200" b="0" dirty="0">
                          <a:latin typeface="Comic Sans MS" panose="030F0702030302020204" pitchFamily="66" charset="0"/>
                          <a:cs typeface="Arial" panose="020B0604020202020204" pitchFamily="34" charset="0"/>
                        </a:rPr>
                        <a:t>Pasa al frente a pegar una figura en la flor grande mencionando de qué color es y que figura es.</a:t>
                      </a:r>
                    </a:p>
                    <a:p>
                      <a:endParaRPr lang="es-MX" sz="1200" b="0" dirty="0">
                        <a:latin typeface="Comic Sans MS" panose="030F0702030302020204" pitchFamily="66" charset="0"/>
                        <a:cs typeface="Arial" panose="020B0604020202020204" pitchFamily="34" charset="0"/>
                      </a:endParaRPr>
                    </a:p>
                  </a:txBody>
                  <a:tcPr marL="38576" marR="38576" marT="19289" marB="19289"/>
                </a:tc>
                <a:tc>
                  <a:txBody>
                    <a:bodyPr/>
                    <a:lstStyle/>
                    <a:p>
                      <a:pPr marL="171450" indent="-171450">
                        <a:buFont typeface="Wingdings" panose="05000000000000000000" pitchFamily="2" charset="2"/>
                        <a:buChar char="ü"/>
                      </a:pPr>
                      <a:r>
                        <a:rPr lang="es-MX" sz="1200" b="0" dirty="0">
                          <a:latin typeface="Comic Sans MS" panose="030F0702030302020204" pitchFamily="66" charset="0"/>
                          <a:cs typeface="Arial" panose="020B0604020202020204" pitchFamily="34" charset="0"/>
                        </a:rPr>
                        <a:t>Tangram.</a:t>
                      </a:r>
                    </a:p>
                    <a:p>
                      <a:pPr marL="171450" indent="-171450">
                        <a:buFont typeface="Wingdings" panose="05000000000000000000" pitchFamily="2" charset="2"/>
                        <a:buChar char="ü"/>
                      </a:pPr>
                      <a:r>
                        <a:rPr lang="es-MX" sz="1200" b="0" dirty="0">
                          <a:latin typeface="Comic Sans MS" panose="030F0702030302020204" pitchFamily="66" charset="0"/>
                          <a:cs typeface="Arial" panose="020B0604020202020204" pitchFamily="34" charset="0"/>
                        </a:rPr>
                        <a:t>Flor modelo en grande.</a:t>
                      </a:r>
                    </a:p>
                    <a:p>
                      <a:pPr marL="171450" indent="-171450">
                        <a:buFont typeface="Wingdings" panose="05000000000000000000" pitchFamily="2" charset="2"/>
                        <a:buChar char="ü"/>
                      </a:pPr>
                      <a:r>
                        <a:rPr lang="es-MX" sz="1200" b="0" dirty="0">
                          <a:latin typeface="Comic Sans MS" panose="030F0702030302020204" pitchFamily="66" charset="0"/>
                          <a:cs typeface="Arial" panose="020B0604020202020204" pitchFamily="34" charset="0"/>
                        </a:rPr>
                        <a:t>Hoja con el dibujo de la flor.</a:t>
                      </a:r>
                    </a:p>
                    <a:p>
                      <a:pPr marL="171450" indent="-171450">
                        <a:buFont typeface="Wingdings" panose="05000000000000000000" pitchFamily="2" charset="2"/>
                        <a:buChar char="ü"/>
                      </a:pPr>
                      <a:r>
                        <a:rPr lang="es-MX" sz="1200" b="0" dirty="0">
                          <a:latin typeface="Comic Sans MS" panose="030F0702030302020204" pitchFamily="66" charset="0"/>
                          <a:cs typeface="Arial" panose="020B0604020202020204" pitchFamily="34" charset="0"/>
                        </a:rPr>
                        <a:t>Figuera geométricas recortadas.</a:t>
                      </a:r>
                    </a:p>
                    <a:p>
                      <a:pPr marL="171450" indent="-171450">
                        <a:buFont typeface="Wingdings" panose="05000000000000000000" pitchFamily="2" charset="2"/>
                        <a:buChar char="ü"/>
                      </a:pPr>
                      <a:r>
                        <a:rPr lang="es-MX" sz="1200" b="0" dirty="0">
                          <a:latin typeface="Comic Sans MS" panose="030F0702030302020204" pitchFamily="66" charset="0"/>
                          <a:cs typeface="Arial" panose="020B0604020202020204" pitchFamily="34" charset="0"/>
                        </a:rPr>
                        <a:t>Pegamento.</a:t>
                      </a:r>
                    </a:p>
                  </a:txBody>
                  <a:tcPr marL="38576" marR="38576" marT="19289" marB="19289"/>
                </a:tc>
                <a:tc>
                  <a:txBody>
                    <a:bodyPr/>
                    <a:lstStyle/>
                    <a:p>
                      <a:r>
                        <a:rPr lang="es-MX" sz="1200" b="0" dirty="0">
                          <a:latin typeface="Comic Sans MS" panose="030F0702030302020204" pitchFamily="66" charset="0"/>
                          <a:cs typeface="Arial" panose="020B0604020202020204" pitchFamily="34" charset="0"/>
                        </a:rPr>
                        <a:t>40 min</a:t>
                      </a:r>
                    </a:p>
                  </a:txBody>
                  <a:tcPr marL="38576" marR="38576" marT="19289" marB="19289"/>
                </a:tc>
                <a:tc vMerge="1">
                  <a:txBody>
                    <a:bodyPr/>
                    <a:lstStyle/>
                    <a:p>
                      <a:endParaRPr lang="es-MX" sz="800" dirty="0"/>
                    </a:p>
                  </a:txBody>
                  <a:tcPr marL="68580" marR="68580" marT="34290" marB="34290"/>
                </a:tc>
                <a:extLst>
                  <a:ext uri="{0D108BD9-81ED-4DB2-BD59-A6C34878D82A}">
                    <a16:rowId xmlns:a16="http://schemas.microsoft.com/office/drawing/2014/main" val="973470446"/>
                  </a:ext>
                </a:extLst>
              </a:tr>
              <a:tr h="900290">
                <a:tc>
                  <a:txBody>
                    <a:bodyPr/>
                    <a:lstStyle/>
                    <a:p>
                      <a:pPr algn="ctr"/>
                      <a:r>
                        <a:rPr lang="es-MX" sz="1200" b="1" u="sng" dirty="0">
                          <a:effectLst>
                            <a:outerShdw blurRad="38100" dist="38100" dir="2700000" algn="tl">
                              <a:srgbClr val="000000">
                                <a:alpha val="43137"/>
                              </a:srgbClr>
                            </a:outerShdw>
                          </a:effectLst>
                          <a:latin typeface="Comic Sans MS" panose="030F0702030302020204" pitchFamily="66" charset="0"/>
                        </a:rPr>
                        <a:t>CIERRE </a:t>
                      </a:r>
                    </a:p>
                  </a:txBody>
                  <a:tcPr marL="38576" marR="38576" marT="19289" marB="19289"/>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s-MX" sz="1200" dirty="0">
                          <a:latin typeface="Comic Sans MS" panose="030F0702030302020204" pitchFamily="66" charset="0"/>
                          <a:cs typeface="Arial" panose="020B0604020202020204" pitchFamily="34" charset="0"/>
                        </a:rPr>
                        <a:t>Responden a los cuestionamientos ¿Qué aprendimos hoy? ¿Cuál actividad fue tu favorita?, ¿qué materiales utilizamos? </a:t>
                      </a:r>
                      <a:endParaRPr lang="es-MX" sz="1200" b="1" dirty="0">
                        <a:latin typeface="Comic Sans MS" panose="030F0702030302020204" pitchFamily="66" charset="0"/>
                        <a:cs typeface="Arial" panose="020B0604020202020204" pitchFamily="34" charset="0"/>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lang="es-MX" sz="1200" b="0" dirty="0">
                        <a:latin typeface="Comic Sans MS" panose="030F0702030302020204" pitchFamily="66" charset="0"/>
                        <a:cs typeface="Arial" panose="020B0604020202020204" pitchFamily="34" charset="0"/>
                      </a:endParaRPr>
                    </a:p>
                  </a:txBody>
                  <a:tcPr marL="38576" marR="38576" marT="19289" marB="19289"/>
                </a:tc>
                <a:tc>
                  <a:txBody>
                    <a:bodyPr/>
                    <a:lstStyle/>
                    <a:p>
                      <a:pPr marL="0" indent="0">
                        <a:buFont typeface="Wingdings" panose="05000000000000000000" pitchFamily="2" charset="2"/>
                        <a:buNone/>
                      </a:pPr>
                      <a:endParaRPr lang="es-MX" sz="1200" b="0" dirty="0">
                        <a:latin typeface="Comic Sans MS" panose="030F0702030302020204" pitchFamily="66" charset="0"/>
                        <a:cs typeface="Arial" panose="020B0604020202020204" pitchFamily="34" charset="0"/>
                      </a:endParaRPr>
                    </a:p>
                  </a:txBody>
                  <a:tcPr marL="38576" marR="38576" marT="19289" marB="19289"/>
                </a:tc>
                <a:tc>
                  <a:txBody>
                    <a:bodyPr/>
                    <a:lstStyle/>
                    <a:p>
                      <a:r>
                        <a:rPr lang="es-MX" sz="1200" b="0" dirty="0">
                          <a:latin typeface="Comic Sans MS" panose="030F0702030302020204" pitchFamily="66" charset="0"/>
                          <a:cs typeface="Arial" panose="020B0604020202020204" pitchFamily="34" charset="0"/>
                        </a:rPr>
                        <a:t> 10min</a:t>
                      </a:r>
                    </a:p>
                  </a:txBody>
                  <a:tcPr marL="38576" marR="38576" marT="19289" marB="19289"/>
                </a:tc>
                <a:tc vMerge="1">
                  <a:txBody>
                    <a:bodyPr/>
                    <a:lstStyle/>
                    <a:p>
                      <a:endParaRPr lang="es-MX" sz="800" dirty="0"/>
                    </a:p>
                  </a:txBody>
                  <a:tcPr marL="68580" marR="68580" marT="34290" marB="34290"/>
                </a:tc>
                <a:extLst>
                  <a:ext uri="{0D108BD9-81ED-4DB2-BD59-A6C34878D82A}">
                    <a16:rowId xmlns:a16="http://schemas.microsoft.com/office/drawing/2014/main" val="1548943914"/>
                  </a:ext>
                </a:extLst>
              </a:tr>
            </a:tbl>
          </a:graphicData>
        </a:graphic>
      </p:graphicFrame>
    </p:spTree>
    <p:extLst>
      <p:ext uri="{BB962C8B-B14F-4D97-AF65-F5344CB8AC3E}">
        <p14:creationId xmlns:p14="http://schemas.microsoft.com/office/powerpoint/2010/main" val="9063651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6A2E05C9-0F4D-9C9D-8147-F66A62EAB6C7}"/>
              </a:ext>
            </a:extLst>
          </p:cNvPr>
          <p:cNvSpPr txBox="1"/>
          <p:nvPr/>
        </p:nvSpPr>
        <p:spPr>
          <a:xfrm>
            <a:off x="-120317" y="421527"/>
            <a:ext cx="7098633" cy="584775"/>
          </a:xfrm>
          <a:prstGeom prst="rect">
            <a:avLst/>
          </a:prstGeom>
          <a:noFill/>
        </p:spPr>
        <p:txBody>
          <a:bodyPr wrap="square" rtlCol="0">
            <a:spAutoFit/>
          </a:bodyPr>
          <a:lstStyle/>
          <a:p>
            <a:pPr algn="ctr"/>
            <a:r>
              <a:rPr lang="es-MX" sz="3200" b="1" dirty="0">
                <a:ln>
                  <a:solidFill>
                    <a:sysClr val="windowText" lastClr="000000"/>
                  </a:solidFill>
                </a:ln>
                <a:solidFill>
                  <a:schemeClr val="accent6"/>
                </a:solidFill>
                <a:effectLst>
                  <a:outerShdw blurRad="38100" dist="38100" dir="2700000" algn="tl">
                    <a:srgbClr val="000000">
                      <a:alpha val="43137"/>
                    </a:srgbClr>
                  </a:outerShdw>
                </a:effectLst>
                <a:latin typeface="Modern Love Caps" panose="04070805081001020A01" pitchFamily="82" charset="0"/>
              </a:rPr>
              <a:t>	Martes 24 de mayo  </a:t>
            </a:r>
          </a:p>
        </p:txBody>
      </p:sp>
      <p:graphicFrame>
        <p:nvGraphicFramePr>
          <p:cNvPr id="5" name="Tabla 4">
            <a:extLst>
              <a:ext uri="{FF2B5EF4-FFF2-40B4-BE49-F238E27FC236}">
                <a16:creationId xmlns:a16="http://schemas.microsoft.com/office/drawing/2014/main" id="{792D36E2-6B6C-5C6B-6434-CFBCDE39C381}"/>
              </a:ext>
            </a:extLst>
          </p:cNvPr>
          <p:cNvGraphicFramePr>
            <a:graphicFrameLocks noGrp="1"/>
          </p:cNvGraphicFramePr>
          <p:nvPr>
            <p:extLst>
              <p:ext uri="{D42A27DB-BD31-4B8C-83A1-F6EECF244321}">
                <p14:modId xmlns:p14="http://schemas.microsoft.com/office/powerpoint/2010/main" val="3202144522"/>
              </p:ext>
            </p:extLst>
          </p:nvPr>
        </p:nvGraphicFramePr>
        <p:xfrm>
          <a:off x="147375" y="1297516"/>
          <a:ext cx="6563247" cy="7718989"/>
        </p:xfrm>
        <a:graphic>
          <a:graphicData uri="http://schemas.openxmlformats.org/drawingml/2006/table">
            <a:tbl>
              <a:tblPr firstRow="1" bandRow="1">
                <a:effectLst>
                  <a:outerShdw blurRad="63500" sx="102000" sy="102000" algn="ctr" rotWithShape="0">
                    <a:prstClr val="black">
                      <a:alpha val="40000"/>
                    </a:prstClr>
                  </a:outerShdw>
                </a:effectLst>
                <a:tableStyleId>{5940675A-B579-460E-94D1-54222C63F5DA}</a:tableStyleId>
              </a:tblPr>
              <a:tblGrid>
                <a:gridCol w="1284763">
                  <a:extLst>
                    <a:ext uri="{9D8B030D-6E8A-4147-A177-3AD203B41FA5}">
                      <a16:colId xmlns:a16="http://schemas.microsoft.com/office/drawing/2014/main" val="2470353427"/>
                    </a:ext>
                  </a:extLst>
                </a:gridCol>
                <a:gridCol w="1751189">
                  <a:extLst>
                    <a:ext uri="{9D8B030D-6E8A-4147-A177-3AD203B41FA5}">
                      <a16:colId xmlns:a16="http://schemas.microsoft.com/office/drawing/2014/main" val="1493530307"/>
                    </a:ext>
                  </a:extLst>
                </a:gridCol>
                <a:gridCol w="1464033">
                  <a:extLst>
                    <a:ext uri="{9D8B030D-6E8A-4147-A177-3AD203B41FA5}">
                      <a16:colId xmlns:a16="http://schemas.microsoft.com/office/drawing/2014/main" val="3457947503"/>
                    </a:ext>
                  </a:extLst>
                </a:gridCol>
                <a:gridCol w="765223">
                  <a:extLst>
                    <a:ext uri="{9D8B030D-6E8A-4147-A177-3AD203B41FA5}">
                      <a16:colId xmlns:a16="http://schemas.microsoft.com/office/drawing/2014/main" val="2932810855"/>
                    </a:ext>
                  </a:extLst>
                </a:gridCol>
                <a:gridCol w="1298039">
                  <a:extLst>
                    <a:ext uri="{9D8B030D-6E8A-4147-A177-3AD203B41FA5}">
                      <a16:colId xmlns:a16="http://schemas.microsoft.com/office/drawing/2014/main" val="1732436191"/>
                    </a:ext>
                  </a:extLst>
                </a:gridCol>
              </a:tblGrid>
              <a:tr h="636890">
                <a:tc>
                  <a:txBody>
                    <a:bodyPr/>
                    <a:lstStyle/>
                    <a:p>
                      <a:pPr algn="ctr"/>
                      <a:r>
                        <a:rPr lang="es-MX" sz="1200" b="1" dirty="0">
                          <a:latin typeface="Modern Love Grunge" panose="04070805081005020601" pitchFamily="82" charset="0"/>
                        </a:rPr>
                        <a:t>MOMENTO </a:t>
                      </a:r>
                    </a:p>
                  </a:txBody>
                  <a:tcPr marL="38576" marR="38576" marT="19289" marB="19289"/>
                </a:tc>
                <a:tc>
                  <a:txBody>
                    <a:bodyPr/>
                    <a:lstStyle/>
                    <a:p>
                      <a:pPr algn="ctr"/>
                      <a:r>
                        <a:rPr lang="es-MX" sz="1200" b="1" dirty="0">
                          <a:latin typeface="Modern Love Grunge" panose="04070805081005020601" pitchFamily="82" charset="0"/>
                        </a:rPr>
                        <a:t>ACTIVIDAD</a:t>
                      </a:r>
                    </a:p>
                  </a:txBody>
                  <a:tcPr marL="38576" marR="38576" marT="19289" marB="19289"/>
                </a:tc>
                <a:tc>
                  <a:txBody>
                    <a:bodyPr/>
                    <a:lstStyle/>
                    <a:p>
                      <a:pPr algn="ctr"/>
                      <a:r>
                        <a:rPr lang="es-MX" sz="1200" b="1" dirty="0">
                          <a:latin typeface="Modern Love Grunge" panose="04070805081005020601" pitchFamily="82" charset="0"/>
                        </a:rPr>
                        <a:t>RECURSOS </a:t>
                      </a:r>
                    </a:p>
                  </a:txBody>
                  <a:tcPr marL="38576" marR="38576" marT="19289" marB="19289"/>
                </a:tc>
                <a:tc>
                  <a:txBody>
                    <a:bodyPr/>
                    <a:lstStyle/>
                    <a:p>
                      <a:pPr algn="ctr"/>
                      <a:r>
                        <a:rPr lang="es-MX" sz="1200" b="1" dirty="0">
                          <a:latin typeface="Modern Love Grunge" panose="04070805081005020601" pitchFamily="82" charset="0"/>
                        </a:rPr>
                        <a:t>TIEMPO </a:t>
                      </a:r>
                    </a:p>
                  </a:txBody>
                  <a:tcPr marL="38576" marR="38576" marT="19289" marB="19289"/>
                </a:tc>
                <a:tc>
                  <a:txBody>
                    <a:bodyPr/>
                    <a:lstStyle/>
                    <a:p>
                      <a:pPr algn="ctr"/>
                      <a:r>
                        <a:rPr lang="es-MX" sz="1200" b="1" dirty="0">
                          <a:latin typeface="Modern Love Grunge" panose="04070805081005020601" pitchFamily="82" charset="0"/>
                        </a:rPr>
                        <a:t>APRENDIZAJE ESPERADO </a:t>
                      </a:r>
                    </a:p>
                  </a:txBody>
                  <a:tcPr marL="38576" marR="38576" marT="19289" marB="19289"/>
                </a:tc>
                <a:extLst>
                  <a:ext uri="{0D108BD9-81ED-4DB2-BD59-A6C34878D82A}">
                    <a16:rowId xmlns:a16="http://schemas.microsoft.com/office/drawing/2014/main" val="4027688833"/>
                  </a:ext>
                </a:extLst>
              </a:tr>
              <a:tr h="1701423">
                <a:tc>
                  <a:txBody>
                    <a:bodyPr/>
                    <a:lstStyle/>
                    <a:p>
                      <a:pPr algn="ctr"/>
                      <a:r>
                        <a:rPr lang="es-MX" sz="1200" b="1" u="sng" dirty="0">
                          <a:effectLst>
                            <a:outerShdw blurRad="38100" dist="38100" dir="2700000" algn="tl">
                              <a:srgbClr val="000000">
                                <a:alpha val="43137"/>
                              </a:srgbClr>
                            </a:outerShdw>
                          </a:effectLst>
                          <a:latin typeface="Comic Sans MS" panose="030F0702030302020204" pitchFamily="66" charset="0"/>
                        </a:rPr>
                        <a:t>INICIO </a:t>
                      </a:r>
                    </a:p>
                  </a:txBody>
                  <a:tcPr marL="38576" marR="38576" marT="19289" marB="19289"/>
                </a:tc>
                <a:tc>
                  <a:txBody>
                    <a:bodyPr/>
                    <a:lstStyle/>
                    <a:p>
                      <a:r>
                        <a:rPr lang="es-MX" sz="1200" u="sng" dirty="0" err="1">
                          <a:latin typeface="Comic Sans MS" panose="030F0702030302020204" pitchFamily="66" charset="0"/>
                        </a:rPr>
                        <a:t>Memorama</a:t>
                      </a:r>
                      <a:endParaRPr lang="es-MX" sz="1200" u="sng" dirty="0">
                        <a:latin typeface="Comic Sans MS" panose="030F0702030302020204" pitchFamily="66" charset="0"/>
                      </a:endParaRPr>
                    </a:p>
                    <a:p>
                      <a:r>
                        <a:rPr lang="es-MX" sz="1200" dirty="0">
                          <a:latin typeface="Comic Sans MS" panose="030F0702030302020204" pitchFamily="66" charset="0"/>
                        </a:rPr>
                        <a:t>Forma equipos de 5.</a:t>
                      </a:r>
                    </a:p>
                    <a:p>
                      <a:r>
                        <a:rPr lang="es-MX" sz="1200" dirty="0">
                          <a:latin typeface="Comic Sans MS" panose="030F0702030302020204" pitchFamily="66" charset="0"/>
                        </a:rPr>
                        <a:t>Juega al </a:t>
                      </a:r>
                      <a:r>
                        <a:rPr lang="es-MX" sz="1200" dirty="0" err="1">
                          <a:latin typeface="Comic Sans MS" panose="030F0702030302020204" pitchFamily="66" charset="0"/>
                        </a:rPr>
                        <a:t>memorama</a:t>
                      </a:r>
                      <a:r>
                        <a:rPr lang="es-MX" sz="1200" dirty="0">
                          <a:latin typeface="Comic Sans MS" panose="030F0702030302020204" pitchFamily="66" charset="0"/>
                        </a:rPr>
                        <a:t> de las partes de las plantas y platican sobre lo que observan en las imágenes.</a:t>
                      </a:r>
                    </a:p>
                  </a:txBody>
                  <a:tcPr marL="38576" marR="38576" marT="19289" marB="19289"/>
                </a:tc>
                <a:tc>
                  <a:txBody>
                    <a:bodyPr/>
                    <a:lstStyle/>
                    <a:p>
                      <a:pPr marL="171450" indent="-171450">
                        <a:buFont typeface="Wingdings" panose="05000000000000000000" pitchFamily="2" charset="2"/>
                        <a:buChar char="ü"/>
                      </a:pPr>
                      <a:r>
                        <a:rPr lang="es-MX" sz="1200" b="0" dirty="0" err="1">
                          <a:latin typeface="Comic Sans MS" panose="030F0702030302020204" pitchFamily="66" charset="0"/>
                          <a:cs typeface="Arial" panose="020B0604020202020204" pitchFamily="34" charset="0"/>
                        </a:rPr>
                        <a:t>Memorama</a:t>
                      </a:r>
                      <a:r>
                        <a:rPr lang="es-MX" sz="1200" b="0" dirty="0">
                          <a:latin typeface="Comic Sans MS" panose="030F0702030302020204" pitchFamily="66" charset="0"/>
                          <a:cs typeface="Arial" panose="020B0604020202020204" pitchFamily="34" charset="0"/>
                        </a:rPr>
                        <a:t> de las partes de la planta.</a:t>
                      </a:r>
                    </a:p>
                  </a:txBody>
                  <a:tcPr marL="38576" marR="38576" marT="19289" marB="19289"/>
                </a:tc>
                <a:tc>
                  <a:txBody>
                    <a:bodyPr/>
                    <a:lstStyle/>
                    <a:p>
                      <a:r>
                        <a:rPr lang="es-MX" sz="1200" b="0" dirty="0">
                          <a:latin typeface="Comic Sans MS" panose="030F0702030302020204" pitchFamily="66" charset="0"/>
                          <a:cs typeface="Arial" panose="020B0604020202020204" pitchFamily="34" charset="0"/>
                        </a:rPr>
                        <a:t>35 min</a:t>
                      </a:r>
                    </a:p>
                  </a:txBody>
                  <a:tcPr marL="38576" marR="38576" marT="19289" marB="19289"/>
                </a:tc>
                <a:tc rowSpan="3">
                  <a:txBody>
                    <a:bodyPr/>
                    <a:lstStyle/>
                    <a:p>
                      <a:pPr marL="171450" marR="0" lvl="0" indent="-171450" algn="l" defTabSz="685800" rtl="0" eaLnBrk="1" fontAlgn="auto" latinLnBrk="0" hangingPunct="1">
                        <a:lnSpc>
                          <a:spcPct val="100000"/>
                        </a:lnSpc>
                        <a:spcBef>
                          <a:spcPts val="0"/>
                        </a:spcBef>
                        <a:spcAft>
                          <a:spcPts val="0"/>
                        </a:spcAft>
                        <a:buClrTx/>
                        <a:buSzTx/>
                        <a:buFont typeface="Wingdings" panose="05000000000000000000" pitchFamily="2" charset="2"/>
                        <a:buChar char="q"/>
                        <a:tabLst/>
                        <a:defRPr/>
                      </a:pPr>
                      <a:endParaRPr lang="es-MX" sz="1200" dirty="0">
                        <a:latin typeface="Comic Sans MS" panose="030F0702030302020204" pitchFamily="66" charset="0"/>
                        <a:cs typeface="Arial" panose="020B0604020202020204" pitchFamily="34" charset="0"/>
                      </a:endParaRPr>
                    </a:p>
                    <a:p>
                      <a:pPr marL="0" marR="0" lvl="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s-MX" sz="1200" dirty="0">
                        <a:latin typeface="Comic Sans MS" panose="030F0702030302020204" pitchFamily="66" charset="0"/>
                        <a:cs typeface="Arial" panose="020B0604020202020204" pitchFamily="34" charset="0"/>
                      </a:endParaRPr>
                    </a:p>
                    <a:p>
                      <a:pPr marL="171450" marR="0" lvl="0" indent="-171450" algn="l" defTabSz="6858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s-MX" sz="1200" dirty="0">
                          <a:solidFill>
                            <a:schemeClr val="tx1"/>
                          </a:solidFill>
                          <a:latin typeface="Comic Sans MS" panose="030F0702030302020204" pitchFamily="66" charset="0"/>
                          <a:cs typeface="Arial" panose="020B0604020202020204" pitchFamily="34" charset="0"/>
                        </a:rPr>
                        <a:t>Explica cómo es, cómo ocurrió o cómo funciona algo, ordenando las ideas para que los demás comprendan</a:t>
                      </a:r>
                      <a:r>
                        <a:rPr lang="es-MX" sz="1200" dirty="0">
                          <a:latin typeface="Comic Sans MS" panose="030F0702030302020204" pitchFamily="66" charset="0"/>
                          <a:cs typeface="Arial" panose="020B0604020202020204" pitchFamily="34" charset="0"/>
                        </a:rPr>
                        <a:t>. </a:t>
                      </a:r>
                    </a:p>
                    <a:p>
                      <a:pPr marL="171450" marR="0" lvl="0" indent="-171450" algn="l" defTabSz="685800" rtl="0" eaLnBrk="1" fontAlgn="auto" latinLnBrk="0" hangingPunct="1">
                        <a:lnSpc>
                          <a:spcPct val="100000"/>
                        </a:lnSpc>
                        <a:spcBef>
                          <a:spcPts val="0"/>
                        </a:spcBef>
                        <a:spcAft>
                          <a:spcPts val="0"/>
                        </a:spcAft>
                        <a:buClrTx/>
                        <a:buSzTx/>
                        <a:buFont typeface="Wingdings" panose="05000000000000000000" pitchFamily="2" charset="2"/>
                        <a:buChar char="q"/>
                        <a:tabLst/>
                        <a:defRPr/>
                      </a:pPr>
                      <a:endParaRPr lang="es-MX" sz="1200" dirty="0">
                        <a:latin typeface="Comic Sans MS" panose="030F0702030302020204" pitchFamily="66" charset="0"/>
                        <a:cs typeface="Arial" panose="020B0604020202020204" pitchFamily="34" charset="0"/>
                      </a:endParaRPr>
                    </a:p>
                    <a:p>
                      <a:pPr marL="171450" marR="0" lvl="0" indent="-171450" algn="l" defTabSz="6858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s-MX" sz="1200" dirty="0">
                          <a:latin typeface="Comic Sans MS" panose="030F0702030302020204" pitchFamily="66" charset="0"/>
                        </a:rPr>
                        <a:t>Convive, juega y trabaja con distintos compañeros.</a:t>
                      </a:r>
                      <a:endParaRPr lang="es-MX" sz="1200" b="0" i="0" dirty="0">
                        <a:solidFill>
                          <a:schemeClr val="tx1"/>
                        </a:solidFill>
                        <a:effectLst/>
                        <a:latin typeface="Comic Sans MS" panose="030F0702030302020204" pitchFamily="66" charset="0"/>
                        <a:cs typeface="Arial" panose="020B0604020202020204" pitchFamily="34" charset="0"/>
                      </a:endParaRPr>
                    </a:p>
                    <a:p>
                      <a:pPr marL="0" marR="0" lvl="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s-MX" sz="1200" dirty="0">
                        <a:latin typeface="Comic Sans MS" panose="030F0702030302020204" pitchFamily="66" charset="0"/>
                        <a:cs typeface="Arial" panose="020B0604020202020204" pitchFamily="34" charset="0"/>
                      </a:endParaRPr>
                    </a:p>
                    <a:p>
                      <a:pPr marL="171450" indent="-171450" algn="l">
                        <a:buFont typeface="Wingdings" panose="05000000000000000000" pitchFamily="2" charset="2"/>
                        <a:buChar char="q"/>
                      </a:pPr>
                      <a:endParaRPr lang="es-MX" sz="1200" dirty="0">
                        <a:latin typeface="Comic Sans MS" panose="030F0702030302020204" pitchFamily="66" charset="0"/>
                      </a:endParaRPr>
                    </a:p>
                    <a:p>
                      <a:pPr marL="171450" indent="-171450" algn="l">
                        <a:buFont typeface="Wingdings" panose="05000000000000000000" pitchFamily="2" charset="2"/>
                        <a:buChar char="q"/>
                      </a:pPr>
                      <a:endParaRPr lang="es-MX" sz="1200" dirty="0">
                        <a:latin typeface="Comic Sans MS" panose="030F0702030302020204" pitchFamily="66" charset="0"/>
                      </a:endParaRPr>
                    </a:p>
                    <a:p>
                      <a:pPr marL="0" indent="0" algn="l">
                        <a:buFont typeface="Arial" panose="020B0604020202020204" pitchFamily="34" charset="0"/>
                        <a:buNone/>
                      </a:pPr>
                      <a:endParaRPr lang="es-MX" sz="1200" b="1" i="0" dirty="0">
                        <a:solidFill>
                          <a:schemeClr val="tx1"/>
                        </a:solidFill>
                        <a:latin typeface="Comic Sans MS" panose="030F0702030302020204" pitchFamily="66" charset="0"/>
                        <a:cs typeface="Arial" panose="020B0604020202020204" pitchFamily="34" charset="0"/>
                      </a:endParaRPr>
                    </a:p>
                    <a:p>
                      <a:pPr marL="0" indent="0" algn="l">
                        <a:buFont typeface="Arial" panose="020B0604020202020204" pitchFamily="34" charset="0"/>
                        <a:buNone/>
                      </a:pPr>
                      <a:endParaRPr lang="es-MX" sz="1200" b="1" i="0" dirty="0">
                        <a:solidFill>
                          <a:schemeClr val="tx1"/>
                        </a:solidFill>
                        <a:latin typeface="Comic Sans MS" panose="030F0702030302020204" pitchFamily="66" charset="0"/>
                        <a:cs typeface="Arial" panose="020B0604020202020204" pitchFamily="34" charset="0"/>
                      </a:endParaRPr>
                    </a:p>
                  </a:txBody>
                  <a:tcPr marL="38576" marR="38576" marT="19289" marB="19289"/>
                </a:tc>
                <a:extLst>
                  <a:ext uri="{0D108BD9-81ED-4DB2-BD59-A6C34878D82A}">
                    <a16:rowId xmlns:a16="http://schemas.microsoft.com/office/drawing/2014/main" val="1284402066"/>
                  </a:ext>
                </a:extLst>
              </a:tr>
              <a:tr h="1890239">
                <a:tc>
                  <a:txBody>
                    <a:bodyPr/>
                    <a:lstStyle/>
                    <a:p>
                      <a:pPr algn="ctr"/>
                      <a:r>
                        <a:rPr lang="es-MX" sz="1200" b="1" u="sng" dirty="0">
                          <a:effectLst>
                            <a:outerShdw blurRad="38100" dist="38100" dir="2700000" algn="tl">
                              <a:srgbClr val="000000">
                                <a:alpha val="43137"/>
                              </a:srgbClr>
                            </a:outerShdw>
                          </a:effectLst>
                          <a:latin typeface="Comic Sans MS" panose="030F0702030302020204" pitchFamily="66" charset="0"/>
                        </a:rPr>
                        <a:t>DESARROLLO </a:t>
                      </a:r>
                    </a:p>
                  </a:txBody>
                  <a:tcPr marL="38576" marR="38576" marT="19289" marB="19289"/>
                </a:tc>
                <a:tc>
                  <a:txBody>
                    <a:bodyPr/>
                    <a:lstStyle/>
                    <a:p>
                      <a:r>
                        <a:rPr lang="es-MX" sz="1200" b="0" u="sng" dirty="0">
                          <a:latin typeface="Comic Sans MS" panose="030F0702030302020204" pitchFamily="66" charset="0"/>
                          <a:cs typeface="Arial" panose="020B0604020202020204" pitchFamily="34" charset="0"/>
                        </a:rPr>
                        <a:t>Experimento del frijol</a:t>
                      </a:r>
                    </a:p>
                    <a:p>
                      <a:r>
                        <a:rPr lang="es-MX" sz="1200" b="0" dirty="0">
                          <a:latin typeface="Comic Sans MS" panose="030F0702030302020204" pitchFamily="66" charset="0"/>
                          <a:cs typeface="Arial" panose="020B0604020202020204" pitchFamily="34" charset="0"/>
                        </a:rPr>
                        <a:t>Observa su  experimento del frijol.</a:t>
                      </a:r>
                    </a:p>
                    <a:p>
                      <a:r>
                        <a:rPr lang="es-MX" sz="1200" b="0" dirty="0">
                          <a:latin typeface="Comic Sans MS" panose="030F0702030302020204" pitchFamily="66" charset="0"/>
                          <a:cs typeface="Arial" panose="020B0604020202020204" pitchFamily="34" charset="0"/>
                        </a:rPr>
                        <a:t>Realiza un dibujo sobre lo que ha sucedido en su experimento.</a:t>
                      </a:r>
                    </a:p>
                    <a:p>
                      <a:r>
                        <a:rPr lang="es-MX" sz="1200" b="0" dirty="0">
                          <a:latin typeface="Comic Sans MS" panose="030F0702030302020204" pitchFamily="66" charset="0"/>
                          <a:cs typeface="Arial" panose="020B0604020202020204" pitchFamily="34" charset="0"/>
                        </a:rPr>
                        <a:t>Expone a sus compañeros los resultados obtenidos hasta el momento.</a:t>
                      </a:r>
                    </a:p>
                    <a:p>
                      <a:r>
                        <a:rPr lang="es-MX" sz="1200" b="0" dirty="0">
                          <a:latin typeface="Comic Sans MS" panose="030F0702030302020204" pitchFamily="66" charset="0"/>
                          <a:cs typeface="Arial" panose="020B0604020202020204" pitchFamily="34" charset="0"/>
                        </a:rPr>
                        <a:t>Sale a regar el huerto.</a:t>
                      </a:r>
                    </a:p>
                  </a:txBody>
                  <a:tcPr marL="38576" marR="38576" marT="19289" marB="19289"/>
                </a:tc>
                <a:tc>
                  <a:txBody>
                    <a:bodyPr/>
                    <a:lstStyle/>
                    <a:p>
                      <a:pPr marL="171450" indent="-171450">
                        <a:buFont typeface="Wingdings" panose="05000000000000000000" pitchFamily="2" charset="2"/>
                        <a:buChar char="ü"/>
                      </a:pPr>
                      <a:r>
                        <a:rPr lang="es-MX" sz="1200" b="0" dirty="0">
                          <a:latin typeface="Comic Sans MS" panose="030F0702030302020204" pitchFamily="66" charset="0"/>
                          <a:cs typeface="Arial" panose="020B0604020202020204" pitchFamily="34" charset="0"/>
                        </a:rPr>
                        <a:t>Hoja de máquina.</a:t>
                      </a:r>
                    </a:p>
                    <a:p>
                      <a:pPr marL="171450" indent="-171450">
                        <a:buFont typeface="Wingdings" panose="05000000000000000000" pitchFamily="2" charset="2"/>
                        <a:buChar char="ü"/>
                      </a:pPr>
                      <a:r>
                        <a:rPr lang="es-MX" sz="1200" b="0" dirty="0">
                          <a:latin typeface="Comic Sans MS" panose="030F0702030302020204" pitchFamily="66" charset="0"/>
                          <a:cs typeface="Arial" panose="020B0604020202020204" pitchFamily="34" charset="0"/>
                        </a:rPr>
                        <a:t>Colores.</a:t>
                      </a:r>
                    </a:p>
                  </a:txBody>
                  <a:tcPr marL="38576" marR="38576" marT="19289" marB="19289"/>
                </a:tc>
                <a:tc>
                  <a:txBody>
                    <a:bodyPr/>
                    <a:lstStyle/>
                    <a:p>
                      <a:r>
                        <a:rPr lang="es-MX" sz="1200" b="0" dirty="0">
                          <a:latin typeface="Comic Sans MS" panose="030F0702030302020204" pitchFamily="66" charset="0"/>
                          <a:cs typeface="Arial" panose="020B0604020202020204" pitchFamily="34" charset="0"/>
                        </a:rPr>
                        <a:t>30 min</a:t>
                      </a:r>
                    </a:p>
                  </a:txBody>
                  <a:tcPr marL="38576" marR="38576" marT="19289" marB="19289"/>
                </a:tc>
                <a:tc vMerge="1">
                  <a:txBody>
                    <a:bodyPr/>
                    <a:lstStyle/>
                    <a:p>
                      <a:endParaRPr lang="es-MX" sz="800" dirty="0"/>
                    </a:p>
                  </a:txBody>
                  <a:tcPr marL="68580" marR="68580" marT="34290" marB="34290"/>
                </a:tc>
                <a:extLst>
                  <a:ext uri="{0D108BD9-81ED-4DB2-BD59-A6C34878D82A}">
                    <a16:rowId xmlns:a16="http://schemas.microsoft.com/office/drawing/2014/main" val="973470446"/>
                  </a:ext>
                </a:extLst>
              </a:tr>
              <a:tr h="900290">
                <a:tc>
                  <a:txBody>
                    <a:bodyPr/>
                    <a:lstStyle/>
                    <a:p>
                      <a:pPr algn="ctr"/>
                      <a:r>
                        <a:rPr lang="es-MX" sz="1200" b="1" u="sng" dirty="0">
                          <a:effectLst>
                            <a:outerShdw blurRad="38100" dist="38100" dir="2700000" algn="tl">
                              <a:srgbClr val="000000">
                                <a:alpha val="43137"/>
                              </a:srgbClr>
                            </a:outerShdw>
                          </a:effectLst>
                          <a:latin typeface="Comic Sans MS" panose="030F0702030302020204" pitchFamily="66" charset="0"/>
                        </a:rPr>
                        <a:t>CIERRE </a:t>
                      </a:r>
                    </a:p>
                  </a:txBody>
                  <a:tcPr marL="38576" marR="38576" marT="19289" marB="19289"/>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s-MX" sz="1200" b="0" dirty="0">
                          <a:latin typeface="Comic Sans MS" panose="030F0702030302020204" pitchFamily="66" charset="0"/>
                          <a:cs typeface="Arial" panose="020B0604020202020204" pitchFamily="34" charset="0"/>
                        </a:rPr>
                        <a:t>Revienta los globos y responde alguna de las preguntas correctamente para obtener un premio respecto a lo visto en la semana como: menciona una parte de las plantas, menciona un paso del crecimiento de la planta, como se cuida una planta, cómo cuidamos al medio ambiente, cual actividad fue tu favorita, etc.</a:t>
                      </a:r>
                    </a:p>
                    <a:p>
                      <a:pPr marL="0" marR="0" lvl="0" indent="0" algn="l" defTabSz="685800" rtl="0" eaLnBrk="1" fontAlgn="auto" latinLnBrk="0" hangingPunct="1">
                        <a:lnSpc>
                          <a:spcPct val="100000"/>
                        </a:lnSpc>
                        <a:spcBef>
                          <a:spcPts val="0"/>
                        </a:spcBef>
                        <a:spcAft>
                          <a:spcPts val="0"/>
                        </a:spcAft>
                        <a:buClrTx/>
                        <a:buSzTx/>
                        <a:buFontTx/>
                        <a:buNone/>
                        <a:tabLst/>
                        <a:defRPr/>
                      </a:pPr>
                      <a:endParaRPr lang="es-MX" sz="1200" b="1" dirty="0">
                        <a:latin typeface="Comic Sans MS" panose="030F0702030302020204" pitchFamily="66" charset="0"/>
                        <a:cs typeface="Arial" panose="020B0604020202020204" pitchFamily="34" charset="0"/>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lang="es-MX" sz="1200" b="0" dirty="0">
                        <a:latin typeface="Comic Sans MS" panose="030F0702030302020204" pitchFamily="66" charset="0"/>
                        <a:cs typeface="Arial" panose="020B0604020202020204" pitchFamily="34" charset="0"/>
                      </a:endParaRPr>
                    </a:p>
                  </a:txBody>
                  <a:tcPr marL="38576" marR="38576" marT="19289" marB="19289"/>
                </a:tc>
                <a:tc>
                  <a:txBody>
                    <a:bodyPr/>
                    <a:lstStyle/>
                    <a:p>
                      <a:pPr marL="171450" indent="-171450">
                        <a:buFont typeface="Wingdings" panose="05000000000000000000" pitchFamily="2" charset="2"/>
                        <a:buChar char="ü"/>
                      </a:pPr>
                      <a:r>
                        <a:rPr lang="es-MX" sz="1200" b="0" dirty="0">
                          <a:latin typeface="Comic Sans MS" panose="030F0702030302020204" pitchFamily="66" charset="0"/>
                          <a:cs typeface="Arial" panose="020B0604020202020204" pitchFamily="34" charset="0"/>
                        </a:rPr>
                        <a:t>Globos.</a:t>
                      </a:r>
                    </a:p>
                    <a:p>
                      <a:pPr marL="171450" indent="-171450">
                        <a:buFont typeface="Wingdings" panose="05000000000000000000" pitchFamily="2" charset="2"/>
                        <a:buChar char="ü"/>
                      </a:pPr>
                      <a:r>
                        <a:rPr lang="es-MX" sz="1200" b="0" dirty="0">
                          <a:latin typeface="Comic Sans MS" panose="030F0702030302020204" pitchFamily="66" charset="0"/>
                          <a:cs typeface="Arial" panose="020B0604020202020204" pitchFamily="34" charset="0"/>
                        </a:rPr>
                        <a:t>Hojitas con las preguntas.</a:t>
                      </a:r>
                    </a:p>
                  </a:txBody>
                  <a:tcPr marL="38576" marR="38576" marT="19289" marB="19289"/>
                </a:tc>
                <a:tc>
                  <a:txBody>
                    <a:bodyPr/>
                    <a:lstStyle/>
                    <a:p>
                      <a:r>
                        <a:rPr lang="es-MX" sz="1200" b="0" dirty="0">
                          <a:latin typeface="Comic Sans MS" panose="030F0702030302020204" pitchFamily="66" charset="0"/>
                          <a:cs typeface="Arial" panose="020B0604020202020204" pitchFamily="34" charset="0"/>
                        </a:rPr>
                        <a:t> 20min</a:t>
                      </a:r>
                    </a:p>
                  </a:txBody>
                  <a:tcPr marL="38576" marR="38576" marT="19289" marB="19289"/>
                </a:tc>
                <a:tc vMerge="1">
                  <a:txBody>
                    <a:bodyPr/>
                    <a:lstStyle/>
                    <a:p>
                      <a:endParaRPr lang="es-MX" sz="800" dirty="0"/>
                    </a:p>
                  </a:txBody>
                  <a:tcPr marL="68580" marR="68580" marT="34290" marB="34290"/>
                </a:tc>
                <a:extLst>
                  <a:ext uri="{0D108BD9-81ED-4DB2-BD59-A6C34878D82A}">
                    <a16:rowId xmlns:a16="http://schemas.microsoft.com/office/drawing/2014/main" val="1548943914"/>
                  </a:ext>
                </a:extLst>
              </a:tr>
            </a:tbl>
          </a:graphicData>
        </a:graphic>
      </p:graphicFrame>
    </p:spTree>
    <p:extLst>
      <p:ext uri="{BB962C8B-B14F-4D97-AF65-F5344CB8AC3E}">
        <p14:creationId xmlns:p14="http://schemas.microsoft.com/office/powerpoint/2010/main" val="28373272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9FEACA0D-F20E-4991-3717-A1AFCC6DFDA7}"/>
              </a:ext>
            </a:extLst>
          </p:cNvPr>
          <p:cNvSpPr txBox="1"/>
          <p:nvPr/>
        </p:nvSpPr>
        <p:spPr>
          <a:xfrm>
            <a:off x="-120319" y="361567"/>
            <a:ext cx="7098633" cy="584775"/>
          </a:xfrm>
          <a:prstGeom prst="rect">
            <a:avLst/>
          </a:prstGeom>
          <a:noFill/>
        </p:spPr>
        <p:txBody>
          <a:bodyPr wrap="square" rtlCol="0">
            <a:spAutoFit/>
          </a:bodyPr>
          <a:lstStyle/>
          <a:p>
            <a:pPr algn="ctr"/>
            <a:r>
              <a:rPr lang="es-MX" sz="3200" b="1" dirty="0">
                <a:ln>
                  <a:solidFill>
                    <a:sysClr val="windowText" lastClr="000000"/>
                  </a:solidFill>
                </a:ln>
                <a:solidFill>
                  <a:schemeClr val="accent6"/>
                </a:solidFill>
                <a:effectLst>
                  <a:outerShdw blurRad="38100" dist="38100" dir="2700000" algn="tl">
                    <a:srgbClr val="000000">
                      <a:alpha val="43137"/>
                    </a:srgbClr>
                  </a:outerShdw>
                </a:effectLst>
                <a:latin typeface="Modern Love Caps" panose="04070805081001020A01" pitchFamily="82" charset="0"/>
              </a:rPr>
              <a:t>	Miércoles 25 de mayo  </a:t>
            </a:r>
          </a:p>
        </p:txBody>
      </p:sp>
      <p:graphicFrame>
        <p:nvGraphicFramePr>
          <p:cNvPr id="3" name="Tabla 2">
            <a:extLst>
              <a:ext uri="{FF2B5EF4-FFF2-40B4-BE49-F238E27FC236}">
                <a16:creationId xmlns:a16="http://schemas.microsoft.com/office/drawing/2014/main" id="{E175F787-0FE3-FF14-DF8F-C5E126324ED4}"/>
              </a:ext>
            </a:extLst>
          </p:cNvPr>
          <p:cNvGraphicFramePr>
            <a:graphicFrameLocks noGrp="1"/>
          </p:cNvGraphicFramePr>
          <p:nvPr>
            <p:extLst>
              <p:ext uri="{D42A27DB-BD31-4B8C-83A1-F6EECF244321}">
                <p14:modId xmlns:p14="http://schemas.microsoft.com/office/powerpoint/2010/main" val="2143812222"/>
              </p:ext>
            </p:extLst>
          </p:nvPr>
        </p:nvGraphicFramePr>
        <p:xfrm>
          <a:off x="147375" y="1297516"/>
          <a:ext cx="6563247" cy="6552096"/>
        </p:xfrm>
        <a:graphic>
          <a:graphicData uri="http://schemas.openxmlformats.org/drawingml/2006/table">
            <a:tbl>
              <a:tblPr firstRow="1" bandRow="1">
                <a:effectLst>
                  <a:outerShdw blurRad="63500" sx="102000" sy="102000" algn="ctr" rotWithShape="0">
                    <a:prstClr val="black">
                      <a:alpha val="40000"/>
                    </a:prstClr>
                  </a:outerShdw>
                </a:effectLst>
                <a:tableStyleId>{5940675A-B579-460E-94D1-54222C63F5DA}</a:tableStyleId>
              </a:tblPr>
              <a:tblGrid>
                <a:gridCol w="1284763">
                  <a:extLst>
                    <a:ext uri="{9D8B030D-6E8A-4147-A177-3AD203B41FA5}">
                      <a16:colId xmlns:a16="http://schemas.microsoft.com/office/drawing/2014/main" val="2470353427"/>
                    </a:ext>
                  </a:extLst>
                </a:gridCol>
                <a:gridCol w="1751189">
                  <a:extLst>
                    <a:ext uri="{9D8B030D-6E8A-4147-A177-3AD203B41FA5}">
                      <a16:colId xmlns:a16="http://schemas.microsoft.com/office/drawing/2014/main" val="1493530307"/>
                    </a:ext>
                  </a:extLst>
                </a:gridCol>
                <a:gridCol w="1464033">
                  <a:extLst>
                    <a:ext uri="{9D8B030D-6E8A-4147-A177-3AD203B41FA5}">
                      <a16:colId xmlns:a16="http://schemas.microsoft.com/office/drawing/2014/main" val="3457947503"/>
                    </a:ext>
                  </a:extLst>
                </a:gridCol>
                <a:gridCol w="765223">
                  <a:extLst>
                    <a:ext uri="{9D8B030D-6E8A-4147-A177-3AD203B41FA5}">
                      <a16:colId xmlns:a16="http://schemas.microsoft.com/office/drawing/2014/main" val="2932810855"/>
                    </a:ext>
                  </a:extLst>
                </a:gridCol>
                <a:gridCol w="1298039">
                  <a:extLst>
                    <a:ext uri="{9D8B030D-6E8A-4147-A177-3AD203B41FA5}">
                      <a16:colId xmlns:a16="http://schemas.microsoft.com/office/drawing/2014/main" val="1732436191"/>
                    </a:ext>
                  </a:extLst>
                </a:gridCol>
              </a:tblGrid>
              <a:tr h="636890">
                <a:tc>
                  <a:txBody>
                    <a:bodyPr/>
                    <a:lstStyle/>
                    <a:p>
                      <a:pPr algn="ctr"/>
                      <a:r>
                        <a:rPr lang="es-MX" sz="1200" b="1" dirty="0">
                          <a:latin typeface="Modern Love Grunge" panose="04070805081005020601" pitchFamily="82" charset="0"/>
                        </a:rPr>
                        <a:t>MOMENTO </a:t>
                      </a:r>
                    </a:p>
                  </a:txBody>
                  <a:tcPr marL="38576" marR="38576" marT="19289" marB="19289"/>
                </a:tc>
                <a:tc>
                  <a:txBody>
                    <a:bodyPr/>
                    <a:lstStyle/>
                    <a:p>
                      <a:pPr algn="ctr"/>
                      <a:r>
                        <a:rPr lang="es-MX" sz="1200" b="1" dirty="0">
                          <a:latin typeface="Modern Love Grunge" panose="04070805081005020601" pitchFamily="82" charset="0"/>
                        </a:rPr>
                        <a:t>ACTIVIDAD</a:t>
                      </a:r>
                    </a:p>
                  </a:txBody>
                  <a:tcPr marL="38576" marR="38576" marT="19289" marB="19289"/>
                </a:tc>
                <a:tc>
                  <a:txBody>
                    <a:bodyPr/>
                    <a:lstStyle/>
                    <a:p>
                      <a:pPr algn="ctr"/>
                      <a:r>
                        <a:rPr lang="es-MX" sz="1200" b="1" dirty="0">
                          <a:latin typeface="Modern Love Grunge" panose="04070805081005020601" pitchFamily="82" charset="0"/>
                        </a:rPr>
                        <a:t>RECURSOS </a:t>
                      </a:r>
                    </a:p>
                  </a:txBody>
                  <a:tcPr marL="38576" marR="38576" marT="19289" marB="19289"/>
                </a:tc>
                <a:tc>
                  <a:txBody>
                    <a:bodyPr/>
                    <a:lstStyle/>
                    <a:p>
                      <a:pPr algn="ctr"/>
                      <a:r>
                        <a:rPr lang="es-MX" sz="1200" b="1" dirty="0">
                          <a:latin typeface="Modern Love Grunge" panose="04070805081005020601" pitchFamily="82" charset="0"/>
                        </a:rPr>
                        <a:t>TIEMPO </a:t>
                      </a:r>
                    </a:p>
                  </a:txBody>
                  <a:tcPr marL="38576" marR="38576" marT="19289" marB="19289"/>
                </a:tc>
                <a:tc>
                  <a:txBody>
                    <a:bodyPr/>
                    <a:lstStyle/>
                    <a:p>
                      <a:pPr algn="ctr"/>
                      <a:r>
                        <a:rPr lang="es-MX" sz="1200" b="1" dirty="0">
                          <a:latin typeface="Modern Love Grunge" panose="04070805081005020601" pitchFamily="82" charset="0"/>
                        </a:rPr>
                        <a:t>APRENDIZAJE ESPERADO </a:t>
                      </a:r>
                    </a:p>
                  </a:txBody>
                  <a:tcPr marL="38576" marR="38576" marT="19289" marB="19289"/>
                </a:tc>
                <a:extLst>
                  <a:ext uri="{0D108BD9-81ED-4DB2-BD59-A6C34878D82A}">
                    <a16:rowId xmlns:a16="http://schemas.microsoft.com/office/drawing/2014/main" val="4027688833"/>
                  </a:ext>
                </a:extLst>
              </a:tr>
              <a:tr h="1562578">
                <a:tc>
                  <a:txBody>
                    <a:bodyPr/>
                    <a:lstStyle/>
                    <a:p>
                      <a:pPr algn="ctr"/>
                      <a:r>
                        <a:rPr lang="es-MX" sz="1200" b="1" u="sng" dirty="0">
                          <a:effectLst>
                            <a:outerShdw blurRad="38100" dist="38100" dir="2700000" algn="tl">
                              <a:srgbClr val="000000">
                                <a:alpha val="43137"/>
                              </a:srgbClr>
                            </a:outerShdw>
                          </a:effectLst>
                          <a:latin typeface="Comic Sans MS" panose="030F0702030302020204" pitchFamily="66" charset="0"/>
                        </a:rPr>
                        <a:t>INICIO </a:t>
                      </a:r>
                    </a:p>
                  </a:txBody>
                  <a:tcPr marL="38576" marR="38576" marT="19289" marB="19289"/>
                </a:tc>
                <a:tc>
                  <a:txBody>
                    <a:bodyPr/>
                    <a:lstStyle/>
                    <a:p>
                      <a:r>
                        <a:rPr lang="es-MX" sz="1200" dirty="0">
                          <a:latin typeface="Comic Sans MS" panose="030F0702030302020204" pitchFamily="66" charset="0"/>
                        </a:rPr>
                        <a:t>Responde: ¿Qué recuerdan del cuidado de las plantas? ¿Se acuerdan lo que realizamos la semana pasada? ¿Qué fue lo que hicimos?</a:t>
                      </a:r>
                    </a:p>
                    <a:p>
                      <a:r>
                        <a:rPr lang="es-MX" sz="1200" dirty="0">
                          <a:latin typeface="Comic Sans MS" panose="030F0702030302020204" pitchFamily="66" charset="0"/>
                        </a:rPr>
                        <a:t>Dibuja lo que más le gusto del proyecto en donde se plasme lo aprendido.</a:t>
                      </a:r>
                    </a:p>
                  </a:txBody>
                  <a:tcPr marL="38576" marR="38576" marT="19289" marB="19289"/>
                </a:tc>
                <a:tc>
                  <a:txBody>
                    <a:bodyPr/>
                    <a:lstStyle/>
                    <a:p>
                      <a:pPr marL="171450" indent="-171450">
                        <a:buFont typeface="Wingdings" panose="05000000000000000000" pitchFamily="2" charset="2"/>
                        <a:buChar char="ü"/>
                      </a:pPr>
                      <a:r>
                        <a:rPr lang="es-ES" sz="1200" b="0" dirty="0">
                          <a:latin typeface="Comic Sans MS" panose="030F0702030302020204" pitchFamily="66" charset="0"/>
                          <a:cs typeface="Arial" panose="020B0604020202020204" pitchFamily="34" charset="0"/>
                        </a:rPr>
                        <a:t>Hojas de maquina </a:t>
                      </a:r>
                    </a:p>
                    <a:p>
                      <a:pPr marL="171450" indent="-171450">
                        <a:buFont typeface="Wingdings" panose="05000000000000000000" pitchFamily="2" charset="2"/>
                        <a:buChar char="ü"/>
                      </a:pPr>
                      <a:r>
                        <a:rPr lang="es-ES" sz="1200" b="0" dirty="0">
                          <a:latin typeface="Comic Sans MS" panose="030F0702030302020204" pitchFamily="66" charset="0"/>
                          <a:cs typeface="Arial" panose="020B0604020202020204" pitchFamily="34" charset="0"/>
                        </a:rPr>
                        <a:t>Acuarelas.</a:t>
                      </a:r>
                    </a:p>
                    <a:p>
                      <a:pPr marL="171450" indent="-171450">
                        <a:buFont typeface="Wingdings" panose="05000000000000000000" pitchFamily="2" charset="2"/>
                        <a:buChar char="ü"/>
                      </a:pPr>
                      <a:r>
                        <a:rPr lang="es-ES" sz="1200" b="0" dirty="0">
                          <a:latin typeface="Comic Sans MS" panose="030F0702030302020204" pitchFamily="66" charset="0"/>
                          <a:cs typeface="Arial" panose="020B0604020202020204" pitchFamily="34" charset="0"/>
                        </a:rPr>
                        <a:t>Pinceles. </a:t>
                      </a:r>
                    </a:p>
                    <a:p>
                      <a:pPr marL="0" indent="0">
                        <a:buFont typeface="Wingdings" panose="05000000000000000000" pitchFamily="2" charset="2"/>
                        <a:buNone/>
                      </a:pPr>
                      <a:endParaRPr lang="es-MX" sz="1200" b="0" dirty="0">
                        <a:latin typeface="Comic Sans MS" panose="030F0702030302020204" pitchFamily="66" charset="0"/>
                        <a:cs typeface="Arial" panose="020B0604020202020204" pitchFamily="34" charset="0"/>
                      </a:endParaRPr>
                    </a:p>
                  </a:txBody>
                  <a:tcPr marL="38576" marR="38576" marT="19289" marB="19289"/>
                </a:tc>
                <a:tc>
                  <a:txBody>
                    <a:bodyPr/>
                    <a:lstStyle/>
                    <a:p>
                      <a:r>
                        <a:rPr lang="es-MX" sz="1200" b="0" dirty="0">
                          <a:latin typeface="Comic Sans MS" panose="030F0702030302020204" pitchFamily="66" charset="0"/>
                          <a:cs typeface="Arial" panose="020B0604020202020204" pitchFamily="34" charset="0"/>
                        </a:rPr>
                        <a:t>35 min</a:t>
                      </a:r>
                    </a:p>
                  </a:txBody>
                  <a:tcPr marL="38576" marR="38576" marT="19289" marB="19289"/>
                </a:tc>
                <a:tc rowSpan="3">
                  <a:txBody>
                    <a:bodyPr/>
                    <a:lstStyle/>
                    <a:p>
                      <a:pPr marL="171450" marR="0" lvl="0" indent="-171450" algn="l" defTabSz="6858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s-MX" sz="1200" dirty="0">
                          <a:latin typeface="Comic Sans MS" panose="030F0702030302020204" pitchFamily="66" charset="0"/>
                          <a:cs typeface="Arial" panose="020B0604020202020204" pitchFamily="34" charset="0"/>
                        </a:rPr>
                        <a:t>Participa en la conservación del medioambiente y propone medidas para su preservación, a partir del reconocimiento de algunas fuentes de contaminación del agua, aire y suelo.</a:t>
                      </a:r>
                    </a:p>
                    <a:p>
                      <a:pPr marL="0" marR="0" lvl="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s-MX" sz="1200" dirty="0">
                        <a:latin typeface="Comic Sans MS" panose="030F0702030302020204" pitchFamily="66" charset="0"/>
                        <a:cs typeface="Arial" panose="020B0604020202020204" pitchFamily="34" charset="0"/>
                      </a:endParaRPr>
                    </a:p>
                    <a:p>
                      <a:pPr marL="171450" marR="0" lvl="0" indent="-171450" algn="l" defTabSz="6858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s-MX" sz="1200" dirty="0">
                          <a:solidFill>
                            <a:schemeClr val="tx1"/>
                          </a:solidFill>
                          <a:latin typeface="Comic Sans MS" panose="030F0702030302020204" pitchFamily="66" charset="0"/>
                          <a:cs typeface="Arial" panose="020B0604020202020204" pitchFamily="34" charset="0"/>
                        </a:rPr>
                        <a:t>Explica cómo es, cómo ocurrió o cómo funciona algo, ordenando las ideas para que los demás comprendan</a:t>
                      </a:r>
                      <a:r>
                        <a:rPr lang="es-MX" sz="1200" dirty="0">
                          <a:latin typeface="Comic Sans MS" panose="030F0702030302020204" pitchFamily="66" charset="0"/>
                          <a:cs typeface="Arial" panose="020B0604020202020204" pitchFamily="34" charset="0"/>
                        </a:rPr>
                        <a:t>. </a:t>
                      </a:r>
                    </a:p>
                    <a:p>
                      <a:pPr marL="171450" indent="-171450" algn="l">
                        <a:buFont typeface="Wingdings" panose="05000000000000000000" pitchFamily="2" charset="2"/>
                        <a:buChar char="q"/>
                      </a:pPr>
                      <a:endParaRPr lang="es-MX" sz="1200" dirty="0">
                        <a:latin typeface="Comic Sans MS" panose="030F0702030302020204" pitchFamily="66" charset="0"/>
                      </a:endParaRPr>
                    </a:p>
                    <a:p>
                      <a:pPr marL="171450" indent="-171450" algn="l">
                        <a:buFont typeface="Wingdings" panose="05000000000000000000" pitchFamily="2" charset="2"/>
                        <a:buChar char="q"/>
                      </a:pPr>
                      <a:endParaRPr lang="es-MX" sz="1200" dirty="0">
                        <a:latin typeface="Comic Sans MS" panose="030F0702030302020204" pitchFamily="66" charset="0"/>
                      </a:endParaRPr>
                    </a:p>
                    <a:p>
                      <a:pPr marL="0" indent="0" algn="l">
                        <a:buFont typeface="Arial" panose="020B0604020202020204" pitchFamily="34" charset="0"/>
                        <a:buNone/>
                      </a:pPr>
                      <a:endParaRPr lang="es-MX" sz="1200" b="1" i="0" dirty="0">
                        <a:solidFill>
                          <a:schemeClr val="tx1"/>
                        </a:solidFill>
                        <a:latin typeface="Comic Sans MS" panose="030F0702030302020204" pitchFamily="66" charset="0"/>
                        <a:cs typeface="Arial" panose="020B0604020202020204" pitchFamily="34" charset="0"/>
                      </a:endParaRPr>
                    </a:p>
                    <a:p>
                      <a:pPr marL="0" indent="0" algn="l">
                        <a:buFont typeface="Arial" panose="020B0604020202020204" pitchFamily="34" charset="0"/>
                        <a:buNone/>
                      </a:pPr>
                      <a:endParaRPr lang="es-MX" sz="1200" b="1" i="0" dirty="0">
                        <a:solidFill>
                          <a:schemeClr val="tx1"/>
                        </a:solidFill>
                        <a:latin typeface="Comic Sans MS" panose="030F0702030302020204" pitchFamily="66" charset="0"/>
                        <a:cs typeface="Arial" panose="020B0604020202020204" pitchFamily="34" charset="0"/>
                      </a:endParaRPr>
                    </a:p>
                  </a:txBody>
                  <a:tcPr marL="38576" marR="38576" marT="19289" marB="19289"/>
                </a:tc>
                <a:extLst>
                  <a:ext uri="{0D108BD9-81ED-4DB2-BD59-A6C34878D82A}">
                    <a16:rowId xmlns:a16="http://schemas.microsoft.com/office/drawing/2014/main" val="1284402066"/>
                  </a:ext>
                </a:extLst>
              </a:tr>
              <a:tr h="1890239">
                <a:tc>
                  <a:txBody>
                    <a:bodyPr/>
                    <a:lstStyle/>
                    <a:p>
                      <a:pPr algn="ctr"/>
                      <a:r>
                        <a:rPr lang="es-MX" sz="1200" b="1" u="sng" dirty="0">
                          <a:effectLst>
                            <a:outerShdw blurRad="38100" dist="38100" dir="2700000" algn="tl">
                              <a:srgbClr val="000000">
                                <a:alpha val="43137"/>
                              </a:srgbClr>
                            </a:outerShdw>
                          </a:effectLst>
                          <a:latin typeface="Comic Sans MS" panose="030F0702030302020204" pitchFamily="66" charset="0"/>
                        </a:rPr>
                        <a:t>DESARROLLO </a:t>
                      </a:r>
                    </a:p>
                  </a:txBody>
                  <a:tcPr marL="38576" marR="38576" marT="19289" marB="19289"/>
                </a:tc>
                <a:tc>
                  <a:txBody>
                    <a:bodyPr/>
                    <a:lstStyle/>
                    <a:p>
                      <a:r>
                        <a:rPr lang="es-MX" sz="1200" b="0" dirty="0">
                          <a:latin typeface="Comic Sans MS" panose="030F0702030302020204" pitchFamily="66" charset="0"/>
                          <a:cs typeface="Arial" panose="020B0604020202020204" pitchFamily="34" charset="0"/>
                        </a:rPr>
                        <a:t>Sale al patio a acomodar la exposición  para finalizar el proyecto del huerto. </a:t>
                      </a:r>
                    </a:p>
                    <a:p>
                      <a:r>
                        <a:rPr lang="es-MX" sz="1200" b="0" dirty="0">
                          <a:latin typeface="Comic Sans MS" panose="030F0702030302020204" pitchFamily="66" charset="0"/>
                          <a:cs typeface="Arial" panose="020B0604020202020204" pitchFamily="34" charset="0"/>
                        </a:rPr>
                        <a:t>Pega el dibujo en un mural con un espacio destinado, se compartirán los 4 grupos. </a:t>
                      </a:r>
                    </a:p>
                    <a:p>
                      <a:r>
                        <a:rPr lang="es-MX" sz="1200" b="0" dirty="0">
                          <a:latin typeface="Comic Sans MS" panose="030F0702030302020204" pitchFamily="66" charset="0"/>
                          <a:cs typeface="Arial" panose="020B0604020202020204" pitchFamily="34" charset="0"/>
                        </a:rPr>
                        <a:t>Acomoda las plantitas y los señores pelo de pasto en el huerto, se destina a los alumnos que van a dar las explicaciones por grupo.</a:t>
                      </a:r>
                    </a:p>
                  </a:txBody>
                  <a:tcPr marL="38576" marR="38576" marT="19289" marB="19289"/>
                </a:tc>
                <a:tc>
                  <a:txBody>
                    <a:bodyPr/>
                    <a:lstStyle/>
                    <a:p>
                      <a:pPr marL="171450" indent="-171450">
                        <a:buFont typeface="Wingdings" panose="05000000000000000000" pitchFamily="2" charset="2"/>
                        <a:buChar char="ü"/>
                      </a:pPr>
                      <a:r>
                        <a:rPr lang="es-ES" sz="1200" b="0" dirty="0">
                          <a:latin typeface="Comic Sans MS" panose="030F0702030302020204" pitchFamily="66" charset="0"/>
                          <a:cs typeface="Arial" panose="020B0604020202020204" pitchFamily="34" charset="0"/>
                        </a:rPr>
                        <a:t>Mural </a:t>
                      </a:r>
                    </a:p>
                    <a:p>
                      <a:pPr marL="171450" indent="-171450">
                        <a:buFont typeface="Wingdings" panose="05000000000000000000" pitchFamily="2" charset="2"/>
                        <a:buChar char="ü"/>
                      </a:pPr>
                      <a:r>
                        <a:rPr lang="es-ES" sz="1200" b="0" dirty="0">
                          <a:latin typeface="Comic Sans MS" panose="030F0702030302020204" pitchFamily="66" charset="0"/>
                          <a:cs typeface="Arial" panose="020B0604020202020204" pitchFamily="34" charset="0"/>
                        </a:rPr>
                        <a:t>Productos ya realizados </a:t>
                      </a:r>
                    </a:p>
                    <a:p>
                      <a:pPr marL="171450" indent="-171450">
                        <a:buFont typeface="Wingdings" panose="05000000000000000000" pitchFamily="2" charset="2"/>
                        <a:buChar char="ü"/>
                      </a:pPr>
                      <a:r>
                        <a:rPr lang="es-ES" sz="1200" b="0" dirty="0">
                          <a:latin typeface="Comic Sans MS" panose="030F0702030302020204" pitchFamily="66" charset="0"/>
                          <a:cs typeface="Arial" panose="020B0604020202020204" pitchFamily="34" charset="0"/>
                        </a:rPr>
                        <a:t>Mesas</a:t>
                      </a:r>
                      <a:endParaRPr lang="es-MX" sz="1200" b="0" dirty="0">
                        <a:latin typeface="Comic Sans MS" panose="030F0702030302020204" pitchFamily="66" charset="0"/>
                        <a:cs typeface="Arial" panose="020B0604020202020204" pitchFamily="34" charset="0"/>
                      </a:endParaRPr>
                    </a:p>
                  </a:txBody>
                  <a:tcPr marL="38576" marR="38576" marT="19289" marB="19289"/>
                </a:tc>
                <a:tc>
                  <a:txBody>
                    <a:bodyPr/>
                    <a:lstStyle/>
                    <a:p>
                      <a:r>
                        <a:rPr lang="es-MX" sz="1200" b="0" dirty="0">
                          <a:latin typeface="Comic Sans MS" panose="030F0702030302020204" pitchFamily="66" charset="0"/>
                          <a:cs typeface="Arial" panose="020B0604020202020204" pitchFamily="34" charset="0"/>
                        </a:rPr>
                        <a:t>40 min</a:t>
                      </a:r>
                    </a:p>
                  </a:txBody>
                  <a:tcPr marL="38576" marR="38576" marT="19289" marB="19289"/>
                </a:tc>
                <a:tc vMerge="1">
                  <a:txBody>
                    <a:bodyPr/>
                    <a:lstStyle/>
                    <a:p>
                      <a:endParaRPr lang="es-MX" sz="800" dirty="0"/>
                    </a:p>
                  </a:txBody>
                  <a:tcPr marL="68580" marR="68580" marT="34290" marB="34290"/>
                </a:tc>
                <a:extLst>
                  <a:ext uri="{0D108BD9-81ED-4DB2-BD59-A6C34878D82A}">
                    <a16:rowId xmlns:a16="http://schemas.microsoft.com/office/drawing/2014/main" val="973470446"/>
                  </a:ext>
                </a:extLst>
              </a:tr>
              <a:tr h="900290">
                <a:tc>
                  <a:txBody>
                    <a:bodyPr/>
                    <a:lstStyle/>
                    <a:p>
                      <a:pPr algn="ctr"/>
                      <a:r>
                        <a:rPr lang="es-MX" sz="1200" b="1" u="sng" dirty="0">
                          <a:effectLst>
                            <a:outerShdw blurRad="38100" dist="38100" dir="2700000" algn="tl">
                              <a:srgbClr val="000000">
                                <a:alpha val="43137"/>
                              </a:srgbClr>
                            </a:outerShdw>
                          </a:effectLst>
                          <a:latin typeface="Comic Sans MS" panose="030F0702030302020204" pitchFamily="66" charset="0"/>
                        </a:rPr>
                        <a:t>CIERRE </a:t>
                      </a:r>
                    </a:p>
                  </a:txBody>
                  <a:tcPr marL="38576" marR="38576" marT="19289" marB="19289"/>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s-MX" sz="1200" b="0" dirty="0">
                          <a:latin typeface="Comic Sans MS" panose="030F0702030302020204" pitchFamily="66" charset="0"/>
                          <a:cs typeface="Arial" panose="020B0604020202020204" pitchFamily="34" charset="0"/>
                        </a:rPr>
                        <a:t>Presenta los productos que realizó a los padres de familia y  compañeros </a:t>
                      </a:r>
                    </a:p>
                  </a:txBody>
                  <a:tcPr marL="38576" marR="38576" marT="19289" marB="19289"/>
                </a:tc>
                <a:tc>
                  <a:txBody>
                    <a:bodyPr/>
                    <a:lstStyle/>
                    <a:p>
                      <a:pPr marL="0" indent="0">
                        <a:buFont typeface="Wingdings" panose="05000000000000000000" pitchFamily="2" charset="2"/>
                        <a:buNone/>
                      </a:pPr>
                      <a:endParaRPr lang="es-MX" sz="1200" b="0" dirty="0">
                        <a:latin typeface="Comic Sans MS" panose="030F0702030302020204" pitchFamily="66" charset="0"/>
                        <a:cs typeface="Arial" panose="020B0604020202020204" pitchFamily="34" charset="0"/>
                      </a:endParaRPr>
                    </a:p>
                  </a:txBody>
                  <a:tcPr marL="38576" marR="38576" marT="19289" marB="19289"/>
                </a:tc>
                <a:tc>
                  <a:txBody>
                    <a:bodyPr/>
                    <a:lstStyle/>
                    <a:p>
                      <a:r>
                        <a:rPr lang="es-MX" sz="1200" b="0" dirty="0">
                          <a:latin typeface="Comic Sans MS" panose="030F0702030302020204" pitchFamily="66" charset="0"/>
                          <a:cs typeface="Arial" panose="020B0604020202020204" pitchFamily="34" charset="0"/>
                        </a:rPr>
                        <a:t> 30min</a:t>
                      </a:r>
                    </a:p>
                  </a:txBody>
                  <a:tcPr marL="38576" marR="38576" marT="19289" marB="19289"/>
                </a:tc>
                <a:tc vMerge="1">
                  <a:txBody>
                    <a:bodyPr/>
                    <a:lstStyle/>
                    <a:p>
                      <a:endParaRPr lang="es-MX" sz="800" dirty="0"/>
                    </a:p>
                  </a:txBody>
                  <a:tcPr marL="68580" marR="68580" marT="34290" marB="34290"/>
                </a:tc>
                <a:extLst>
                  <a:ext uri="{0D108BD9-81ED-4DB2-BD59-A6C34878D82A}">
                    <a16:rowId xmlns:a16="http://schemas.microsoft.com/office/drawing/2014/main" val="1548943914"/>
                  </a:ext>
                </a:extLst>
              </a:tr>
            </a:tbl>
          </a:graphicData>
        </a:graphic>
      </p:graphicFrame>
    </p:spTree>
    <p:extLst>
      <p:ext uri="{BB962C8B-B14F-4D97-AF65-F5344CB8AC3E}">
        <p14:creationId xmlns:p14="http://schemas.microsoft.com/office/powerpoint/2010/main" val="25071175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a:extLst>
              <a:ext uri="{FF2B5EF4-FFF2-40B4-BE49-F238E27FC236}">
                <a16:creationId xmlns:a16="http://schemas.microsoft.com/office/drawing/2014/main" id="{04003B76-E216-5257-71E7-35DBB92D1BEB}"/>
              </a:ext>
            </a:extLst>
          </p:cNvPr>
          <p:cNvGraphicFramePr>
            <a:graphicFrameLocks noGrp="1"/>
          </p:cNvGraphicFramePr>
          <p:nvPr>
            <p:extLst>
              <p:ext uri="{D42A27DB-BD31-4B8C-83A1-F6EECF244321}">
                <p14:modId xmlns:p14="http://schemas.microsoft.com/office/powerpoint/2010/main" val="1205285949"/>
              </p:ext>
            </p:extLst>
          </p:nvPr>
        </p:nvGraphicFramePr>
        <p:xfrm>
          <a:off x="124691" y="940113"/>
          <a:ext cx="6733309" cy="7263774"/>
        </p:xfrm>
        <a:graphic>
          <a:graphicData uri="http://schemas.openxmlformats.org/drawingml/2006/table">
            <a:tbl>
              <a:tblPr firstRow="1" bandRow="1">
                <a:effectLst>
                  <a:outerShdw blurRad="63500" sx="102000" sy="102000" algn="ctr" rotWithShape="0">
                    <a:prstClr val="black">
                      <a:alpha val="40000"/>
                    </a:prstClr>
                  </a:outerShdw>
                </a:effectLst>
                <a:tableStyleId>{5940675A-B579-460E-94D1-54222C63F5DA}</a:tableStyleId>
              </a:tblPr>
              <a:tblGrid>
                <a:gridCol w="715063">
                  <a:extLst>
                    <a:ext uri="{9D8B030D-6E8A-4147-A177-3AD203B41FA5}">
                      <a16:colId xmlns:a16="http://schemas.microsoft.com/office/drawing/2014/main" val="2470353427"/>
                    </a:ext>
                  </a:extLst>
                </a:gridCol>
                <a:gridCol w="2852897">
                  <a:extLst>
                    <a:ext uri="{9D8B030D-6E8A-4147-A177-3AD203B41FA5}">
                      <a16:colId xmlns:a16="http://schemas.microsoft.com/office/drawing/2014/main" val="1493530307"/>
                    </a:ext>
                  </a:extLst>
                </a:gridCol>
                <a:gridCol w="1135453">
                  <a:extLst>
                    <a:ext uri="{9D8B030D-6E8A-4147-A177-3AD203B41FA5}">
                      <a16:colId xmlns:a16="http://schemas.microsoft.com/office/drawing/2014/main" val="3457947503"/>
                    </a:ext>
                  </a:extLst>
                </a:gridCol>
                <a:gridCol w="698223">
                  <a:extLst>
                    <a:ext uri="{9D8B030D-6E8A-4147-A177-3AD203B41FA5}">
                      <a16:colId xmlns:a16="http://schemas.microsoft.com/office/drawing/2014/main" val="2932810855"/>
                    </a:ext>
                  </a:extLst>
                </a:gridCol>
                <a:gridCol w="1331673">
                  <a:extLst>
                    <a:ext uri="{9D8B030D-6E8A-4147-A177-3AD203B41FA5}">
                      <a16:colId xmlns:a16="http://schemas.microsoft.com/office/drawing/2014/main" val="1732436191"/>
                    </a:ext>
                  </a:extLst>
                </a:gridCol>
              </a:tblGrid>
              <a:tr h="381479">
                <a:tc>
                  <a:txBody>
                    <a:bodyPr/>
                    <a:lstStyle/>
                    <a:p>
                      <a:pPr algn="ctr"/>
                      <a:r>
                        <a:rPr lang="es-MX" sz="1100" b="1" dirty="0">
                          <a:latin typeface="Modern Love Grunge" panose="04070805081005020601" pitchFamily="82" charset="0"/>
                        </a:rPr>
                        <a:t>MOMENTO </a:t>
                      </a:r>
                    </a:p>
                  </a:txBody>
                  <a:tcPr marL="38576" marR="38576" marT="19289" marB="19289" anchor="ctr"/>
                </a:tc>
                <a:tc>
                  <a:txBody>
                    <a:bodyPr/>
                    <a:lstStyle/>
                    <a:p>
                      <a:pPr algn="ctr"/>
                      <a:r>
                        <a:rPr lang="es-MX" sz="1100" b="1" dirty="0">
                          <a:latin typeface="Modern Love Grunge" panose="04070805081005020601" pitchFamily="82" charset="0"/>
                        </a:rPr>
                        <a:t>ACTIVIDAD</a:t>
                      </a:r>
                    </a:p>
                  </a:txBody>
                  <a:tcPr marL="38576" marR="38576" marT="19289" marB="19289"/>
                </a:tc>
                <a:tc>
                  <a:txBody>
                    <a:bodyPr/>
                    <a:lstStyle/>
                    <a:p>
                      <a:pPr algn="ctr"/>
                      <a:r>
                        <a:rPr lang="es-MX" sz="1100" b="1" dirty="0">
                          <a:latin typeface="Modern Love Grunge" panose="04070805081005020601" pitchFamily="82" charset="0"/>
                        </a:rPr>
                        <a:t>RECURSOS </a:t>
                      </a:r>
                    </a:p>
                  </a:txBody>
                  <a:tcPr marL="38576" marR="38576" marT="19289" marB="19289"/>
                </a:tc>
                <a:tc>
                  <a:txBody>
                    <a:bodyPr/>
                    <a:lstStyle/>
                    <a:p>
                      <a:pPr algn="ctr"/>
                      <a:r>
                        <a:rPr lang="es-MX" sz="1100" b="1" dirty="0">
                          <a:latin typeface="Modern Love Grunge" panose="04070805081005020601" pitchFamily="82" charset="0"/>
                        </a:rPr>
                        <a:t>TIEMPO </a:t>
                      </a:r>
                    </a:p>
                  </a:txBody>
                  <a:tcPr marL="38576" marR="38576" marT="19289" marB="19289"/>
                </a:tc>
                <a:tc>
                  <a:txBody>
                    <a:bodyPr/>
                    <a:lstStyle/>
                    <a:p>
                      <a:pPr algn="ctr"/>
                      <a:r>
                        <a:rPr lang="es-MX" sz="1100" b="1" dirty="0">
                          <a:latin typeface="Modern Love Grunge" panose="04070805081005020601" pitchFamily="82" charset="0"/>
                        </a:rPr>
                        <a:t>APRENDIZAJE ESPERADO </a:t>
                      </a:r>
                    </a:p>
                  </a:txBody>
                  <a:tcPr marL="38576" marR="38576" marT="19289" marB="19289"/>
                </a:tc>
                <a:extLst>
                  <a:ext uri="{0D108BD9-81ED-4DB2-BD59-A6C34878D82A}">
                    <a16:rowId xmlns:a16="http://schemas.microsoft.com/office/drawing/2014/main" val="4027688833"/>
                  </a:ext>
                </a:extLst>
              </a:tr>
              <a:tr h="2050259">
                <a:tc>
                  <a:txBody>
                    <a:bodyPr/>
                    <a:lstStyle/>
                    <a:p>
                      <a:pPr algn="ctr"/>
                      <a:r>
                        <a:rPr lang="es-MX" sz="1100" b="1" u="sng" dirty="0">
                          <a:effectLst>
                            <a:outerShdw blurRad="38100" dist="38100" dir="2700000" algn="tl">
                              <a:srgbClr val="000000">
                                <a:alpha val="43137"/>
                              </a:srgbClr>
                            </a:outerShdw>
                          </a:effectLst>
                          <a:latin typeface="Comic Sans MS" panose="030F0702030302020204" pitchFamily="66" charset="0"/>
                        </a:rPr>
                        <a:t>INICIO </a:t>
                      </a:r>
                    </a:p>
                  </a:txBody>
                  <a:tcPr marL="38576" marR="38576" marT="19289" marB="19289" vert="vert270" anchor="ctr"/>
                </a:tc>
                <a:tc>
                  <a:txBody>
                    <a:bodyPr/>
                    <a:lstStyle/>
                    <a:p>
                      <a:r>
                        <a:rPr lang="es-MX" sz="1200" b="0" u="sng" dirty="0">
                          <a:latin typeface="Comic Sans MS" panose="030F0702030302020204" pitchFamily="66" charset="0"/>
                          <a:cs typeface="Arial" panose="020B0604020202020204" pitchFamily="34" charset="0"/>
                        </a:rPr>
                        <a:t>Introducción de Obra</a:t>
                      </a:r>
                    </a:p>
                    <a:p>
                      <a:r>
                        <a:rPr lang="es-MX" sz="1200" b="0" u="none" dirty="0">
                          <a:latin typeface="Comic Sans MS" panose="030F0702030302020204" pitchFamily="66" charset="0"/>
                          <a:cs typeface="Arial" panose="020B0604020202020204" pitchFamily="34" charset="0"/>
                        </a:rPr>
                        <a:t>Responde: ¿te gustan los cuentos?, ¿Cuáles cuentos has escuchado?, ¿alguna vez has escuchado el cuento de la bella durmiente?.</a:t>
                      </a:r>
                    </a:p>
                    <a:p>
                      <a:r>
                        <a:rPr lang="es-MX" sz="1200" b="0" u="none" dirty="0">
                          <a:latin typeface="Comic Sans MS" panose="030F0702030302020204" pitchFamily="66" charset="0"/>
                          <a:cs typeface="Arial" panose="020B0604020202020204" pitchFamily="34" charset="0"/>
                        </a:rPr>
                        <a:t>Escucha con atención la introducción del cuento, responde: ¿Qué personajes escuchaste?, Qué crees que suceda al final?...</a:t>
                      </a:r>
                    </a:p>
                    <a:p>
                      <a:r>
                        <a:rPr lang="es-MX" sz="1200" b="0" u="none" dirty="0">
                          <a:latin typeface="Comic Sans MS" panose="030F0702030302020204" pitchFamily="66" charset="0"/>
                          <a:cs typeface="Arial" panose="020B0604020202020204" pitchFamily="34" charset="0"/>
                        </a:rPr>
                        <a:t>Pasa al patio del jardín a observar la obra de teatro: “La bella Durmiente”</a:t>
                      </a:r>
                    </a:p>
                  </a:txBody>
                  <a:tcPr marL="38576" marR="38576" marT="19289" marB="19289"/>
                </a:tc>
                <a:tc>
                  <a:txBody>
                    <a:bodyPr/>
                    <a:lstStyle/>
                    <a:p>
                      <a:pPr marL="171450" indent="-171450">
                        <a:buFont typeface="Wingdings" panose="05000000000000000000" pitchFamily="2" charset="2"/>
                        <a:buChar char="ü"/>
                      </a:pPr>
                      <a:r>
                        <a:rPr lang="es-MX" sz="1200" b="0" dirty="0">
                          <a:latin typeface="Comic Sans MS" panose="030F0702030302020204" pitchFamily="66" charset="0"/>
                          <a:cs typeface="Arial" panose="020B0604020202020204" pitchFamily="34" charset="0"/>
                        </a:rPr>
                        <a:t>Cuento de la bella durmiente</a:t>
                      </a:r>
                    </a:p>
                    <a:p>
                      <a:pPr marL="171450" indent="-171450">
                        <a:buFont typeface="Wingdings" panose="05000000000000000000" pitchFamily="2" charset="2"/>
                        <a:buChar char="ü"/>
                      </a:pPr>
                      <a:r>
                        <a:rPr lang="es-MX" sz="1200" b="0" dirty="0">
                          <a:latin typeface="Comic Sans MS" panose="030F0702030302020204" pitchFamily="66" charset="0"/>
                          <a:cs typeface="Arial" panose="020B0604020202020204" pitchFamily="34" charset="0"/>
                        </a:rPr>
                        <a:t>Escenografía</a:t>
                      </a:r>
                    </a:p>
                    <a:p>
                      <a:pPr marL="171450" indent="-171450">
                        <a:buFont typeface="Wingdings" panose="05000000000000000000" pitchFamily="2" charset="2"/>
                        <a:buChar char="ü"/>
                      </a:pPr>
                      <a:r>
                        <a:rPr lang="es-MX" sz="1200" b="0" dirty="0">
                          <a:latin typeface="Comic Sans MS" panose="030F0702030302020204" pitchFamily="66" charset="0"/>
                          <a:cs typeface="Arial" panose="020B0604020202020204" pitchFamily="34" charset="0"/>
                        </a:rPr>
                        <a:t>Vestuario</a:t>
                      </a:r>
                    </a:p>
                    <a:p>
                      <a:pPr marL="171450" indent="-171450">
                        <a:buFont typeface="Wingdings" panose="05000000000000000000" pitchFamily="2" charset="2"/>
                        <a:buChar char="ü"/>
                      </a:pPr>
                      <a:r>
                        <a:rPr lang="es-MX" sz="1200" b="0" dirty="0">
                          <a:latin typeface="Comic Sans MS" panose="030F0702030302020204" pitchFamily="66" charset="0"/>
                          <a:cs typeface="Arial" panose="020B0604020202020204" pitchFamily="34" charset="0"/>
                        </a:rPr>
                        <a:t>Bocina</a:t>
                      </a:r>
                    </a:p>
                    <a:p>
                      <a:pPr marL="171450" indent="-171450">
                        <a:buFont typeface="Wingdings" panose="05000000000000000000" pitchFamily="2" charset="2"/>
                        <a:buChar char="ü"/>
                      </a:pPr>
                      <a:r>
                        <a:rPr lang="es-MX" sz="1200" b="0" dirty="0">
                          <a:latin typeface="Comic Sans MS" panose="030F0702030302020204" pitchFamily="66" charset="0"/>
                          <a:cs typeface="Arial" panose="020B0604020202020204" pitchFamily="34" charset="0"/>
                        </a:rPr>
                        <a:t>Música</a:t>
                      </a:r>
                    </a:p>
                  </a:txBody>
                  <a:tcPr marL="38576" marR="38576" marT="19289" marB="19289"/>
                </a:tc>
                <a:tc>
                  <a:txBody>
                    <a:bodyPr/>
                    <a:lstStyle/>
                    <a:p>
                      <a:r>
                        <a:rPr lang="es-MX" sz="1200" b="0" dirty="0">
                          <a:latin typeface="Comic Sans MS" panose="030F0702030302020204" pitchFamily="66" charset="0"/>
                          <a:cs typeface="Arial" panose="020B0604020202020204" pitchFamily="34" charset="0"/>
                        </a:rPr>
                        <a:t>35 min </a:t>
                      </a:r>
                    </a:p>
                  </a:txBody>
                  <a:tcPr marL="38576" marR="38576" marT="19289" marB="19289"/>
                </a:tc>
                <a:tc rowSpan="3">
                  <a:txBody>
                    <a:bodyPr/>
                    <a:lstStyle/>
                    <a:p>
                      <a:pPr marL="171450" marR="0" lvl="0" indent="-171450" algn="l" defTabSz="121917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s-MX" sz="1200" dirty="0">
                          <a:solidFill>
                            <a:schemeClr val="tx1"/>
                          </a:solidFill>
                          <a:latin typeface="Comic Sans MS" panose="030F0702030302020204" pitchFamily="66" charset="0"/>
                          <a:cs typeface="Arial" panose="020B0604020202020204" pitchFamily="34" charset="0"/>
                        </a:rPr>
                        <a:t>Explica cómo es, cómo ocurrió o cómo funciona algo, ordenando las ideas para que los demás comprendan</a:t>
                      </a:r>
                    </a:p>
                    <a:p>
                      <a:pPr marL="171450" indent="-171450" algn="l">
                        <a:buFont typeface="Wingdings" panose="05000000000000000000" pitchFamily="2" charset="2"/>
                        <a:buChar char="q"/>
                      </a:pPr>
                      <a:r>
                        <a:rPr lang="es-ES" sz="1200" dirty="0">
                          <a:latin typeface="Comic Sans MS" panose="030F0702030302020204" pitchFamily="66" charset="0"/>
                        </a:rPr>
                        <a:t>Dice rimas, canciones, trabalenguas, adivinanzas y otros juegos del lenguaje</a:t>
                      </a:r>
                      <a:r>
                        <a:rPr lang="es-ES" sz="1200" dirty="0"/>
                        <a:t>.</a:t>
                      </a:r>
                    </a:p>
                    <a:p>
                      <a:pPr marL="171450" marR="0" lvl="0" indent="-171450" algn="l" defTabSz="121917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s-MX" sz="1200" dirty="0">
                          <a:solidFill>
                            <a:schemeClr val="tx1"/>
                          </a:solidFill>
                          <a:latin typeface="Comic Sans MS" panose="030F0702030302020204" pitchFamily="66" charset="0"/>
                        </a:rPr>
                        <a:t>Reproduce modelos con formas, figuras y cuerpos geométricos. </a:t>
                      </a:r>
                    </a:p>
                    <a:p>
                      <a:pPr marL="171450" marR="0" lvl="0" indent="-171450" algn="l" defTabSz="121917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s-MX" sz="1200" dirty="0">
                          <a:solidFill>
                            <a:schemeClr val="tx1"/>
                          </a:solidFill>
                          <a:latin typeface="Comic Sans MS" panose="030F0702030302020204" pitchFamily="66" charset="0"/>
                        </a:rPr>
                        <a:t>Persiste en la realización de actividades desafiantes y toma decisiones para concluirlas</a:t>
                      </a:r>
                      <a:endParaRPr lang="es-MX" sz="1200" dirty="0">
                        <a:solidFill>
                          <a:schemeClr val="tx1"/>
                        </a:solidFill>
                        <a:latin typeface="Comic Sans MS" panose="030F0702030302020204" pitchFamily="66" charset="0"/>
                        <a:cs typeface="Arial" panose="020B0604020202020204" pitchFamily="34" charset="0"/>
                      </a:endParaRPr>
                    </a:p>
                    <a:p>
                      <a:pPr marL="171450" marR="0" lvl="0" indent="-171450" algn="l" defTabSz="121917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s-MX" sz="1200" dirty="0">
                          <a:solidFill>
                            <a:schemeClr val="tx1"/>
                          </a:solidFill>
                          <a:latin typeface="Comic Sans MS" panose="030F0702030302020204" pitchFamily="66" charset="0"/>
                        </a:rPr>
                        <a:t>Convive, juega y trabaja con distintos compañeros</a:t>
                      </a:r>
                    </a:p>
                    <a:p>
                      <a:pPr marL="171450" indent="-171450" algn="l">
                        <a:buFont typeface="Wingdings" panose="05000000000000000000" pitchFamily="2" charset="2"/>
                        <a:buChar char="q"/>
                      </a:pPr>
                      <a:endParaRPr lang="es-MX" sz="1200" dirty="0">
                        <a:latin typeface="Comic Sans MS" panose="030F0702030302020204" pitchFamily="66" charset="0"/>
                        <a:cs typeface="Arial" panose="020B0604020202020204" pitchFamily="34" charset="0"/>
                      </a:endParaRPr>
                    </a:p>
                  </a:txBody>
                  <a:tcPr marL="38576" marR="38576" marT="19289" marB="19289"/>
                </a:tc>
                <a:extLst>
                  <a:ext uri="{0D108BD9-81ED-4DB2-BD59-A6C34878D82A}">
                    <a16:rowId xmlns:a16="http://schemas.microsoft.com/office/drawing/2014/main" val="1284402066"/>
                  </a:ext>
                </a:extLst>
              </a:tr>
              <a:tr h="3819051">
                <a:tc>
                  <a:txBody>
                    <a:bodyPr/>
                    <a:lstStyle/>
                    <a:p>
                      <a:pPr algn="ctr"/>
                      <a:r>
                        <a:rPr lang="es-MX" sz="1100" b="1" u="sng" dirty="0">
                          <a:effectLst>
                            <a:outerShdw blurRad="38100" dist="38100" dir="2700000" algn="tl">
                              <a:srgbClr val="000000">
                                <a:alpha val="43137"/>
                              </a:srgbClr>
                            </a:outerShdw>
                          </a:effectLst>
                          <a:latin typeface="Comic Sans MS" panose="030F0702030302020204" pitchFamily="66" charset="0"/>
                        </a:rPr>
                        <a:t>DESARROLLO </a:t>
                      </a:r>
                    </a:p>
                  </a:txBody>
                  <a:tcPr marL="38576" marR="38576" marT="19289" marB="19289" vert="vert270"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s-MX" sz="1200" b="0" u="sng" dirty="0">
                          <a:latin typeface="Comic Sans MS" panose="030F0702030302020204" pitchFamily="66" charset="0"/>
                          <a:cs typeface="Arial" panose="020B0604020202020204" pitchFamily="34" charset="0"/>
                        </a:rPr>
                        <a:t>Rally</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200" b="0" dirty="0">
                          <a:latin typeface="Comic Sans MS" panose="030F0702030302020204" pitchFamily="66" charset="0"/>
                          <a:cs typeface="Arial" panose="020B0604020202020204" pitchFamily="34" charset="0"/>
                        </a:rPr>
                        <a:t>Pasa por cada estación para realizar la actividad indicada, en cada estación permanece por 10 minutos:</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200" b="0" dirty="0">
                          <a:latin typeface="Comic Sans MS" panose="030F0702030302020204" pitchFamily="66" charset="0"/>
                          <a:cs typeface="Arial" panose="020B0604020202020204" pitchFamily="34" charset="0"/>
                        </a:rPr>
                        <a:t>1.-Adivinanzas: Forma 4 equipos, cada equipo resuelve la adivinanza que le toca y pasa al frente a que los demás equipos la resuelvan.</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200" b="0" dirty="0">
                          <a:latin typeface="Comic Sans MS" panose="030F0702030302020204" pitchFamily="66" charset="0"/>
                          <a:cs typeface="Arial" panose="020B0604020202020204" pitchFamily="34" charset="0"/>
                        </a:rPr>
                        <a:t>2.-Tangram:  Reproduce el castillo que observa de manera individual con un tangram, colorea el dibujo del tangram realizado con figuras geométricas </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200" b="0" dirty="0">
                          <a:latin typeface="Comic Sans MS" panose="030F0702030302020204" pitchFamily="66" charset="0"/>
                          <a:cs typeface="Arial" panose="020B0604020202020204" pitchFamily="34" charset="0"/>
                        </a:rPr>
                        <a:t>3.-Manualidades: Elabora alguna de las manualidades: corona, varita mágica, </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200" b="0" dirty="0">
                          <a:latin typeface="Comic Sans MS" panose="030F0702030302020204" pitchFamily="66" charset="0"/>
                          <a:cs typeface="Arial" panose="020B0604020202020204" pitchFamily="34" charset="0"/>
                        </a:rPr>
                        <a:t>4.-Memorama: Forma 2 equipos, por turno pasa un integrante de cada equipo y voltea imágenes si consigue descubrir el par se lo queda y recuerda: ¿cómo se llama el personaje?, ¿Qué hizo en la obra?, ¿qué lugar es?, ¿qué sucedió ahí?, etc.</a:t>
                      </a:r>
                    </a:p>
                  </a:txBody>
                  <a:tcPr marL="38576" marR="38576" marT="19289" marB="19289"/>
                </a:tc>
                <a:tc>
                  <a:txBody>
                    <a:bodyPr/>
                    <a:lstStyle/>
                    <a:p>
                      <a:pPr marL="171450" indent="-171450">
                        <a:buFont typeface="Wingdings" panose="05000000000000000000" pitchFamily="2" charset="2"/>
                        <a:buChar char="ü"/>
                      </a:pPr>
                      <a:r>
                        <a:rPr lang="es-MX" sz="1200" b="0" dirty="0">
                          <a:latin typeface="Comic Sans MS" panose="030F0702030302020204" pitchFamily="66" charset="0"/>
                          <a:cs typeface="Arial" panose="020B0604020202020204" pitchFamily="34" charset="0"/>
                        </a:rPr>
                        <a:t>Adivinanzas.</a:t>
                      </a:r>
                    </a:p>
                    <a:p>
                      <a:pPr marL="171450" indent="-171450">
                        <a:buFont typeface="Wingdings" panose="05000000000000000000" pitchFamily="2" charset="2"/>
                        <a:buChar char="ü"/>
                      </a:pPr>
                      <a:r>
                        <a:rPr lang="es-MX" sz="1200" b="0" dirty="0">
                          <a:latin typeface="Comic Sans MS" panose="030F0702030302020204" pitchFamily="66" charset="0"/>
                          <a:cs typeface="Arial" panose="020B0604020202020204" pitchFamily="34" charset="0"/>
                        </a:rPr>
                        <a:t>Tangram, dibujo del castillo, colores</a:t>
                      </a:r>
                    </a:p>
                    <a:p>
                      <a:pPr marL="171450" indent="-171450">
                        <a:buFont typeface="Wingdings" panose="05000000000000000000" pitchFamily="2" charset="2"/>
                        <a:buChar char="ü"/>
                      </a:pPr>
                      <a:r>
                        <a:rPr lang="es-MX" sz="1200" b="0" dirty="0" err="1">
                          <a:latin typeface="Comic Sans MS" panose="030F0702030302020204" pitchFamily="66" charset="0"/>
                          <a:cs typeface="Arial" panose="020B0604020202020204" pitchFamily="34" charset="0"/>
                        </a:rPr>
                        <a:t>Foami</a:t>
                      </a:r>
                      <a:r>
                        <a:rPr lang="es-MX" sz="1200" b="0" dirty="0">
                          <a:latin typeface="Comic Sans MS" panose="030F0702030302020204" pitchFamily="66" charset="0"/>
                          <a:cs typeface="Arial" panose="020B0604020202020204" pitchFamily="34" charset="0"/>
                        </a:rPr>
                        <a:t>, pegamento, decoraciones, palitos</a:t>
                      </a:r>
                    </a:p>
                    <a:p>
                      <a:pPr marL="171450" indent="-171450">
                        <a:buFont typeface="Wingdings" panose="05000000000000000000" pitchFamily="2" charset="2"/>
                        <a:buChar char="ü"/>
                      </a:pPr>
                      <a:r>
                        <a:rPr lang="es-MX" sz="1200" b="0" dirty="0" err="1">
                          <a:latin typeface="Comic Sans MS" panose="030F0702030302020204" pitchFamily="66" charset="0"/>
                          <a:cs typeface="Arial" panose="020B0604020202020204" pitchFamily="34" charset="0"/>
                        </a:rPr>
                        <a:t>Memorama</a:t>
                      </a:r>
                      <a:r>
                        <a:rPr lang="es-MX" sz="1200" b="0" dirty="0">
                          <a:latin typeface="Comic Sans MS" panose="030F0702030302020204" pitchFamily="66" charset="0"/>
                          <a:cs typeface="Arial" panose="020B0604020202020204" pitchFamily="34" charset="0"/>
                        </a:rPr>
                        <a:t> </a:t>
                      </a:r>
                    </a:p>
                  </a:txBody>
                  <a:tcPr marL="38576" marR="38576" marT="19289" marB="19289"/>
                </a:tc>
                <a:tc>
                  <a:txBody>
                    <a:bodyPr/>
                    <a:lstStyle/>
                    <a:p>
                      <a:r>
                        <a:rPr lang="es-MX" sz="1200" b="0" dirty="0">
                          <a:latin typeface="Comic Sans MS" panose="030F0702030302020204" pitchFamily="66" charset="0"/>
                          <a:cs typeface="Arial" panose="020B0604020202020204" pitchFamily="34" charset="0"/>
                        </a:rPr>
                        <a:t>45 min</a:t>
                      </a:r>
                    </a:p>
                  </a:txBody>
                  <a:tcPr marL="38576" marR="38576" marT="19289" marB="19289"/>
                </a:tc>
                <a:tc vMerge="1">
                  <a:txBody>
                    <a:bodyPr/>
                    <a:lstStyle/>
                    <a:p>
                      <a:endParaRPr lang="es-MX" sz="800" dirty="0"/>
                    </a:p>
                  </a:txBody>
                  <a:tcPr marL="68580" marR="68580" marT="34290" marB="34290"/>
                </a:tc>
                <a:extLst>
                  <a:ext uri="{0D108BD9-81ED-4DB2-BD59-A6C34878D82A}">
                    <a16:rowId xmlns:a16="http://schemas.microsoft.com/office/drawing/2014/main" val="973470446"/>
                  </a:ext>
                </a:extLst>
              </a:tr>
              <a:tr h="938691">
                <a:tc>
                  <a:txBody>
                    <a:bodyPr/>
                    <a:lstStyle/>
                    <a:p>
                      <a:pPr algn="ctr"/>
                      <a:r>
                        <a:rPr lang="es-MX" sz="1100" b="1" u="sng" dirty="0">
                          <a:effectLst>
                            <a:outerShdw blurRad="38100" dist="38100" dir="2700000" algn="tl">
                              <a:srgbClr val="000000">
                                <a:alpha val="43137"/>
                              </a:srgbClr>
                            </a:outerShdw>
                          </a:effectLst>
                          <a:latin typeface="Comic Sans MS" panose="030F0702030302020204" pitchFamily="66" charset="0"/>
                        </a:rPr>
                        <a:t>CIERRE </a:t>
                      </a:r>
                    </a:p>
                  </a:txBody>
                  <a:tcPr marL="38576" marR="38576" marT="19289" marB="19289" vert="vert270" anchor="ctr"/>
                </a:tc>
                <a:tc>
                  <a:txBody>
                    <a:bodyPr/>
                    <a:lstStyle/>
                    <a:p>
                      <a:r>
                        <a:rPr lang="es-MX" sz="1200" dirty="0">
                          <a:latin typeface="Comic Sans MS" panose="030F0702030302020204" pitchFamily="66" charset="0"/>
                          <a:cs typeface="Arial" panose="020B0604020202020204" pitchFamily="34" charset="0"/>
                        </a:rPr>
                        <a:t>Responden a los cuestionamientos ¿Qué aprendimos hoy? ¿Cuál actividad fue tu favorita?, ¿qué materiales utilizamos?, ¿qué fue lo que más te gusto de la obra?, etc. </a:t>
                      </a:r>
                      <a:endParaRPr lang="es-MX" sz="1200" b="1" dirty="0">
                        <a:latin typeface="Comic Sans MS" panose="030F0702030302020204" pitchFamily="66" charset="0"/>
                        <a:cs typeface="Arial" panose="020B0604020202020204" pitchFamily="34" charset="0"/>
                      </a:endParaRPr>
                    </a:p>
                  </a:txBody>
                  <a:tcPr marL="38576" marR="38576" marT="19289" marB="19289"/>
                </a:tc>
                <a:tc>
                  <a:txBody>
                    <a:bodyPr/>
                    <a:lstStyle/>
                    <a:p>
                      <a:pPr marL="0" indent="0">
                        <a:buFont typeface="Courier New" panose="02070309020205020404" pitchFamily="49" charset="0"/>
                        <a:buNone/>
                      </a:pPr>
                      <a:endParaRPr lang="es-MX" sz="1200" b="1" dirty="0">
                        <a:latin typeface="Comic Sans MS" panose="030F0702030302020204" pitchFamily="66" charset="0"/>
                        <a:cs typeface="Arial" panose="020B0604020202020204" pitchFamily="34" charset="0"/>
                      </a:endParaRPr>
                    </a:p>
                  </a:txBody>
                  <a:tcPr marL="38576" marR="38576" marT="19289" marB="19289"/>
                </a:tc>
                <a:tc>
                  <a:txBody>
                    <a:bodyPr/>
                    <a:lstStyle/>
                    <a:p>
                      <a:r>
                        <a:rPr lang="es-MX" sz="1200" b="0" dirty="0">
                          <a:latin typeface="Comic Sans MS" panose="030F0702030302020204" pitchFamily="66" charset="0"/>
                          <a:cs typeface="Arial" panose="020B0604020202020204" pitchFamily="34" charset="0"/>
                        </a:rPr>
                        <a:t>15 min</a:t>
                      </a:r>
                    </a:p>
                  </a:txBody>
                  <a:tcPr marL="38576" marR="38576" marT="19289" marB="19289"/>
                </a:tc>
                <a:tc vMerge="1">
                  <a:txBody>
                    <a:bodyPr/>
                    <a:lstStyle/>
                    <a:p>
                      <a:endParaRPr lang="es-MX" sz="800" dirty="0"/>
                    </a:p>
                  </a:txBody>
                  <a:tcPr marL="68580" marR="68580" marT="34290" marB="34290"/>
                </a:tc>
                <a:extLst>
                  <a:ext uri="{0D108BD9-81ED-4DB2-BD59-A6C34878D82A}">
                    <a16:rowId xmlns:a16="http://schemas.microsoft.com/office/drawing/2014/main" val="1548943914"/>
                  </a:ext>
                </a:extLst>
              </a:tr>
            </a:tbl>
          </a:graphicData>
        </a:graphic>
      </p:graphicFrame>
      <p:sp>
        <p:nvSpPr>
          <p:cNvPr id="4" name="CuadroTexto 3">
            <a:extLst>
              <a:ext uri="{FF2B5EF4-FFF2-40B4-BE49-F238E27FC236}">
                <a16:creationId xmlns:a16="http://schemas.microsoft.com/office/drawing/2014/main" id="{6FDF02AD-AF7F-645B-531F-8AF64A623C31}"/>
              </a:ext>
            </a:extLst>
          </p:cNvPr>
          <p:cNvSpPr txBox="1"/>
          <p:nvPr/>
        </p:nvSpPr>
        <p:spPr>
          <a:xfrm>
            <a:off x="481916" y="1"/>
            <a:ext cx="5891667" cy="584775"/>
          </a:xfrm>
          <a:prstGeom prst="rect">
            <a:avLst/>
          </a:prstGeom>
          <a:noFill/>
        </p:spPr>
        <p:txBody>
          <a:bodyPr wrap="square" rtlCol="0">
            <a:spAutoFit/>
          </a:bodyPr>
          <a:lstStyle/>
          <a:p>
            <a:pPr algn="ctr"/>
            <a:r>
              <a:rPr lang="es-MX" sz="3200" b="1" dirty="0">
                <a:ln>
                  <a:solidFill>
                    <a:sysClr val="windowText" lastClr="000000"/>
                  </a:solidFill>
                </a:ln>
                <a:solidFill>
                  <a:schemeClr val="accent6">
                    <a:lumMod val="60000"/>
                    <a:lumOff val="40000"/>
                  </a:schemeClr>
                </a:solidFill>
                <a:effectLst>
                  <a:outerShdw blurRad="38100" dist="38100" dir="2700000" algn="tl">
                    <a:srgbClr val="000000">
                      <a:alpha val="43137"/>
                    </a:srgbClr>
                  </a:outerShdw>
                </a:effectLst>
                <a:latin typeface="Modern Love Caps" panose="04070805081001020A01" pitchFamily="82" charset="0"/>
              </a:rPr>
              <a:t>Actividades Jueves 26 de mayo</a:t>
            </a:r>
          </a:p>
        </p:txBody>
      </p:sp>
    </p:spTree>
    <p:extLst>
      <p:ext uri="{BB962C8B-B14F-4D97-AF65-F5344CB8AC3E}">
        <p14:creationId xmlns:p14="http://schemas.microsoft.com/office/powerpoint/2010/main" val="19401313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a 7">
            <a:extLst>
              <a:ext uri="{FF2B5EF4-FFF2-40B4-BE49-F238E27FC236}">
                <a16:creationId xmlns:a16="http://schemas.microsoft.com/office/drawing/2014/main" id="{A27EC8EE-E09E-A5D2-D38D-FE0F5E459073}"/>
              </a:ext>
            </a:extLst>
          </p:cNvPr>
          <p:cNvGraphicFramePr>
            <a:graphicFrameLocks noGrp="1"/>
          </p:cNvGraphicFramePr>
          <p:nvPr>
            <p:extLst>
              <p:ext uri="{D42A27DB-BD31-4B8C-83A1-F6EECF244321}">
                <p14:modId xmlns:p14="http://schemas.microsoft.com/office/powerpoint/2010/main" val="1487293555"/>
              </p:ext>
            </p:extLst>
          </p:nvPr>
        </p:nvGraphicFramePr>
        <p:xfrm>
          <a:off x="553467" y="2621093"/>
          <a:ext cx="6013174" cy="5856711"/>
        </p:xfrm>
        <a:graphic>
          <a:graphicData uri="http://schemas.openxmlformats.org/drawingml/2006/table">
            <a:tbl>
              <a:tblPr firstRow="1" bandRow="1">
                <a:tableStyleId>{073A0DAA-6AF3-43AB-8588-CEC1D06C72B9}</a:tableStyleId>
              </a:tblPr>
              <a:tblGrid>
                <a:gridCol w="6013174">
                  <a:extLst>
                    <a:ext uri="{9D8B030D-6E8A-4147-A177-3AD203B41FA5}">
                      <a16:colId xmlns:a16="http://schemas.microsoft.com/office/drawing/2014/main" val="581827665"/>
                    </a:ext>
                  </a:extLst>
                </a:gridCol>
              </a:tblGrid>
              <a:tr h="3261360">
                <a:tc>
                  <a:txBody>
                    <a:bodyPr/>
                    <a:lstStyle/>
                    <a:p>
                      <a:r>
                        <a:rPr lang="es-MX" sz="1600" dirty="0">
                          <a:solidFill>
                            <a:sysClr val="windowText" lastClr="000000"/>
                          </a:solidFill>
                          <a:latin typeface="Mangal Pro" panose="00000500000000000000" pitchFamily="2" charset="0"/>
                        </a:rPr>
                        <a:t>Adecuaciones Curriculares:</a:t>
                      </a:r>
                    </a:p>
                    <a:p>
                      <a:r>
                        <a:rPr lang="es-MX" sz="1600" b="0" dirty="0">
                          <a:solidFill>
                            <a:sysClr val="windowText" lastClr="000000"/>
                          </a:solidFill>
                          <a:latin typeface="Mangal Pro" panose="00000500000000000000" pitchFamily="2" charset="0"/>
                        </a:rPr>
                        <a:t>Alumnos de 1°: Se les apoya en todo momento en las actividades que se les dificulten especialmente en el manejo del tangram, ayuda con preguntas generadoras, llevar algunos dibujos para quiénes terminen antes de tiempo, fomentar la expresión oral, llevar el material listo para que trabajen: recortado, en las adivinanzas se resuelve de manera grupal.</a:t>
                      </a:r>
                    </a:p>
                    <a:p>
                      <a:r>
                        <a:rPr lang="es-MX" sz="1600" b="0" dirty="0">
                          <a:solidFill>
                            <a:sysClr val="windowText" lastClr="000000"/>
                          </a:solidFill>
                          <a:latin typeface="Mangal Pro" panose="00000500000000000000" pitchFamily="2" charset="0"/>
                        </a:rPr>
                        <a:t>Alumnos de 2°: Se les da más autonomía al realizar sus actividades.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16659789"/>
                  </a:ext>
                </a:extLst>
              </a:tr>
              <a:tr h="2595351">
                <a:tc>
                  <a:txBody>
                    <a:bodyPr/>
                    <a:lstStyle/>
                    <a:p>
                      <a:r>
                        <a:rPr lang="es-MX" sz="1600" dirty="0">
                          <a:latin typeface="Mangal Pro" panose="00000500000000000000" pitchFamily="2" charset="0"/>
                        </a:rPr>
                        <a:t>Observaciones:</a:t>
                      </a:r>
                    </a:p>
                    <a:p>
                      <a:endParaRPr lang="es-MX" sz="1600" dirty="0">
                        <a:latin typeface="Mangal Pro" panose="00000500000000000000" pitchFamily="2" charset="0"/>
                      </a:endParaRPr>
                    </a:p>
                    <a:p>
                      <a:endParaRPr lang="es-MX" sz="1600" dirty="0">
                        <a:latin typeface="Mangal Pro" panose="00000500000000000000" pitchFamily="2" charset="0"/>
                      </a:endParaRPr>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636032450"/>
                  </a:ext>
                </a:extLst>
              </a:tr>
            </a:tbl>
          </a:graphicData>
        </a:graphic>
      </p:graphicFrame>
      <p:sp>
        <p:nvSpPr>
          <p:cNvPr id="8" name="CuadroTexto 7">
            <a:extLst>
              <a:ext uri="{FF2B5EF4-FFF2-40B4-BE49-F238E27FC236}">
                <a16:creationId xmlns:a16="http://schemas.microsoft.com/office/drawing/2014/main" id="{A3A88A96-DE66-62DF-2FFB-65F21B9306BE}"/>
              </a:ext>
            </a:extLst>
          </p:cNvPr>
          <p:cNvSpPr txBox="1"/>
          <p:nvPr/>
        </p:nvSpPr>
        <p:spPr>
          <a:xfrm>
            <a:off x="192234" y="298854"/>
            <a:ext cx="6473537" cy="2322239"/>
          </a:xfrm>
          <a:prstGeom prst="rect">
            <a:avLst/>
          </a:prstGeom>
          <a:noFill/>
        </p:spPr>
        <p:txBody>
          <a:bodyPr wrap="square">
            <a:spAutoFit/>
          </a:bodyPr>
          <a:lstStyle/>
          <a:p>
            <a:pPr>
              <a:lnSpc>
                <a:spcPct val="107000"/>
              </a:lnSpc>
              <a:spcAft>
                <a:spcPts val="600"/>
              </a:spcAft>
            </a:pPr>
            <a:r>
              <a:rPr lang="es-MX" sz="1351" b="1" dirty="0">
                <a:latin typeface="Arial" panose="020B0604020202020204" pitchFamily="34" charset="0"/>
                <a:ea typeface="Calibri" panose="020F0502020204030204" pitchFamily="34" charset="0"/>
                <a:cs typeface="Times New Roman" panose="02020603050405020304" pitchFamily="18" charset="0"/>
              </a:rPr>
              <a:t> </a:t>
            </a:r>
            <a:endParaRPr lang="es-MX" sz="1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600"/>
              </a:spcAft>
            </a:pPr>
            <a:r>
              <a:rPr lang="es-MX" sz="1351" b="1" dirty="0">
                <a:latin typeface="Arial" panose="020B0604020202020204" pitchFamily="34" charset="0"/>
                <a:ea typeface="Calibri" panose="020F0502020204030204" pitchFamily="34" charset="0"/>
                <a:cs typeface="Times New Roman" panose="02020603050405020304" pitchFamily="18" charset="0"/>
              </a:rPr>
              <a:t>___________________________                  _____________________________                                                                    Firma del estudiante normalista                  Firma del docente de la normal</a:t>
            </a:r>
            <a:endParaRPr lang="es-MX" sz="12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600"/>
              </a:spcAft>
            </a:pPr>
            <a:endParaRPr lang="es-MX" sz="1351" b="1" dirty="0">
              <a:latin typeface="Arial" panose="020B0604020202020204" pitchFamily="34" charset="0"/>
              <a:ea typeface="Calibri" panose="020F0502020204030204" pitchFamily="34" charset="0"/>
              <a:cs typeface="Times New Roman" panose="02020603050405020304" pitchFamily="18" charset="0"/>
            </a:endParaRPr>
          </a:p>
          <a:p>
            <a:pPr algn="ctr">
              <a:lnSpc>
                <a:spcPct val="107000"/>
              </a:lnSpc>
              <a:spcAft>
                <a:spcPts val="600"/>
              </a:spcAft>
            </a:pPr>
            <a:endParaRPr lang="es-MX" sz="1351" b="1" dirty="0">
              <a:latin typeface="Arial" panose="020B0604020202020204" pitchFamily="34" charset="0"/>
              <a:ea typeface="Calibri" panose="020F0502020204030204" pitchFamily="34" charset="0"/>
              <a:cs typeface="Times New Roman" panose="02020603050405020304" pitchFamily="18" charset="0"/>
            </a:endParaRPr>
          </a:p>
          <a:p>
            <a:pPr algn="ctr">
              <a:lnSpc>
                <a:spcPct val="107000"/>
              </a:lnSpc>
              <a:spcAft>
                <a:spcPts val="600"/>
              </a:spcAft>
            </a:pPr>
            <a:r>
              <a:rPr lang="es-MX" sz="1351" b="1" dirty="0">
                <a:latin typeface="Arial" panose="020B0604020202020204" pitchFamily="34" charset="0"/>
                <a:ea typeface="Calibri" panose="020F0502020204030204" pitchFamily="34" charset="0"/>
                <a:cs typeface="Times New Roman" panose="02020603050405020304" pitchFamily="18" charset="0"/>
              </a:rPr>
              <a:t> _____________________________   </a:t>
            </a:r>
          </a:p>
          <a:p>
            <a:pPr algn="ctr">
              <a:lnSpc>
                <a:spcPct val="107000"/>
              </a:lnSpc>
              <a:spcAft>
                <a:spcPts val="600"/>
              </a:spcAft>
            </a:pPr>
            <a:r>
              <a:rPr lang="es-MX" sz="1351" b="1" dirty="0">
                <a:latin typeface="Arial" panose="020B0604020202020204" pitchFamily="34" charset="0"/>
                <a:ea typeface="Calibri" panose="020F0502020204030204" pitchFamily="34" charset="0"/>
                <a:cs typeface="Times New Roman" panose="02020603050405020304" pitchFamily="18" charset="0"/>
              </a:rPr>
              <a:t>Firma del profesor titular</a:t>
            </a:r>
            <a:endParaRPr lang="es-MX" sz="1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600"/>
              </a:spcAft>
            </a:pPr>
            <a:r>
              <a:rPr lang="es-MX" sz="1351" b="1" dirty="0">
                <a:latin typeface="Arial" panose="020B0604020202020204" pitchFamily="34" charset="0"/>
                <a:ea typeface="Calibri" panose="020F0502020204030204" pitchFamily="34" charset="0"/>
                <a:cs typeface="Times New Roman" panose="02020603050405020304" pitchFamily="18" charset="0"/>
              </a:rPr>
              <a:t>                                                                                                                      </a:t>
            </a:r>
            <a:endParaRPr lang="es-MX" sz="12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757829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a:extLst>
              <a:ext uri="{FF2B5EF4-FFF2-40B4-BE49-F238E27FC236}">
                <a16:creationId xmlns:a16="http://schemas.microsoft.com/office/drawing/2014/main" id="{5ECCC838-D2FC-566E-BF1B-80A4EA2548B0}"/>
              </a:ext>
            </a:extLst>
          </p:cNvPr>
          <p:cNvGraphicFramePr>
            <a:graphicFrameLocks noGrp="1"/>
          </p:cNvGraphicFramePr>
          <p:nvPr>
            <p:extLst>
              <p:ext uri="{D42A27DB-BD31-4B8C-83A1-F6EECF244321}">
                <p14:modId xmlns:p14="http://schemas.microsoft.com/office/powerpoint/2010/main" val="785766552"/>
              </p:ext>
            </p:extLst>
          </p:nvPr>
        </p:nvGraphicFramePr>
        <p:xfrm>
          <a:off x="150222" y="185351"/>
          <a:ext cx="6557556" cy="8868387"/>
        </p:xfrm>
        <a:graphic>
          <a:graphicData uri="http://schemas.openxmlformats.org/drawingml/2006/table">
            <a:tbl>
              <a:tblPr firstRow="1" firstCol="1" bandRow="1">
                <a:tableStyleId>{073A0DAA-6AF3-43AB-8588-CEC1D06C72B9}</a:tableStyleId>
              </a:tblPr>
              <a:tblGrid>
                <a:gridCol w="2072504">
                  <a:extLst>
                    <a:ext uri="{9D8B030D-6E8A-4147-A177-3AD203B41FA5}">
                      <a16:colId xmlns:a16="http://schemas.microsoft.com/office/drawing/2014/main" val="3882345282"/>
                    </a:ext>
                  </a:extLst>
                </a:gridCol>
                <a:gridCol w="1763486">
                  <a:extLst>
                    <a:ext uri="{9D8B030D-6E8A-4147-A177-3AD203B41FA5}">
                      <a16:colId xmlns:a16="http://schemas.microsoft.com/office/drawing/2014/main" val="636154433"/>
                    </a:ext>
                  </a:extLst>
                </a:gridCol>
                <a:gridCol w="1304245">
                  <a:extLst>
                    <a:ext uri="{9D8B030D-6E8A-4147-A177-3AD203B41FA5}">
                      <a16:colId xmlns:a16="http://schemas.microsoft.com/office/drawing/2014/main" val="263402036"/>
                    </a:ext>
                  </a:extLst>
                </a:gridCol>
                <a:gridCol w="1417321">
                  <a:extLst>
                    <a:ext uri="{9D8B030D-6E8A-4147-A177-3AD203B41FA5}">
                      <a16:colId xmlns:a16="http://schemas.microsoft.com/office/drawing/2014/main" val="4163885796"/>
                    </a:ext>
                  </a:extLst>
                </a:gridCol>
              </a:tblGrid>
              <a:tr h="188392">
                <a:tc>
                  <a:txBody>
                    <a:bodyPr/>
                    <a:lstStyle/>
                    <a:p>
                      <a:pPr>
                        <a:lnSpc>
                          <a:spcPct val="107000"/>
                        </a:lnSpc>
                        <a:spcAft>
                          <a:spcPts val="800"/>
                        </a:spcAft>
                      </a:pPr>
                      <a:r>
                        <a:rPr lang="es-MX" sz="1200" dirty="0">
                          <a:solidFill>
                            <a:schemeClr val="tx1"/>
                          </a:solidFill>
                          <a:effectLst/>
                          <a:latin typeface="Mangal Pro" panose="00000500000000000000" pitchFamily="2" charset="0"/>
                        </a:rPr>
                        <a:t>Criterio</a:t>
                      </a:r>
                      <a:endParaRPr lang="es-MX" sz="1200" dirty="0">
                        <a:solidFill>
                          <a:schemeClr val="tx1"/>
                        </a:solidFill>
                        <a:effectLst/>
                        <a:latin typeface="Mangal Pro" panose="00000500000000000000" pitchFamily="2" charset="0"/>
                        <a:ea typeface="Calibri" panose="020F0502020204030204" pitchFamily="34" charset="0"/>
                        <a:cs typeface="Times New Roman" panose="02020603050405020304" pitchFamily="18" charset="0"/>
                      </a:endParaRPr>
                    </a:p>
                  </a:txBody>
                  <a:tcPr marL="42116" marR="4211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gridSpan="3">
                  <a:txBody>
                    <a:bodyPr/>
                    <a:lstStyle/>
                    <a:p>
                      <a:pPr algn="ctr">
                        <a:lnSpc>
                          <a:spcPct val="107000"/>
                        </a:lnSpc>
                        <a:spcAft>
                          <a:spcPts val="800"/>
                        </a:spcAft>
                      </a:pPr>
                      <a:r>
                        <a:rPr lang="es-MX" sz="1200" dirty="0">
                          <a:solidFill>
                            <a:schemeClr val="tx1"/>
                          </a:solidFill>
                          <a:effectLst/>
                          <a:latin typeface="Mangal Pro" panose="00000500000000000000" pitchFamily="2" charset="0"/>
                        </a:rPr>
                        <a:t>Niveles de desempeño</a:t>
                      </a:r>
                      <a:endParaRPr lang="es-MX" sz="1200" dirty="0">
                        <a:solidFill>
                          <a:schemeClr val="tx1"/>
                        </a:solidFill>
                        <a:effectLst/>
                        <a:latin typeface="Mangal Pro" panose="00000500000000000000" pitchFamily="2" charset="0"/>
                        <a:ea typeface="Calibri" panose="020F0502020204030204" pitchFamily="34" charset="0"/>
                        <a:cs typeface="Times New Roman" panose="02020603050405020304" pitchFamily="18" charset="0"/>
                      </a:endParaRPr>
                    </a:p>
                  </a:txBody>
                  <a:tcPr marL="42116" marR="4211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3615763104"/>
                  </a:ext>
                </a:extLst>
              </a:tr>
              <a:tr h="361990">
                <a:tc>
                  <a:txBody>
                    <a:bodyPr/>
                    <a:lstStyle/>
                    <a:p>
                      <a:pPr>
                        <a:lnSpc>
                          <a:spcPct val="107000"/>
                        </a:lnSpc>
                        <a:spcAft>
                          <a:spcPts val="800"/>
                        </a:spcAft>
                      </a:pPr>
                      <a:r>
                        <a:rPr lang="es-MX" sz="1200" dirty="0">
                          <a:solidFill>
                            <a:schemeClr val="tx1"/>
                          </a:solidFill>
                          <a:effectLst/>
                          <a:latin typeface="Mangal Pro" panose="00000500000000000000" pitchFamily="2" charset="0"/>
                        </a:rPr>
                        <a:t>Aprendizaje</a:t>
                      </a:r>
                      <a:endParaRPr lang="es-MX" sz="1200" dirty="0">
                        <a:solidFill>
                          <a:schemeClr val="tx1"/>
                        </a:solidFill>
                        <a:effectLst/>
                        <a:latin typeface="Mangal Pro" panose="00000500000000000000" pitchFamily="2" charset="0"/>
                        <a:ea typeface="Calibri" panose="020F0502020204030204" pitchFamily="34" charset="0"/>
                        <a:cs typeface="Times New Roman" panose="02020603050405020304" pitchFamily="18" charset="0"/>
                      </a:endParaRPr>
                    </a:p>
                  </a:txBody>
                  <a:tcPr marL="42116" marR="4211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nSpc>
                          <a:spcPct val="107000"/>
                        </a:lnSpc>
                        <a:spcAft>
                          <a:spcPts val="800"/>
                        </a:spcAft>
                      </a:pPr>
                      <a:r>
                        <a:rPr lang="es-MX" sz="1200" dirty="0">
                          <a:solidFill>
                            <a:schemeClr val="tx1"/>
                          </a:solidFill>
                          <a:effectLst/>
                          <a:latin typeface="Mangal Pro" panose="00000500000000000000" pitchFamily="2" charset="0"/>
                        </a:rPr>
                        <a:t>Lo logra</a:t>
                      </a:r>
                      <a:endParaRPr lang="es-MX" sz="1200" dirty="0">
                        <a:solidFill>
                          <a:schemeClr val="tx1"/>
                        </a:solidFill>
                        <a:effectLst/>
                        <a:latin typeface="Mangal Pro" panose="00000500000000000000" pitchFamily="2" charset="0"/>
                        <a:ea typeface="Calibri" panose="020F0502020204030204" pitchFamily="34" charset="0"/>
                        <a:cs typeface="Times New Roman" panose="02020603050405020304" pitchFamily="18" charset="0"/>
                      </a:endParaRPr>
                    </a:p>
                  </a:txBody>
                  <a:tcPr marL="42116" marR="4211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nSpc>
                          <a:spcPct val="107000"/>
                        </a:lnSpc>
                        <a:spcAft>
                          <a:spcPts val="800"/>
                        </a:spcAft>
                      </a:pPr>
                      <a:r>
                        <a:rPr lang="es-MX" sz="1200" dirty="0">
                          <a:solidFill>
                            <a:schemeClr val="tx1"/>
                          </a:solidFill>
                          <a:effectLst/>
                          <a:latin typeface="Mangal Pro" panose="00000500000000000000" pitchFamily="2" charset="0"/>
                        </a:rPr>
                        <a:t>En desarrollo</a:t>
                      </a:r>
                      <a:endParaRPr lang="es-MX" sz="1200" dirty="0">
                        <a:solidFill>
                          <a:schemeClr val="tx1"/>
                        </a:solidFill>
                        <a:effectLst/>
                        <a:latin typeface="Mangal Pro" panose="00000500000000000000" pitchFamily="2" charset="0"/>
                        <a:ea typeface="Calibri" panose="020F0502020204030204" pitchFamily="34" charset="0"/>
                        <a:cs typeface="Times New Roman" panose="02020603050405020304" pitchFamily="18" charset="0"/>
                      </a:endParaRPr>
                    </a:p>
                  </a:txBody>
                  <a:tcPr marL="42116" marR="4211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nSpc>
                          <a:spcPct val="107000"/>
                        </a:lnSpc>
                        <a:spcAft>
                          <a:spcPts val="800"/>
                        </a:spcAft>
                      </a:pPr>
                      <a:r>
                        <a:rPr lang="es-MX" sz="1200" dirty="0">
                          <a:solidFill>
                            <a:schemeClr val="tx1"/>
                          </a:solidFill>
                          <a:effectLst/>
                          <a:latin typeface="Mangal Pro" panose="00000500000000000000" pitchFamily="2" charset="0"/>
                        </a:rPr>
                        <a:t>Requiere apoyo</a:t>
                      </a:r>
                      <a:endParaRPr lang="es-MX" sz="1200" dirty="0">
                        <a:solidFill>
                          <a:schemeClr val="tx1"/>
                        </a:solidFill>
                        <a:effectLst/>
                        <a:latin typeface="Mangal Pro" panose="00000500000000000000" pitchFamily="2" charset="0"/>
                        <a:ea typeface="Calibri" panose="020F0502020204030204" pitchFamily="34" charset="0"/>
                        <a:cs typeface="Times New Roman" panose="02020603050405020304" pitchFamily="18" charset="0"/>
                      </a:endParaRPr>
                    </a:p>
                  </a:txBody>
                  <a:tcPr marL="42116" marR="4211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779215284"/>
                  </a:ext>
                </a:extLst>
              </a:tr>
              <a:tr h="1342186">
                <a:tc>
                  <a:txBody>
                    <a:bodyPr/>
                    <a:lstStyle/>
                    <a:p>
                      <a:pPr marL="0" marR="0" lvl="0" indent="0" algn="l" defTabSz="685783" rtl="0" eaLnBrk="1" fontAlgn="auto" latinLnBrk="0" hangingPunct="1">
                        <a:lnSpc>
                          <a:spcPct val="107000"/>
                        </a:lnSpc>
                        <a:spcBef>
                          <a:spcPts val="0"/>
                        </a:spcBef>
                        <a:spcAft>
                          <a:spcPts val="800"/>
                        </a:spcAft>
                        <a:buClrTx/>
                        <a:buSzTx/>
                        <a:buFontTx/>
                        <a:buNone/>
                        <a:tabLst/>
                        <a:defRPr/>
                      </a:pPr>
                      <a:r>
                        <a:rPr lang="es-MX" sz="1200" dirty="0">
                          <a:solidFill>
                            <a:schemeClr val="tx1"/>
                          </a:solidFill>
                          <a:latin typeface="Comic Sans MS" panose="030F0702030302020204" pitchFamily="66" charset="0"/>
                          <a:cs typeface="Arial" panose="020B0604020202020204" pitchFamily="34" charset="0"/>
                        </a:rPr>
                        <a:t>Explica cómo es, cómo ocurrió o cómo funciona algo, ordenando las ideas para que los demás comprendan</a:t>
                      </a:r>
                    </a:p>
                    <a:p>
                      <a:pPr marL="0" marR="0" lvl="0" indent="0" algn="l" defTabSz="685783" rtl="0" eaLnBrk="1" fontAlgn="auto" latinLnBrk="0" hangingPunct="1">
                        <a:lnSpc>
                          <a:spcPct val="107000"/>
                        </a:lnSpc>
                        <a:spcBef>
                          <a:spcPts val="0"/>
                        </a:spcBef>
                        <a:spcAft>
                          <a:spcPts val="800"/>
                        </a:spcAft>
                        <a:buClrTx/>
                        <a:buSzTx/>
                        <a:buFontTx/>
                        <a:buNone/>
                        <a:tabLst/>
                        <a:defRPr/>
                      </a:pPr>
                      <a:endParaRPr lang="es-MX" sz="1200" dirty="0">
                        <a:solidFill>
                          <a:schemeClr val="tx1"/>
                        </a:solidFill>
                        <a:latin typeface="Comic Sans MS" panose="030F0702030302020204" pitchFamily="66" charset="0"/>
                        <a:cs typeface="Arial" panose="020B0604020202020204" pitchFamily="34" charset="0"/>
                      </a:endParaRPr>
                    </a:p>
                  </a:txBody>
                  <a:tcPr marL="42116" marR="4211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800"/>
                        </a:spcAft>
                      </a:pPr>
                      <a:r>
                        <a:rPr lang="es-MX" sz="1200" dirty="0">
                          <a:solidFill>
                            <a:schemeClr val="tx1"/>
                          </a:solidFill>
                          <a:effectLst/>
                          <a:latin typeface="Mangal Pro" panose="00000500000000000000" pitchFamily="2" charset="0"/>
                          <a:ea typeface="Calibri" panose="020F0502020204030204" pitchFamily="34" charset="0"/>
                          <a:cs typeface="Times New Roman" panose="02020603050405020304" pitchFamily="18" charset="0"/>
                        </a:rPr>
                        <a:t>Explica de manera autónoma cómo funciona y cómo ocurrió algo, ordena sus ideas para que sus compañeros lo comprendan.</a:t>
                      </a:r>
                    </a:p>
                  </a:txBody>
                  <a:tcPr marL="42116" marR="4211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800"/>
                        </a:spcAft>
                      </a:pPr>
                      <a:r>
                        <a:rPr lang="es-MX" sz="1200" dirty="0">
                          <a:solidFill>
                            <a:schemeClr val="tx1"/>
                          </a:solidFill>
                          <a:effectLst/>
                          <a:latin typeface="Mangal Pro" panose="00000500000000000000" pitchFamily="2" charset="0"/>
                          <a:ea typeface="Calibri" panose="020F0502020204030204" pitchFamily="34" charset="0"/>
                          <a:cs typeface="Times New Roman" panose="02020603050405020304" pitchFamily="18" charset="0"/>
                        </a:rPr>
                        <a:t>Ordena con ayuda sus ideas y explica lo que sucedió y cómo funciona algo</a:t>
                      </a:r>
                    </a:p>
                  </a:txBody>
                  <a:tcPr marL="42116" marR="4211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800"/>
                        </a:spcAft>
                      </a:pPr>
                      <a:r>
                        <a:rPr lang="es-MX" sz="1200" dirty="0">
                          <a:solidFill>
                            <a:schemeClr val="tx1"/>
                          </a:solidFill>
                          <a:effectLst/>
                          <a:latin typeface="Mangal Pro" panose="00000500000000000000" pitchFamily="2" charset="0"/>
                          <a:ea typeface="Calibri" panose="020F0502020204030204" pitchFamily="34" charset="0"/>
                          <a:cs typeface="Times New Roman" panose="02020603050405020304" pitchFamily="18" charset="0"/>
                        </a:rPr>
                        <a:t>Se le dificulta explicar lo sucedido y ordenar sus ideas</a:t>
                      </a:r>
                    </a:p>
                  </a:txBody>
                  <a:tcPr marL="42116" marR="4211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95506926"/>
                  </a:ext>
                </a:extLst>
              </a:tr>
              <a:tr h="1695524">
                <a:tc>
                  <a:txBody>
                    <a:bodyPr/>
                    <a:lstStyle/>
                    <a:p>
                      <a:pPr marL="0" marR="0" lvl="0" indent="0" algn="l" defTabSz="685783" rtl="0" eaLnBrk="1" fontAlgn="auto" latinLnBrk="0" hangingPunct="1">
                        <a:lnSpc>
                          <a:spcPct val="107000"/>
                        </a:lnSpc>
                        <a:spcBef>
                          <a:spcPts val="0"/>
                        </a:spcBef>
                        <a:spcAft>
                          <a:spcPts val="800"/>
                        </a:spcAft>
                        <a:buClrTx/>
                        <a:buSzTx/>
                        <a:buFontTx/>
                        <a:buNone/>
                        <a:tabLst/>
                        <a:defRPr/>
                      </a:pPr>
                      <a:r>
                        <a:rPr lang="es-MX" sz="1200" dirty="0">
                          <a:solidFill>
                            <a:schemeClr val="tx1"/>
                          </a:solidFill>
                          <a:latin typeface="Comic Sans MS" panose="030F0702030302020204" pitchFamily="66" charset="0"/>
                          <a:cs typeface="Arial" panose="020B0604020202020204" pitchFamily="34" charset="0"/>
                        </a:rPr>
                        <a:t>Participa en la conservación del medioambiente y propone medidas para su preservación, a partir del reconocimiento de algunas fuentes de contaminación del agua, aire y suelo. </a:t>
                      </a:r>
                    </a:p>
                  </a:txBody>
                  <a:tcPr marL="42116" marR="4211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800"/>
                        </a:spcAft>
                      </a:pPr>
                      <a:r>
                        <a:rPr lang="es-MX" sz="1200" dirty="0">
                          <a:solidFill>
                            <a:schemeClr val="tx1"/>
                          </a:solidFill>
                          <a:effectLst/>
                          <a:latin typeface="Mangal Pro" panose="00000500000000000000" pitchFamily="2" charset="0"/>
                          <a:ea typeface="Calibri" panose="020F0502020204030204" pitchFamily="34" charset="0"/>
                          <a:cs typeface="Times New Roman" panose="02020603050405020304" pitchFamily="18" charset="0"/>
                        </a:rPr>
                        <a:t>Participa en la conservación del medio ambiente dando ideas de manera autónoma sobre qué hacerlo para disminuir la contaminación y ejecutándolas.</a:t>
                      </a:r>
                    </a:p>
                  </a:txBody>
                  <a:tcPr marL="42116" marR="4211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800"/>
                        </a:spcAft>
                      </a:pPr>
                      <a:r>
                        <a:rPr lang="es-MX" sz="1200" dirty="0">
                          <a:solidFill>
                            <a:schemeClr val="tx1"/>
                          </a:solidFill>
                          <a:effectLst/>
                          <a:latin typeface="Mangal Pro" panose="00000500000000000000" pitchFamily="2" charset="0"/>
                          <a:ea typeface="Calibri" panose="020F0502020204030204" pitchFamily="34" charset="0"/>
                          <a:cs typeface="Times New Roman" panose="02020603050405020304" pitchFamily="18" charset="0"/>
                        </a:rPr>
                        <a:t>Con ayuda propone medidas para el cuidado del medio ambiente y las ejecuta para disminuir la contaminación.</a:t>
                      </a:r>
                    </a:p>
                  </a:txBody>
                  <a:tcPr marL="42116" marR="4211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800"/>
                        </a:spcAft>
                      </a:pPr>
                      <a:r>
                        <a:rPr lang="es-MX" sz="1200" dirty="0">
                          <a:solidFill>
                            <a:schemeClr val="tx1"/>
                          </a:solidFill>
                          <a:effectLst/>
                          <a:latin typeface="Mangal Pro" panose="00000500000000000000" pitchFamily="2" charset="0"/>
                          <a:ea typeface="Calibri" panose="020F0502020204030204" pitchFamily="34" charset="0"/>
                          <a:cs typeface="Times New Roman" panose="02020603050405020304" pitchFamily="18" charset="0"/>
                        </a:rPr>
                        <a:t>Con dificultad da ideas sobre qué hacer para el cuidado del medio ambiente pero no las ejecuta.</a:t>
                      </a:r>
                    </a:p>
                  </a:txBody>
                  <a:tcPr marL="42116" marR="4211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54219783"/>
                  </a:ext>
                </a:extLst>
              </a:tr>
              <a:tr h="1318741">
                <a:tc>
                  <a:txBody>
                    <a:bodyPr/>
                    <a:lstStyle/>
                    <a:p>
                      <a:pPr marL="0" marR="0" lvl="0" indent="0" algn="l" defTabSz="685783" rtl="0" eaLnBrk="1" fontAlgn="auto" latinLnBrk="0" hangingPunct="1">
                        <a:lnSpc>
                          <a:spcPct val="107000"/>
                        </a:lnSpc>
                        <a:spcBef>
                          <a:spcPts val="0"/>
                        </a:spcBef>
                        <a:spcAft>
                          <a:spcPts val="800"/>
                        </a:spcAft>
                        <a:buClrTx/>
                        <a:buSzTx/>
                        <a:buFontTx/>
                        <a:buNone/>
                        <a:tabLst/>
                        <a:defRPr/>
                      </a:pPr>
                      <a:r>
                        <a:rPr lang="es-MX" sz="1200" dirty="0">
                          <a:solidFill>
                            <a:schemeClr val="tx1"/>
                          </a:solidFill>
                          <a:latin typeface="Comic Sans MS" panose="030F0702030302020204" pitchFamily="66" charset="0"/>
                        </a:rPr>
                        <a:t>Reproduce modelos con formas, figuras y cuerpos geométricos. </a:t>
                      </a:r>
                    </a:p>
                  </a:txBody>
                  <a:tcPr marL="42116" marR="4211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800"/>
                        </a:spcAft>
                      </a:pPr>
                      <a:r>
                        <a:rPr lang="es-MX" sz="1200" dirty="0">
                          <a:solidFill>
                            <a:schemeClr val="tx1"/>
                          </a:solidFill>
                          <a:effectLst/>
                          <a:latin typeface="Mangal Pro" panose="00000500000000000000" pitchFamily="2" charset="0"/>
                          <a:ea typeface="Calibri" panose="020F0502020204030204" pitchFamily="34" charset="0"/>
                          <a:cs typeface="Times New Roman" panose="02020603050405020304" pitchFamily="18" charset="0"/>
                        </a:rPr>
                        <a:t>Reproduce de manera autónoma los modelos de figuras que se le presentan.</a:t>
                      </a:r>
                    </a:p>
                  </a:txBody>
                  <a:tcPr marL="42116" marR="4211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800"/>
                        </a:spcAft>
                      </a:pPr>
                      <a:r>
                        <a:rPr lang="es-MX" sz="1200" dirty="0">
                          <a:solidFill>
                            <a:schemeClr val="tx1"/>
                          </a:solidFill>
                          <a:effectLst/>
                          <a:latin typeface="Mangal Pro" panose="00000500000000000000" pitchFamily="2" charset="0"/>
                          <a:ea typeface="Calibri" panose="020F0502020204030204" pitchFamily="34" charset="0"/>
                          <a:cs typeface="Times New Roman" panose="02020603050405020304" pitchFamily="18" charset="0"/>
                        </a:rPr>
                        <a:t>Pide ayuda para lograr reproducir los modelos que se presentan con figuras geométricas.</a:t>
                      </a:r>
                    </a:p>
                  </a:txBody>
                  <a:tcPr marL="42116" marR="4211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800"/>
                        </a:spcAft>
                      </a:pPr>
                      <a:r>
                        <a:rPr lang="es-MX" sz="1200" dirty="0">
                          <a:solidFill>
                            <a:schemeClr val="tx1"/>
                          </a:solidFill>
                          <a:effectLst/>
                          <a:latin typeface="Mangal Pro" panose="00000500000000000000" pitchFamily="2" charset="0"/>
                          <a:ea typeface="Calibri" panose="020F0502020204030204" pitchFamily="34" charset="0"/>
                          <a:cs typeface="Times New Roman" panose="02020603050405020304" pitchFamily="18" charset="0"/>
                        </a:rPr>
                        <a:t>Se le dificulta reproducir los modelos que se le presentan y hace lo que quiere.</a:t>
                      </a:r>
                    </a:p>
                  </a:txBody>
                  <a:tcPr marL="42116" marR="4211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14451720"/>
                  </a:ext>
                </a:extLst>
              </a:tr>
              <a:tr h="753566">
                <a:tc>
                  <a:txBody>
                    <a:bodyPr/>
                    <a:lstStyle/>
                    <a:p>
                      <a:pPr marL="0" marR="0" lvl="0" indent="0" algn="l" defTabSz="685783" rtl="0" eaLnBrk="1" fontAlgn="auto" latinLnBrk="0" hangingPunct="1">
                        <a:lnSpc>
                          <a:spcPct val="107000"/>
                        </a:lnSpc>
                        <a:spcBef>
                          <a:spcPts val="0"/>
                        </a:spcBef>
                        <a:spcAft>
                          <a:spcPts val="800"/>
                        </a:spcAft>
                        <a:buClrTx/>
                        <a:buSzTx/>
                        <a:buFontTx/>
                        <a:buNone/>
                        <a:tabLst/>
                        <a:defRPr/>
                      </a:pPr>
                      <a:r>
                        <a:rPr lang="es-MX" sz="1200" dirty="0">
                          <a:solidFill>
                            <a:schemeClr val="tx1"/>
                          </a:solidFill>
                          <a:latin typeface="Comic Sans MS" panose="030F0702030302020204" pitchFamily="66" charset="0"/>
                        </a:rPr>
                        <a:t>Convive, juega y trabaja con distintos compañeros</a:t>
                      </a:r>
                    </a:p>
                  </a:txBody>
                  <a:tcPr marL="42116" marR="4211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800"/>
                        </a:spcAft>
                      </a:pPr>
                      <a:r>
                        <a:rPr lang="es-MX" sz="1200" dirty="0">
                          <a:solidFill>
                            <a:schemeClr val="tx1"/>
                          </a:solidFill>
                          <a:effectLst/>
                          <a:latin typeface="Mangal Pro" panose="00000500000000000000" pitchFamily="2" charset="0"/>
                          <a:ea typeface="Calibri" panose="020F0502020204030204" pitchFamily="34" charset="0"/>
                          <a:cs typeface="Times New Roman" panose="02020603050405020304" pitchFamily="18" charset="0"/>
                        </a:rPr>
                        <a:t>Se le facilita la convivencia con sus compañeros. </a:t>
                      </a:r>
                    </a:p>
                  </a:txBody>
                  <a:tcPr marL="42116" marR="4211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800"/>
                        </a:spcAft>
                      </a:pPr>
                      <a:r>
                        <a:rPr lang="es-MX" sz="1200" dirty="0">
                          <a:solidFill>
                            <a:schemeClr val="tx1"/>
                          </a:solidFill>
                          <a:effectLst/>
                          <a:latin typeface="Mangal Pro" panose="00000500000000000000" pitchFamily="2" charset="0"/>
                          <a:ea typeface="Calibri" panose="020F0502020204030204" pitchFamily="34" charset="0"/>
                          <a:cs typeface="Times New Roman" panose="02020603050405020304" pitchFamily="18" charset="0"/>
                        </a:rPr>
                        <a:t>Convive y trabaja solo con algunos compañeros.</a:t>
                      </a:r>
                    </a:p>
                  </a:txBody>
                  <a:tcPr marL="42116" marR="4211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800"/>
                        </a:spcAft>
                      </a:pPr>
                      <a:r>
                        <a:rPr lang="es-MX" sz="1200" dirty="0">
                          <a:solidFill>
                            <a:schemeClr val="tx1"/>
                          </a:solidFill>
                          <a:effectLst/>
                          <a:latin typeface="Mangal Pro" panose="00000500000000000000" pitchFamily="2" charset="0"/>
                          <a:ea typeface="Calibri" panose="020F0502020204030204" pitchFamily="34" charset="0"/>
                          <a:cs typeface="Times New Roman" panose="02020603050405020304" pitchFamily="18" charset="0"/>
                        </a:rPr>
                        <a:t>Se cohíbe al convivir y jugar con sus compañeros.</a:t>
                      </a:r>
                    </a:p>
                  </a:txBody>
                  <a:tcPr marL="42116" marR="4211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47960874"/>
                  </a:ext>
                </a:extLst>
              </a:tr>
              <a:tr h="1318741">
                <a:tc>
                  <a:txBody>
                    <a:bodyPr/>
                    <a:lstStyle/>
                    <a:p>
                      <a:pPr marL="0" marR="0" lvl="0" indent="0" algn="l" defTabSz="685783" rtl="0" eaLnBrk="1" fontAlgn="auto" latinLnBrk="0" hangingPunct="1">
                        <a:lnSpc>
                          <a:spcPct val="107000"/>
                        </a:lnSpc>
                        <a:spcBef>
                          <a:spcPts val="0"/>
                        </a:spcBef>
                        <a:spcAft>
                          <a:spcPts val="800"/>
                        </a:spcAft>
                        <a:buClrTx/>
                        <a:buSzTx/>
                        <a:buFontTx/>
                        <a:buNone/>
                        <a:tabLst/>
                        <a:defRPr/>
                      </a:pPr>
                      <a:r>
                        <a:rPr lang="es-MX" sz="1200" dirty="0">
                          <a:solidFill>
                            <a:schemeClr val="tx1"/>
                          </a:solidFill>
                          <a:latin typeface="Comic Sans MS" panose="030F0702030302020204" pitchFamily="66" charset="0"/>
                        </a:rPr>
                        <a:t>Persiste en la realización de actividades desafiantes y toma decisiones para concluirlas</a:t>
                      </a:r>
                      <a:endParaRPr lang="es-MX" sz="1200" dirty="0">
                        <a:solidFill>
                          <a:schemeClr val="tx1"/>
                        </a:solidFill>
                        <a:latin typeface="Comic Sans MS" panose="030F0702030302020204" pitchFamily="66" charset="0"/>
                        <a:cs typeface="Arial" panose="020B0604020202020204" pitchFamily="34" charset="0"/>
                      </a:endParaRPr>
                    </a:p>
                  </a:txBody>
                  <a:tcPr marL="42116" marR="4211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800"/>
                        </a:spcAft>
                      </a:pPr>
                      <a:r>
                        <a:rPr lang="es-MX" sz="1200" dirty="0">
                          <a:solidFill>
                            <a:schemeClr val="tx1"/>
                          </a:solidFill>
                          <a:effectLst/>
                          <a:latin typeface="Mangal Pro" panose="00000500000000000000" pitchFamily="2" charset="0"/>
                          <a:ea typeface="Calibri" panose="020F0502020204030204" pitchFamily="34" charset="0"/>
                          <a:cs typeface="Times New Roman" panose="02020603050405020304" pitchFamily="18" charset="0"/>
                        </a:rPr>
                        <a:t>De manera autónoma persiste en las actividades que realiza y toma decisiones para concluirlas de manera satisfactoria.</a:t>
                      </a:r>
                    </a:p>
                  </a:txBody>
                  <a:tcPr marL="42116" marR="4211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800"/>
                        </a:spcAft>
                      </a:pPr>
                      <a:r>
                        <a:rPr lang="es-MX" sz="1200" dirty="0">
                          <a:solidFill>
                            <a:schemeClr val="tx1"/>
                          </a:solidFill>
                          <a:effectLst/>
                          <a:latin typeface="Mangal Pro" panose="00000500000000000000" pitchFamily="2" charset="0"/>
                          <a:ea typeface="Calibri" panose="020F0502020204030204" pitchFamily="34" charset="0"/>
                          <a:cs typeface="Times New Roman" panose="02020603050405020304" pitchFamily="18" charset="0"/>
                        </a:rPr>
                        <a:t>Pide ayuda para tomar decisiones en las actividades y concluirlas.</a:t>
                      </a:r>
                    </a:p>
                  </a:txBody>
                  <a:tcPr marL="42116" marR="4211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800"/>
                        </a:spcAft>
                      </a:pPr>
                      <a:r>
                        <a:rPr lang="es-MX" sz="1200" dirty="0">
                          <a:solidFill>
                            <a:schemeClr val="tx1"/>
                          </a:solidFill>
                          <a:effectLst/>
                          <a:latin typeface="Mangal Pro" panose="00000500000000000000" pitchFamily="2" charset="0"/>
                          <a:ea typeface="Calibri" panose="020F0502020204030204" pitchFamily="34" charset="0"/>
                          <a:cs typeface="Times New Roman" panose="02020603050405020304" pitchFamily="18" charset="0"/>
                        </a:rPr>
                        <a:t>Se desespera al no lograr hacer las actividades y decide no hacerlas.</a:t>
                      </a:r>
                    </a:p>
                  </a:txBody>
                  <a:tcPr marL="42116" marR="4211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71125055"/>
                  </a:ext>
                </a:extLst>
              </a:tr>
              <a:tr h="1130349">
                <a:tc>
                  <a:txBody>
                    <a:bodyPr/>
                    <a:lstStyle/>
                    <a:p>
                      <a:pPr marL="0" marR="0" lvl="0" indent="0" algn="l" defTabSz="685783" rtl="0" eaLnBrk="1" fontAlgn="auto" latinLnBrk="0" hangingPunct="1">
                        <a:lnSpc>
                          <a:spcPct val="107000"/>
                        </a:lnSpc>
                        <a:spcBef>
                          <a:spcPts val="0"/>
                        </a:spcBef>
                        <a:spcAft>
                          <a:spcPts val="800"/>
                        </a:spcAft>
                        <a:buClrTx/>
                        <a:buSzTx/>
                        <a:buFontTx/>
                        <a:buNone/>
                        <a:tabLst/>
                        <a:defRPr/>
                      </a:pPr>
                      <a:r>
                        <a:rPr lang="es-ES" sz="1200" dirty="0">
                          <a:solidFill>
                            <a:schemeClr val="tx1"/>
                          </a:solidFill>
                          <a:latin typeface="Comic Sans MS" panose="030F0702030302020204" pitchFamily="66" charset="0"/>
                        </a:rPr>
                        <a:t>Dice rimas, canciones, trabalenguas, adivinanzas y otros juegos del lenguaje</a:t>
                      </a:r>
                      <a:r>
                        <a:rPr lang="es-ES" sz="1200" dirty="0">
                          <a:solidFill>
                            <a:schemeClr val="tx1"/>
                          </a:solidFill>
                        </a:rPr>
                        <a:t>.</a:t>
                      </a:r>
                    </a:p>
                  </a:txBody>
                  <a:tcPr marL="42116" marR="4211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800"/>
                        </a:spcAft>
                      </a:pPr>
                      <a:r>
                        <a:rPr lang="es-MX" sz="1200" dirty="0">
                          <a:solidFill>
                            <a:schemeClr val="tx1"/>
                          </a:solidFill>
                          <a:effectLst/>
                          <a:latin typeface="Mangal Pro" panose="00000500000000000000" pitchFamily="2" charset="0"/>
                          <a:ea typeface="Calibri" panose="020F0502020204030204" pitchFamily="34" charset="0"/>
                          <a:cs typeface="Times New Roman" panose="02020603050405020304" pitchFamily="18" charset="0"/>
                        </a:rPr>
                        <a:t>Dice y descifra adivinanzas de manera autónoma, anima a sus compañero a adivinarlas.</a:t>
                      </a:r>
                    </a:p>
                  </a:txBody>
                  <a:tcPr marL="42116" marR="4211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800"/>
                        </a:spcAft>
                      </a:pPr>
                      <a:r>
                        <a:rPr lang="es-MX" sz="1200" dirty="0">
                          <a:solidFill>
                            <a:schemeClr val="tx1"/>
                          </a:solidFill>
                          <a:effectLst/>
                          <a:latin typeface="Mangal Pro" panose="00000500000000000000" pitchFamily="2" charset="0"/>
                          <a:ea typeface="Calibri" panose="020F0502020204030204" pitchFamily="34" charset="0"/>
                          <a:cs typeface="Times New Roman" panose="02020603050405020304" pitchFamily="18" charset="0"/>
                        </a:rPr>
                        <a:t>Dice adivinanzas pero pide ayuda para llegar al resultado.</a:t>
                      </a:r>
                    </a:p>
                  </a:txBody>
                  <a:tcPr marL="42116" marR="4211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800"/>
                        </a:spcAft>
                      </a:pPr>
                      <a:r>
                        <a:rPr lang="es-MX" sz="1200" dirty="0">
                          <a:solidFill>
                            <a:schemeClr val="tx1"/>
                          </a:solidFill>
                          <a:effectLst/>
                          <a:latin typeface="Mangal Pro" panose="00000500000000000000" pitchFamily="2" charset="0"/>
                          <a:ea typeface="Calibri" panose="020F0502020204030204" pitchFamily="34" charset="0"/>
                          <a:cs typeface="Times New Roman" panose="02020603050405020304" pitchFamily="18" charset="0"/>
                        </a:rPr>
                        <a:t>Se le dificulta decir adivinanzas y se da por vencido para saber el resultado.</a:t>
                      </a:r>
                    </a:p>
                  </a:txBody>
                  <a:tcPr marL="42116" marR="4211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8727297"/>
                  </a:ext>
                </a:extLst>
              </a:tr>
              <a:tr h="449104">
                <a:tc gridSpan="4">
                  <a:txBody>
                    <a:bodyPr/>
                    <a:lstStyle/>
                    <a:p>
                      <a:pPr marL="0" marR="0" lvl="0" indent="0" algn="l" defTabSz="685783" rtl="0" eaLnBrk="1" fontAlgn="auto" latinLnBrk="0" hangingPunct="1">
                        <a:lnSpc>
                          <a:spcPct val="107000"/>
                        </a:lnSpc>
                        <a:spcBef>
                          <a:spcPts val="0"/>
                        </a:spcBef>
                        <a:spcAft>
                          <a:spcPts val="800"/>
                        </a:spcAft>
                        <a:buClrTx/>
                        <a:buSzTx/>
                        <a:buFontTx/>
                        <a:buNone/>
                        <a:tabLst/>
                        <a:defRPr/>
                      </a:pPr>
                      <a:r>
                        <a:rPr lang="es-MX" sz="1200" dirty="0">
                          <a:solidFill>
                            <a:schemeClr val="tx1"/>
                          </a:solidFill>
                          <a:latin typeface="Comic Sans MS" panose="030F0702030302020204" pitchFamily="66" charset="0"/>
                          <a:cs typeface="Arial" panose="020B0604020202020204" pitchFamily="34" charset="0"/>
                        </a:rPr>
                        <a:t>Observaciones:</a:t>
                      </a:r>
                    </a:p>
                    <a:p>
                      <a:pPr marL="0" marR="0" lvl="0" indent="0" algn="l" defTabSz="685783" rtl="0" eaLnBrk="1" fontAlgn="auto" latinLnBrk="0" hangingPunct="1">
                        <a:lnSpc>
                          <a:spcPct val="107000"/>
                        </a:lnSpc>
                        <a:spcBef>
                          <a:spcPts val="0"/>
                        </a:spcBef>
                        <a:spcAft>
                          <a:spcPts val="800"/>
                        </a:spcAft>
                        <a:buClrTx/>
                        <a:buSzTx/>
                        <a:buFontTx/>
                        <a:buNone/>
                        <a:tabLst/>
                        <a:defRPr/>
                      </a:pPr>
                      <a:endParaRPr lang="es-MX" sz="1200" dirty="0">
                        <a:solidFill>
                          <a:schemeClr val="tx1"/>
                        </a:solidFill>
                        <a:latin typeface="Comic Sans MS" panose="030F0702030302020204" pitchFamily="66" charset="0"/>
                        <a:cs typeface="Arial" panose="020B0604020202020204" pitchFamily="34" charset="0"/>
                      </a:endParaRPr>
                    </a:p>
                  </a:txBody>
                  <a:tcPr marL="42116" marR="4211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nSpc>
                          <a:spcPct val="107000"/>
                        </a:lnSpc>
                        <a:spcAft>
                          <a:spcPts val="800"/>
                        </a:spcAft>
                      </a:pPr>
                      <a:endParaRPr lang="es-MX" sz="1200" dirty="0">
                        <a:solidFill>
                          <a:schemeClr val="tx1"/>
                        </a:solidFill>
                        <a:effectLst/>
                        <a:latin typeface="Mangal Pro" panose="00000500000000000000" pitchFamily="2" charset="0"/>
                        <a:ea typeface="Calibri" panose="020F0502020204030204" pitchFamily="34" charset="0"/>
                        <a:cs typeface="Times New Roman" panose="02020603050405020304" pitchFamily="18" charset="0"/>
                      </a:endParaRPr>
                    </a:p>
                  </a:txBody>
                  <a:tcPr marL="42116" marR="4211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nSpc>
                          <a:spcPct val="107000"/>
                        </a:lnSpc>
                        <a:spcAft>
                          <a:spcPts val="800"/>
                        </a:spcAft>
                      </a:pPr>
                      <a:endParaRPr lang="es-MX" sz="1200" dirty="0">
                        <a:solidFill>
                          <a:schemeClr val="tx1"/>
                        </a:solidFill>
                        <a:effectLst/>
                        <a:latin typeface="Mangal Pro" panose="00000500000000000000" pitchFamily="2" charset="0"/>
                        <a:ea typeface="Calibri" panose="020F0502020204030204" pitchFamily="34" charset="0"/>
                        <a:cs typeface="Times New Roman" panose="02020603050405020304" pitchFamily="18" charset="0"/>
                      </a:endParaRPr>
                    </a:p>
                  </a:txBody>
                  <a:tcPr marL="42116" marR="4211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nSpc>
                          <a:spcPct val="107000"/>
                        </a:lnSpc>
                        <a:spcAft>
                          <a:spcPts val="800"/>
                        </a:spcAft>
                      </a:pPr>
                      <a:endParaRPr lang="es-MX" sz="1200" dirty="0">
                        <a:solidFill>
                          <a:schemeClr val="tx1"/>
                        </a:solidFill>
                        <a:effectLst/>
                        <a:latin typeface="Mangal Pro" panose="00000500000000000000" pitchFamily="2" charset="0"/>
                        <a:ea typeface="Calibri" panose="020F0502020204030204" pitchFamily="34" charset="0"/>
                        <a:cs typeface="Times New Roman" panose="02020603050405020304" pitchFamily="18" charset="0"/>
                      </a:endParaRPr>
                    </a:p>
                  </a:txBody>
                  <a:tcPr marL="42116" marR="4211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55194430"/>
                  </a:ext>
                </a:extLst>
              </a:tr>
            </a:tbl>
          </a:graphicData>
        </a:graphic>
      </p:graphicFrame>
    </p:spTree>
    <p:extLst>
      <p:ext uri="{BB962C8B-B14F-4D97-AF65-F5344CB8AC3E}">
        <p14:creationId xmlns:p14="http://schemas.microsoft.com/office/powerpoint/2010/main" val="12217918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a 6">
            <a:extLst>
              <a:ext uri="{FF2B5EF4-FFF2-40B4-BE49-F238E27FC236}">
                <a16:creationId xmlns:a16="http://schemas.microsoft.com/office/drawing/2014/main" id="{F5735E26-6F2E-448A-812E-286B6FC29438}"/>
              </a:ext>
            </a:extLst>
          </p:cNvPr>
          <p:cNvGraphicFramePr>
            <a:graphicFrameLocks noGrp="1"/>
          </p:cNvGraphicFramePr>
          <p:nvPr>
            <p:extLst>
              <p:ext uri="{D42A27DB-BD31-4B8C-83A1-F6EECF244321}">
                <p14:modId xmlns:p14="http://schemas.microsoft.com/office/powerpoint/2010/main" val="2908046606"/>
              </p:ext>
            </p:extLst>
          </p:nvPr>
        </p:nvGraphicFramePr>
        <p:xfrm>
          <a:off x="167159" y="1681905"/>
          <a:ext cx="6562578" cy="967932"/>
        </p:xfrm>
        <a:graphic>
          <a:graphicData uri="http://schemas.openxmlformats.org/drawingml/2006/table">
            <a:tbl>
              <a:tblPr firstRow="1" firstCol="1" bandRow="1"/>
              <a:tblGrid>
                <a:gridCol w="2067952">
                  <a:extLst>
                    <a:ext uri="{9D8B030D-6E8A-4147-A177-3AD203B41FA5}">
                      <a16:colId xmlns:a16="http://schemas.microsoft.com/office/drawing/2014/main" val="2610766189"/>
                    </a:ext>
                  </a:extLst>
                </a:gridCol>
                <a:gridCol w="2067951">
                  <a:extLst>
                    <a:ext uri="{9D8B030D-6E8A-4147-A177-3AD203B41FA5}">
                      <a16:colId xmlns:a16="http://schemas.microsoft.com/office/drawing/2014/main" val="3228539961"/>
                    </a:ext>
                  </a:extLst>
                </a:gridCol>
                <a:gridCol w="2426675">
                  <a:extLst>
                    <a:ext uri="{9D8B030D-6E8A-4147-A177-3AD203B41FA5}">
                      <a16:colId xmlns:a16="http://schemas.microsoft.com/office/drawing/2014/main" val="473774381"/>
                    </a:ext>
                  </a:extLst>
                </a:gridCol>
              </a:tblGrid>
              <a:tr h="195707">
                <a:tc rowSpan="4">
                  <a:txBody>
                    <a:bodyPr/>
                    <a:lstStyle/>
                    <a:p>
                      <a:pPr algn="ctr">
                        <a:lnSpc>
                          <a:spcPct val="107000"/>
                        </a:lnSpc>
                        <a:spcAft>
                          <a:spcPts val="800"/>
                        </a:spcAft>
                      </a:pPr>
                      <a:r>
                        <a:rPr lang="es-MX" sz="1200" b="0" dirty="0">
                          <a:effectLst/>
                          <a:latin typeface="Modern Love Caps" panose="04070805081001020A01" pitchFamily="82" charset="0"/>
                          <a:ea typeface="Calibri" panose="020F0502020204030204" pitchFamily="34" charset="0"/>
                          <a:cs typeface="Arial" panose="020B0604020202020204" pitchFamily="34" charset="0"/>
                        </a:rPr>
                        <a:t>Campo de Formación Académica</a:t>
                      </a:r>
                      <a:endParaRPr lang="es-MX" sz="1200" b="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ctr">
                        <a:lnSpc>
                          <a:spcPct val="107000"/>
                        </a:lnSpc>
                        <a:buFont typeface="Courier New" panose="02070309020205020404" pitchFamily="49" charset="0"/>
                        <a:buChar char="o"/>
                      </a:pPr>
                      <a:r>
                        <a:rPr lang="es-MX" sz="1200" b="0" dirty="0">
                          <a:effectLst/>
                          <a:latin typeface="Modern Love Caps" panose="04070805081001020A01" pitchFamily="82" charset="0"/>
                          <a:ea typeface="Calibri" panose="020F0502020204030204" pitchFamily="34" charset="0"/>
                          <a:cs typeface="Arial" panose="020B0604020202020204" pitchFamily="34" charset="0"/>
                        </a:rPr>
                        <a:t>Lenguaje y Comunicación</a:t>
                      </a:r>
                      <a:endParaRPr lang="es-MX" sz="1200" b="0" dirty="0">
                        <a:effectLst/>
                        <a:latin typeface="Calibri" panose="020F0502020204030204" pitchFamily="34" charset="0"/>
                        <a:ea typeface="Calibri" panose="020F0502020204030204" pitchFamily="34" charset="0"/>
                        <a:cs typeface="Times New Roman" panose="02020603050405020304" pitchFamily="18" charset="0"/>
                      </a:endParaRPr>
                    </a:p>
                    <a:p>
                      <a:pPr marL="457200" algn="ctr">
                        <a:lnSpc>
                          <a:spcPct val="107000"/>
                        </a:lnSpc>
                        <a:spcAft>
                          <a:spcPts val="800"/>
                        </a:spcAft>
                      </a:pPr>
                      <a:r>
                        <a:rPr lang="es-MX" sz="1200" dirty="0">
                          <a:effectLst/>
                          <a:latin typeface="Modern Love Caps" panose="04070805081001020A01" pitchFamily="82" charset="0"/>
                          <a:ea typeface="Calibri" panose="020F0502020204030204" pitchFamily="34" charset="0"/>
                          <a:cs typeface="Arial" panose="020B0604020202020204" pitchFamily="34" charset="0"/>
                        </a:rPr>
                        <a:t> </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800"/>
                        </a:spcAft>
                      </a:pPr>
                      <a:r>
                        <a:rPr lang="es-MX" sz="1200" dirty="0">
                          <a:solidFill>
                            <a:srgbClr val="000000"/>
                          </a:solidFill>
                          <a:effectLst/>
                          <a:latin typeface="Modern Love Caps" panose="04070805081001020A01" pitchFamily="82" charset="0"/>
                          <a:ea typeface="Calibri" panose="020F0502020204030204" pitchFamily="34" charset="0"/>
                          <a:cs typeface="Arial" panose="020B0604020202020204" pitchFamily="34" charset="0"/>
                        </a:rPr>
                        <a:t>Organizador Curricular 1</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800"/>
                        </a:spcAft>
                      </a:pPr>
                      <a:r>
                        <a:rPr lang="es-MX" sz="1200" dirty="0">
                          <a:solidFill>
                            <a:srgbClr val="000000"/>
                          </a:solidFill>
                          <a:effectLst/>
                          <a:latin typeface="Modern Love Caps" panose="04070805081001020A01" pitchFamily="82" charset="0"/>
                          <a:ea typeface="Calibri" panose="020F0502020204030204" pitchFamily="34" charset="0"/>
                          <a:cs typeface="Arial" panose="020B0604020202020204" pitchFamily="34" charset="0"/>
                        </a:rPr>
                        <a:t>Aprendizaje esperado</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831575949"/>
                  </a:ext>
                </a:extLst>
              </a:tr>
              <a:tr h="185103">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ea typeface="Calibri" panose="020F0502020204030204" pitchFamily="34" charset="0"/>
                          <a:cs typeface="Times New Roman" panose="02020603050405020304" pitchFamily="18" charset="0"/>
                        </a:rPr>
                        <a:t>Oralidad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rowSpan="3">
                  <a:txBody>
                    <a:bodyPr/>
                    <a:lstStyle/>
                    <a:p>
                      <a:pPr>
                        <a:lnSpc>
                          <a:spcPct val="107000"/>
                        </a:lnSpc>
                        <a:spcAft>
                          <a:spcPts val="800"/>
                        </a:spcAft>
                      </a:pPr>
                      <a:r>
                        <a:rPr lang="es-MX" sz="1200" dirty="0">
                          <a:latin typeface="Comic Sans MS" panose="030F0702030302020204" pitchFamily="66" charset="0"/>
                        </a:rPr>
                        <a:t>• Explica cómo es, cómo ocurrió o cómo funciona algo, ordenando las ideas para que los demás comprendan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299757825"/>
                  </a:ext>
                </a:extLst>
              </a:tr>
              <a:tr h="195707">
                <a:tc vMerge="1">
                  <a:txBody>
                    <a:bodyPr/>
                    <a:lstStyle/>
                    <a:p>
                      <a:endParaRPr lang="es-MX"/>
                    </a:p>
                  </a:txBody>
                  <a:tcPr/>
                </a:tc>
                <a:tc>
                  <a:txBody>
                    <a:bodyPr/>
                    <a:lstStyle/>
                    <a:p>
                      <a:pPr algn="ctr">
                        <a:lnSpc>
                          <a:spcPct val="107000"/>
                        </a:lnSpc>
                        <a:spcAft>
                          <a:spcPts val="800"/>
                        </a:spcAft>
                      </a:pPr>
                      <a:r>
                        <a:rPr lang="es-MX" sz="1200" dirty="0">
                          <a:solidFill>
                            <a:srgbClr val="000000"/>
                          </a:solidFill>
                          <a:effectLst/>
                          <a:latin typeface="Modern Love Caps" panose="04070805081001020A01" pitchFamily="82" charset="0"/>
                          <a:ea typeface="Calibri" panose="020F0502020204030204" pitchFamily="34" charset="0"/>
                          <a:cs typeface="Arial" panose="020B0604020202020204" pitchFamily="34" charset="0"/>
                        </a:rPr>
                        <a:t>Organizador Curricular 2</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vMerge="1">
                  <a:txBody>
                    <a:bodyPr/>
                    <a:lstStyle/>
                    <a:p>
                      <a:endParaRPr lang="es-MX"/>
                    </a:p>
                  </a:txBody>
                  <a:tcPr/>
                </a:tc>
                <a:extLst>
                  <a:ext uri="{0D108BD9-81ED-4DB2-BD59-A6C34878D82A}">
                    <a16:rowId xmlns:a16="http://schemas.microsoft.com/office/drawing/2014/main" val="2401623850"/>
                  </a:ext>
                </a:extLst>
              </a:tr>
              <a:tr h="391415">
                <a:tc vMerge="1">
                  <a:txBody>
                    <a:bodyPr/>
                    <a:lstStyle/>
                    <a:p>
                      <a:endParaRPr lang="es-MX"/>
                    </a:p>
                  </a:txBody>
                  <a:tcPr/>
                </a:tc>
                <a:tc>
                  <a:txBody>
                    <a:bodyPr/>
                    <a:lstStyle/>
                    <a:p>
                      <a:pPr algn="ctr">
                        <a:lnSpc>
                          <a:spcPct val="107000"/>
                        </a:lnSpc>
                        <a:spcAft>
                          <a:spcPts val="800"/>
                        </a:spcAft>
                      </a:pPr>
                      <a:r>
                        <a:rPr lang="es-MX" sz="1200" dirty="0">
                          <a:effectLst/>
                          <a:latin typeface="Calibri" panose="020F0502020204030204" pitchFamily="34" charset="0"/>
                          <a:ea typeface="Calibri" panose="020F0502020204030204" pitchFamily="34" charset="0"/>
                          <a:cs typeface="Times New Roman" panose="02020603050405020304" pitchFamily="18" charset="0"/>
                        </a:rPr>
                        <a:t> </a:t>
                      </a:r>
                      <a:r>
                        <a:rPr lang="es-MX" sz="1200" dirty="0">
                          <a:latin typeface="Comic Sans MS" panose="030F0702030302020204" pitchFamily="66" charset="0"/>
                        </a:rPr>
                        <a:t>Explicación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vMerge="1">
                  <a:txBody>
                    <a:bodyPr/>
                    <a:lstStyle/>
                    <a:p>
                      <a:endParaRPr lang="es-MX"/>
                    </a:p>
                  </a:txBody>
                  <a:tcPr/>
                </a:tc>
                <a:extLst>
                  <a:ext uri="{0D108BD9-81ED-4DB2-BD59-A6C34878D82A}">
                    <a16:rowId xmlns:a16="http://schemas.microsoft.com/office/drawing/2014/main" val="336151233"/>
                  </a:ext>
                </a:extLst>
              </a:tr>
            </a:tbl>
          </a:graphicData>
        </a:graphic>
      </p:graphicFrame>
      <p:graphicFrame>
        <p:nvGraphicFramePr>
          <p:cNvPr id="8" name="Tabla 7">
            <a:extLst>
              <a:ext uri="{FF2B5EF4-FFF2-40B4-BE49-F238E27FC236}">
                <a16:creationId xmlns:a16="http://schemas.microsoft.com/office/drawing/2014/main" id="{B4FE13B6-E3A1-4EA4-A8E6-6E10F19BE2E0}"/>
              </a:ext>
            </a:extLst>
          </p:cNvPr>
          <p:cNvGraphicFramePr>
            <a:graphicFrameLocks noGrp="1"/>
          </p:cNvGraphicFramePr>
          <p:nvPr>
            <p:extLst>
              <p:ext uri="{D42A27DB-BD31-4B8C-83A1-F6EECF244321}">
                <p14:modId xmlns:p14="http://schemas.microsoft.com/office/powerpoint/2010/main" val="3296130045"/>
              </p:ext>
            </p:extLst>
          </p:nvPr>
        </p:nvGraphicFramePr>
        <p:xfrm>
          <a:off x="178533" y="2739990"/>
          <a:ext cx="6562578" cy="1420049"/>
        </p:xfrm>
        <a:graphic>
          <a:graphicData uri="http://schemas.openxmlformats.org/drawingml/2006/table">
            <a:tbl>
              <a:tblPr firstRow="1" firstCol="1" bandRow="1"/>
              <a:tblGrid>
                <a:gridCol w="2067952">
                  <a:extLst>
                    <a:ext uri="{9D8B030D-6E8A-4147-A177-3AD203B41FA5}">
                      <a16:colId xmlns:a16="http://schemas.microsoft.com/office/drawing/2014/main" val="1253572196"/>
                    </a:ext>
                  </a:extLst>
                </a:gridCol>
                <a:gridCol w="2067951">
                  <a:extLst>
                    <a:ext uri="{9D8B030D-6E8A-4147-A177-3AD203B41FA5}">
                      <a16:colId xmlns:a16="http://schemas.microsoft.com/office/drawing/2014/main" val="3742771702"/>
                    </a:ext>
                  </a:extLst>
                </a:gridCol>
                <a:gridCol w="2426675">
                  <a:extLst>
                    <a:ext uri="{9D8B030D-6E8A-4147-A177-3AD203B41FA5}">
                      <a16:colId xmlns:a16="http://schemas.microsoft.com/office/drawing/2014/main" val="1722729601"/>
                    </a:ext>
                  </a:extLst>
                </a:gridCol>
              </a:tblGrid>
              <a:tr h="324993">
                <a:tc rowSpan="4">
                  <a:txBody>
                    <a:bodyPr/>
                    <a:lstStyle/>
                    <a:p>
                      <a:pPr algn="ctr">
                        <a:lnSpc>
                          <a:spcPct val="107000"/>
                        </a:lnSpc>
                        <a:spcAft>
                          <a:spcPts val="800"/>
                        </a:spcAft>
                      </a:pPr>
                      <a:r>
                        <a:rPr lang="es-MX" sz="1200" b="1" dirty="0">
                          <a:effectLst/>
                          <a:latin typeface="Modern Love Caps" panose="04070805081001020A01" pitchFamily="82" charset="0"/>
                          <a:ea typeface="Calibri" panose="020F0502020204030204" pitchFamily="34" charset="0"/>
                          <a:cs typeface="Arial" panose="020B0604020202020204" pitchFamily="34" charset="0"/>
                        </a:rPr>
                        <a:t>Campo de Formación Académica</a:t>
                      </a:r>
                      <a:endParaRPr lang="es-MX" sz="1200" b="1"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Courier New" panose="02070309020205020404" pitchFamily="49" charset="0"/>
                        <a:buChar char="o"/>
                      </a:pPr>
                      <a:r>
                        <a:rPr lang="es-MX" sz="1200" b="1" dirty="0">
                          <a:effectLst/>
                          <a:latin typeface="Modern Love Caps" panose="04070805081001020A01" pitchFamily="82" charset="0"/>
                          <a:ea typeface="Calibri" panose="020F0502020204030204" pitchFamily="34" charset="0"/>
                          <a:cs typeface="Arial" panose="020B0604020202020204" pitchFamily="34" charset="0"/>
                        </a:rPr>
                        <a:t>Pensamiento Matemático</a:t>
                      </a:r>
                      <a:endParaRPr lang="es-MX" sz="1200" b="1"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800"/>
                        </a:spcAft>
                      </a:pPr>
                      <a:r>
                        <a:rPr lang="es-MX" sz="1200" b="1" dirty="0">
                          <a:effectLst/>
                          <a:latin typeface="Arial" panose="020B0604020202020204" pitchFamily="34" charset="0"/>
                          <a:ea typeface="Calibri" panose="020F0502020204030204" pitchFamily="34" charset="0"/>
                          <a:cs typeface="Times New Roman" panose="02020603050405020304" pitchFamily="18" charset="0"/>
                        </a:rPr>
                        <a:t> </a:t>
                      </a:r>
                      <a:endParaRPr lang="es-MX"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tc>
                  <a:txBody>
                    <a:bodyPr/>
                    <a:lstStyle/>
                    <a:p>
                      <a:pPr algn="ctr">
                        <a:lnSpc>
                          <a:spcPct val="107000"/>
                        </a:lnSpc>
                        <a:spcAft>
                          <a:spcPts val="800"/>
                        </a:spcAft>
                      </a:pPr>
                      <a:r>
                        <a:rPr lang="es-MX" sz="1200" b="1" dirty="0">
                          <a:solidFill>
                            <a:srgbClr val="000000"/>
                          </a:solidFill>
                          <a:effectLst/>
                          <a:latin typeface="Modern Love Caps" panose="04070805081001020A01" pitchFamily="82" charset="0"/>
                          <a:ea typeface="Calibri" panose="020F0502020204030204" pitchFamily="34" charset="0"/>
                          <a:cs typeface="Arial" panose="020B0604020202020204" pitchFamily="34" charset="0"/>
                        </a:rPr>
                        <a:t>Organizador Curricular 1</a:t>
                      </a:r>
                      <a:endParaRPr lang="es-MX"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tc>
                  <a:txBody>
                    <a:bodyPr/>
                    <a:lstStyle/>
                    <a:p>
                      <a:pPr algn="ctr">
                        <a:lnSpc>
                          <a:spcPct val="107000"/>
                        </a:lnSpc>
                        <a:spcAft>
                          <a:spcPts val="800"/>
                        </a:spcAft>
                      </a:pPr>
                      <a:r>
                        <a:rPr lang="es-MX" sz="1200" b="1" dirty="0">
                          <a:solidFill>
                            <a:srgbClr val="000000"/>
                          </a:solidFill>
                          <a:effectLst/>
                          <a:latin typeface="Modern Love Caps" panose="04070805081001020A01" pitchFamily="82" charset="0"/>
                          <a:ea typeface="Calibri" panose="020F0502020204030204" pitchFamily="34" charset="0"/>
                          <a:cs typeface="Arial" panose="020B0604020202020204" pitchFamily="34" charset="0"/>
                        </a:rPr>
                        <a:t>Aprendizaje esperado</a:t>
                      </a:r>
                      <a:endParaRPr lang="es-MX"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3563347395"/>
                  </a:ext>
                </a:extLst>
              </a:tr>
              <a:tr h="307383">
                <a:tc vMerge="1">
                  <a:txBody>
                    <a:bodyPr/>
                    <a:lstStyle/>
                    <a:p>
                      <a:endParaRPr lang="es-MX"/>
                    </a:p>
                  </a:txBody>
                  <a:tcPr/>
                </a:tc>
                <a:tc>
                  <a:txBody>
                    <a:bodyPr/>
                    <a:lstStyle/>
                    <a:p>
                      <a:pPr algn="ctr">
                        <a:lnSpc>
                          <a:spcPct val="107000"/>
                        </a:lnSpc>
                        <a:spcAft>
                          <a:spcPts val="800"/>
                        </a:spcAft>
                      </a:pPr>
                      <a:r>
                        <a:rPr lang="es-MX" sz="1200" dirty="0">
                          <a:latin typeface="Comic Sans MS" panose="030F0702030302020204" pitchFamily="66" charset="0"/>
                        </a:rPr>
                        <a:t>Forma , espacio y medida</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tc rowSpan="3">
                  <a:txBody>
                    <a:bodyPr/>
                    <a:lstStyle/>
                    <a:p>
                      <a:pPr algn="ctr" fontAlgn="base"/>
                      <a:r>
                        <a:rPr lang="es-MX" sz="1200" dirty="0"/>
                        <a:t>•</a:t>
                      </a:r>
                      <a:r>
                        <a:rPr lang="es-MX" sz="1200" dirty="0">
                          <a:latin typeface="Comic Sans MS" panose="030F0702030302020204" pitchFamily="66" charset="0"/>
                        </a:rPr>
                        <a:t>Reproduce modelos con formas, figuras y cuerpos geométricos</a:t>
                      </a:r>
                      <a:r>
                        <a:rPr lang="es-MX" sz="1200" dirty="0"/>
                        <a:t>. </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4196983800"/>
                  </a:ext>
                </a:extLst>
              </a:tr>
              <a:tr h="324993">
                <a:tc vMerge="1">
                  <a:txBody>
                    <a:bodyPr/>
                    <a:lstStyle/>
                    <a:p>
                      <a:endParaRPr lang="es-MX"/>
                    </a:p>
                  </a:txBody>
                  <a:tcPr/>
                </a:tc>
                <a:tc>
                  <a:txBody>
                    <a:bodyPr/>
                    <a:lstStyle/>
                    <a:p>
                      <a:pPr algn="ctr">
                        <a:lnSpc>
                          <a:spcPct val="107000"/>
                        </a:lnSpc>
                        <a:spcAft>
                          <a:spcPts val="800"/>
                        </a:spcAft>
                      </a:pPr>
                      <a:r>
                        <a:rPr lang="es-MX" sz="1200" b="1" dirty="0">
                          <a:solidFill>
                            <a:srgbClr val="000000"/>
                          </a:solidFill>
                          <a:effectLst/>
                          <a:latin typeface="Modern Love Caps" panose="04070805081001020A01" pitchFamily="82" charset="0"/>
                          <a:ea typeface="Calibri" panose="020F0502020204030204" pitchFamily="34" charset="0"/>
                          <a:cs typeface="Arial" panose="020B0604020202020204" pitchFamily="34" charset="0"/>
                        </a:rPr>
                        <a:t>Organizador Curricular 2</a:t>
                      </a:r>
                      <a:endParaRPr lang="es-MX"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tc vMerge="1">
                  <a:txBody>
                    <a:bodyPr/>
                    <a:lstStyle/>
                    <a:p>
                      <a:endParaRPr lang="es-MX"/>
                    </a:p>
                  </a:txBody>
                  <a:tcPr/>
                </a:tc>
                <a:extLst>
                  <a:ext uri="{0D108BD9-81ED-4DB2-BD59-A6C34878D82A}">
                    <a16:rowId xmlns:a16="http://schemas.microsoft.com/office/drawing/2014/main" val="4025794848"/>
                  </a:ext>
                </a:extLst>
              </a:tr>
              <a:tr h="462680">
                <a:tc vMerge="1">
                  <a:txBody>
                    <a:bodyPr/>
                    <a:lstStyle/>
                    <a:p>
                      <a:endParaRPr lang="es-MX"/>
                    </a:p>
                  </a:txBody>
                  <a:tcPr/>
                </a:tc>
                <a:tc>
                  <a:txBody>
                    <a:bodyPr/>
                    <a:lstStyle/>
                    <a:p>
                      <a:pPr algn="ctr">
                        <a:lnSpc>
                          <a:spcPct val="107000"/>
                        </a:lnSpc>
                        <a:spcAft>
                          <a:spcPts val="800"/>
                        </a:spcAft>
                      </a:pPr>
                      <a:r>
                        <a:rPr lang="es-MX" sz="1200" dirty="0">
                          <a:latin typeface="Comic Sans MS" panose="030F0702030302020204" pitchFamily="66" charset="0"/>
                        </a:rPr>
                        <a:t>Figuras y cuerpos geométricos</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tc vMerge="1">
                  <a:txBody>
                    <a:bodyPr/>
                    <a:lstStyle/>
                    <a:p>
                      <a:endParaRPr lang="es-MX"/>
                    </a:p>
                  </a:txBody>
                  <a:tcPr/>
                </a:tc>
                <a:extLst>
                  <a:ext uri="{0D108BD9-81ED-4DB2-BD59-A6C34878D82A}">
                    <a16:rowId xmlns:a16="http://schemas.microsoft.com/office/drawing/2014/main" val="356408637"/>
                  </a:ext>
                </a:extLst>
              </a:tr>
            </a:tbl>
          </a:graphicData>
        </a:graphic>
      </p:graphicFrame>
      <p:graphicFrame>
        <p:nvGraphicFramePr>
          <p:cNvPr id="9" name="Tabla 8">
            <a:extLst>
              <a:ext uri="{FF2B5EF4-FFF2-40B4-BE49-F238E27FC236}">
                <a16:creationId xmlns:a16="http://schemas.microsoft.com/office/drawing/2014/main" id="{2F56BDD6-23AC-4243-A769-69C517627E08}"/>
              </a:ext>
            </a:extLst>
          </p:cNvPr>
          <p:cNvGraphicFramePr>
            <a:graphicFrameLocks noGrp="1"/>
          </p:cNvGraphicFramePr>
          <p:nvPr>
            <p:extLst>
              <p:ext uri="{D42A27DB-BD31-4B8C-83A1-F6EECF244321}">
                <p14:modId xmlns:p14="http://schemas.microsoft.com/office/powerpoint/2010/main" val="2363344768"/>
              </p:ext>
            </p:extLst>
          </p:nvPr>
        </p:nvGraphicFramePr>
        <p:xfrm>
          <a:off x="189907" y="171707"/>
          <a:ext cx="6539830" cy="1420049"/>
        </p:xfrm>
        <a:graphic>
          <a:graphicData uri="http://schemas.openxmlformats.org/drawingml/2006/table">
            <a:tbl>
              <a:tblPr firstRow="1" firstCol="1" bandRow="1"/>
              <a:tblGrid>
                <a:gridCol w="2024103">
                  <a:extLst>
                    <a:ext uri="{9D8B030D-6E8A-4147-A177-3AD203B41FA5}">
                      <a16:colId xmlns:a16="http://schemas.microsoft.com/office/drawing/2014/main" val="4271869251"/>
                    </a:ext>
                  </a:extLst>
                </a:gridCol>
                <a:gridCol w="1902100">
                  <a:extLst>
                    <a:ext uri="{9D8B030D-6E8A-4147-A177-3AD203B41FA5}">
                      <a16:colId xmlns:a16="http://schemas.microsoft.com/office/drawing/2014/main" val="3577050927"/>
                    </a:ext>
                  </a:extLst>
                </a:gridCol>
                <a:gridCol w="2613627">
                  <a:extLst>
                    <a:ext uri="{9D8B030D-6E8A-4147-A177-3AD203B41FA5}">
                      <a16:colId xmlns:a16="http://schemas.microsoft.com/office/drawing/2014/main" val="2911376927"/>
                    </a:ext>
                  </a:extLst>
                </a:gridCol>
              </a:tblGrid>
              <a:tr h="256411">
                <a:tc rowSpan="4">
                  <a:txBody>
                    <a:bodyPr/>
                    <a:lstStyle/>
                    <a:p>
                      <a:pPr algn="ctr">
                        <a:lnSpc>
                          <a:spcPct val="107000"/>
                        </a:lnSpc>
                        <a:spcAft>
                          <a:spcPts val="800"/>
                        </a:spcAft>
                      </a:pPr>
                      <a:r>
                        <a:rPr lang="es-MX" sz="1200" b="0" dirty="0">
                          <a:effectLst/>
                          <a:latin typeface="Modern Love Caps" panose="04070805081001020A01" pitchFamily="82" charset="0"/>
                          <a:ea typeface="Calibri" panose="020F0502020204030204" pitchFamily="34" charset="0"/>
                          <a:cs typeface="Arial" panose="020B0604020202020204" pitchFamily="34" charset="0"/>
                        </a:rPr>
                        <a:t>Campo de Formación Académica</a:t>
                      </a:r>
                      <a:endParaRPr lang="es-MX" sz="1200" b="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ctr">
                        <a:lnSpc>
                          <a:spcPct val="107000"/>
                        </a:lnSpc>
                        <a:spcAft>
                          <a:spcPts val="800"/>
                        </a:spcAft>
                        <a:buFont typeface="Courier New" panose="02070309020205020404" pitchFamily="49" charset="0"/>
                        <a:buChar char="o"/>
                      </a:pPr>
                      <a:r>
                        <a:rPr lang="es-MX" sz="1200" b="0" dirty="0">
                          <a:effectLst/>
                          <a:latin typeface="Modern Love Caps" panose="04070805081001020A01" pitchFamily="82" charset="0"/>
                          <a:ea typeface="Calibri" panose="020F0502020204030204" pitchFamily="34" charset="0"/>
                          <a:cs typeface="Arial" panose="020B0604020202020204" pitchFamily="34" charset="0"/>
                        </a:rPr>
                        <a:t>Exploración y Comprensión del Mundo Natural y Social</a:t>
                      </a:r>
                      <a:endParaRPr lang="es-MX" sz="1200" b="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MX" sz="1200" dirty="0">
                          <a:effectLst/>
                          <a:latin typeface="Arial" panose="020B0604020202020204" pitchFamily="34" charset="0"/>
                          <a:ea typeface="Calibri" panose="020F0502020204030204" pitchFamily="34" charset="0"/>
                          <a:cs typeface="Times New Roman" panose="02020603050405020304" pitchFamily="18" charset="0"/>
                        </a:rPr>
                        <a:t> </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a:lnSpc>
                          <a:spcPct val="107000"/>
                        </a:lnSpc>
                        <a:spcAft>
                          <a:spcPts val="800"/>
                        </a:spcAft>
                      </a:pPr>
                      <a:r>
                        <a:rPr lang="es-MX" sz="1200" b="1" dirty="0">
                          <a:solidFill>
                            <a:srgbClr val="000000"/>
                          </a:solidFill>
                          <a:effectLst/>
                          <a:latin typeface="Modern Love Caps" panose="04070805081001020A01" pitchFamily="82" charset="0"/>
                          <a:ea typeface="Calibri" panose="020F0502020204030204" pitchFamily="34" charset="0"/>
                          <a:cs typeface="Arial" panose="020B0604020202020204" pitchFamily="34" charset="0"/>
                        </a:rPr>
                        <a:t>Organizador Curricular 1</a:t>
                      </a:r>
                      <a:endParaRPr lang="es-MX"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a:lnSpc>
                          <a:spcPct val="107000"/>
                        </a:lnSpc>
                        <a:spcAft>
                          <a:spcPts val="800"/>
                        </a:spcAft>
                      </a:pPr>
                      <a:r>
                        <a:rPr lang="es-MX" sz="1200" b="1" dirty="0">
                          <a:solidFill>
                            <a:srgbClr val="000000"/>
                          </a:solidFill>
                          <a:effectLst/>
                          <a:latin typeface="Modern Love Caps" panose="04070805081001020A01" pitchFamily="82" charset="0"/>
                          <a:ea typeface="Calibri" panose="020F0502020204030204" pitchFamily="34" charset="0"/>
                          <a:cs typeface="Arial" panose="020B0604020202020204" pitchFamily="34" charset="0"/>
                        </a:rPr>
                        <a:t>Aprendizaje esperado</a:t>
                      </a:r>
                      <a:endParaRPr lang="es-MX"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2066265904"/>
                  </a:ext>
                </a:extLst>
              </a:tr>
              <a:tr h="201532">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ea typeface="Calibri" panose="020F0502020204030204" pitchFamily="34" charset="0"/>
                          <a:cs typeface="Times New Roman" panose="02020603050405020304" pitchFamily="18" charset="0"/>
                        </a:rPr>
                        <a:t>Mundo natural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rowSpan="3">
                  <a:txBody>
                    <a:bodyPr/>
                    <a:lstStyle/>
                    <a:p>
                      <a:pPr marL="0" marR="0" lvl="0" indent="0" algn="ctr" defTabSz="685800" rtl="0" eaLnBrk="1" fontAlgn="auto" latinLnBrk="0" hangingPunct="1">
                        <a:lnSpc>
                          <a:spcPct val="107000"/>
                        </a:lnSpc>
                        <a:spcBef>
                          <a:spcPts val="0"/>
                        </a:spcBef>
                        <a:spcAft>
                          <a:spcPts val="800"/>
                        </a:spcAft>
                        <a:buClrTx/>
                        <a:buSzTx/>
                        <a:buFontTx/>
                        <a:buNone/>
                        <a:tabLst/>
                        <a:defRPr/>
                      </a:pPr>
                      <a:r>
                        <a:rPr lang="es-MX" sz="1200" dirty="0"/>
                        <a:t>• </a:t>
                      </a:r>
                      <a:r>
                        <a:rPr lang="es-MX" sz="1200" dirty="0">
                          <a:latin typeface="Comic Sans MS" panose="030F0702030302020204" pitchFamily="66" charset="0"/>
                          <a:cs typeface="Arial" panose="020B0604020202020204" pitchFamily="34" charset="0"/>
                        </a:rPr>
                        <a:t>Participa en la conservación del medioambiente y propone medidas para su preservación, a partir del reconocimiento de algunas fuentes de contaminación del agua, aire y suelo.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377407315"/>
                  </a:ext>
                </a:extLst>
              </a:tr>
              <a:tr h="195707">
                <a:tc vMerge="1">
                  <a:txBody>
                    <a:bodyPr/>
                    <a:lstStyle/>
                    <a:p>
                      <a:endParaRPr lang="es-MX"/>
                    </a:p>
                  </a:txBody>
                  <a:tcPr/>
                </a:tc>
                <a:tc>
                  <a:txBody>
                    <a:bodyPr/>
                    <a:lstStyle/>
                    <a:p>
                      <a:pPr algn="ctr">
                        <a:lnSpc>
                          <a:spcPct val="107000"/>
                        </a:lnSpc>
                        <a:spcAft>
                          <a:spcPts val="800"/>
                        </a:spcAft>
                      </a:pPr>
                      <a:r>
                        <a:rPr lang="es-MX" sz="1200" b="1" dirty="0">
                          <a:solidFill>
                            <a:srgbClr val="000000"/>
                          </a:solidFill>
                          <a:effectLst/>
                          <a:latin typeface="Modern Love Caps" panose="04070805081001020A01" pitchFamily="82" charset="0"/>
                          <a:ea typeface="Calibri" panose="020F0502020204030204" pitchFamily="34" charset="0"/>
                          <a:cs typeface="Arial" panose="020B0604020202020204" pitchFamily="34" charset="0"/>
                        </a:rPr>
                        <a:t>Organizador Curricular 2</a:t>
                      </a:r>
                      <a:endParaRPr lang="es-MX"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vMerge="1">
                  <a:txBody>
                    <a:bodyPr/>
                    <a:lstStyle/>
                    <a:p>
                      <a:endParaRPr lang="es-MX"/>
                    </a:p>
                  </a:txBody>
                  <a:tcPr/>
                </a:tc>
                <a:extLst>
                  <a:ext uri="{0D108BD9-81ED-4DB2-BD59-A6C34878D82A}">
                    <a16:rowId xmlns:a16="http://schemas.microsoft.com/office/drawing/2014/main" val="3848535863"/>
                  </a:ext>
                </a:extLst>
              </a:tr>
              <a:tr h="766399">
                <a:tc vMerge="1">
                  <a:txBody>
                    <a:bodyPr/>
                    <a:lstStyle/>
                    <a:p>
                      <a:pPr algn="just">
                        <a:lnSpc>
                          <a:spcPct val="107000"/>
                        </a:lnSpc>
                        <a:spcAft>
                          <a:spcPts val="800"/>
                        </a:spcAft>
                      </a:pP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s-MX" sz="1200" dirty="0">
                          <a:effectLst/>
                          <a:latin typeface="Comic Sans MS" panose="030F0702030302020204" pitchFamily="66" charset="0"/>
                          <a:ea typeface="Calibri" panose="020F0502020204030204" pitchFamily="34" charset="0"/>
                          <a:cs typeface="Times New Roman" panose="02020603050405020304" pitchFamily="18" charset="0"/>
                        </a:rPr>
                        <a:t>Cuidado del medio ambiente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vMerge="1">
                  <a:txBody>
                    <a:bodyPr/>
                    <a:lstStyle/>
                    <a:p>
                      <a:pPr algn="ctr">
                        <a:lnSpc>
                          <a:spcPct val="107000"/>
                        </a:lnSpc>
                        <a:spcAft>
                          <a:spcPts val="800"/>
                        </a:spcAft>
                      </a:pP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27575759"/>
                  </a:ext>
                </a:extLst>
              </a:tr>
            </a:tbl>
          </a:graphicData>
        </a:graphic>
      </p:graphicFrame>
      <p:graphicFrame>
        <p:nvGraphicFramePr>
          <p:cNvPr id="11" name="Tabla 10">
            <a:extLst>
              <a:ext uri="{FF2B5EF4-FFF2-40B4-BE49-F238E27FC236}">
                <a16:creationId xmlns:a16="http://schemas.microsoft.com/office/drawing/2014/main" id="{95A68159-F9F3-4616-B47C-A7AC35FFB064}"/>
              </a:ext>
            </a:extLst>
          </p:cNvPr>
          <p:cNvGraphicFramePr>
            <a:graphicFrameLocks noGrp="1"/>
          </p:cNvGraphicFramePr>
          <p:nvPr>
            <p:extLst>
              <p:ext uri="{D42A27DB-BD31-4B8C-83A1-F6EECF244321}">
                <p14:modId xmlns:p14="http://schemas.microsoft.com/office/powerpoint/2010/main" val="2018625358"/>
              </p:ext>
            </p:extLst>
          </p:nvPr>
        </p:nvGraphicFramePr>
        <p:xfrm>
          <a:off x="147710" y="4250188"/>
          <a:ext cx="6562580" cy="1261754"/>
        </p:xfrm>
        <a:graphic>
          <a:graphicData uri="http://schemas.openxmlformats.org/drawingml/2006/table">
            <a:tbl>
              <a:tblPr firstRow="1" firstCol="1" bandRow="1">
                <a:tableStyleId>{5940675A-B579-460E-94D1-54222C63F5DA}</a:tableStyleId>
              </a:tblPr>
              <a:tblGrid>
                <a:gridCol w="2057401">
                  <a:extLst>
                    <a:ext uri="{9D8B030D-6E8A-4147-A177-3AD203B41FA5}">
                      <a16:colId xmlns:a16="http://schemas.microsoft.com/office/drawing/2014/main" val="527897465"/>
                    </a:ext>
                  </a:extLst>
                </a:gridCol>
                <a:gridCol w="2078503">
                  <a:extLst>
                    <a:ext uri="{9D8B030D-6E8A-4147-A177-3AD203B41FA5}">
                      <a16:colId xmlns:a16="http://schemas.microsoft.com/office/drawing/2014/main" val="2113565213"/>
                    </a:ext>
                  </a:extLst>
                </a:gridCol>
                <a:gridCol w="2426676">
                  <a:extLst>
                    <a:ext uri="{9D8B030D-6E8A-4147-A177-3AD203B41FA5}">
                      <a16:colId xmlns:a16="http://schemas.microsoft.com/office/drawing/2014/main" val="755162637"/>
                    </a:ext>
                  </a:extLst>
                </a:gridCol>
              </a:tblGrid>
              <a:tr h="326071">
                <a:tc rowSpan="4">
                  <a:txBody>
                    <a:bodyPr/>
                    <a:lstStyle/>
                    <a:p>
                      <a:pPr marL="0" indent="0" algn="ctr">
                        <a:lnSpc>
                          <a:spcPct val="107000"/>
                        </a:lnSpc>
                        <a:spcAft>
                          <a:spcPts val="800"/>
                        </a:spcAft>
                        <a:buFont typeface="Courier New" panose="02070309020205020404" pitchFamily="49" charset="0"/>
                        <a:buNone/>
                      </a:pPr>
                      <a:r>
                        <a:rPr lang="es-MX" sz="1200" b="1" dirty="0">
                          <a:effectLst/>
                          <a:latin typeface="Modern Love Caps" panose="04070805081001020A01" pitchFamily="82" charset="0"/>
                          <a:cs typeface="Arial" panose="020B0604020202020204" pitchFamily="34" charset="0"/>
                        </a:rPr>
                        <a:t>Campo de Formación Académica</a:t>
                      </a:r>
                    </a:p>
                    <a:p>
                      <a:pPr marL="228600" indent="-228600" algn="just">
                        <a:lnSpc>
                          <a:spcPct val="107000"/>
                        </a:lnSpc>
                        <a:spcAft>
                          <a:spcPts val="800"/>
                        </a:spcAft>
                        <a:buFont typeface="Courier New" panose="02070309020205020404" pitchFamily="49" charset="0"/>
                        <a:buChar char="o"/>
                      </a:pPr>
                      <a:r>
                        <a:rPr lang="es-MX" sz="1200" b="1" dirty="0">
                          <a:effectLst/>
                          <a:latin typeface="Modern Love Caps" panose="04070805081001020A01" pitchFamily="82" charset="0"/>
                          <a:cs typeface="Arial" panose="020B0604020202020204" pitchFamily="34" charset="0"/>
                        </a:rPr>
                        <a:t> Educación socioemocional </a:t>
                      </a:r>
                      <a:endParaRPr lang="es-MX" sz="1200" b="1" dirty="0">
                        <a:effectLst/>
                        <a:latin typeface="Modern Love Caps" panose="04070805081001020A01" pitchFamily="82" charset="0"/>
                        <a:ea typeface="Calibri" panose="020F0502020204030204" pitchFamily="34" charset="0"/>
                        <a:cs typeface="Arial" panose="020B0604020202020204" pitchFamily="34" charset="0"/>
                      </a:endParaRPr>
                    </a:p>
                  </a:txBody>
                  <a:tcPr marL="51435" marR="51435" marT="0" marB="0">
                    <a:solidFill>
                      <a:schemeClr val="accent2">
                        <a:lumMod val="40000"/>
                        <a:lumOff val="60000"/>
                      </a:schemeClr>
                    </a:solidFill>
                  </a:tcPr>
                </a:tc>
                <a:tc>
                  <a:txBody>
                    <a:bodyPr/>
                    <a:lstStyle/>
                    <a:p>
                      <a:pPr algn="ctr">
                        <a:lnSpc>
                          <a:spcPct val="107000"/>
                        </a:lnSpc>
                        <a:spcAft>
                          <a:spcPts val="800"/>
                        </a:spcAft>
                      </a:pPr>
                      <a:r>
                        <a:rPr lang="es-MX" sz="1200" b="1" dirty="0">
                          <a:effectLst/>
                          <a:latin typeface="Modern Love Caps" panose="04070805081001020A01" pitchFamily="82" charset="0"/>
                          <a:cs typeface="Arial" panose="020B0604020202020204" pitchFamily="34" charset="0"/>
                        </a:rPr>
                        <a:t>Organizador Curricular 1</a:t>
                      </a:r>
                      <a:endParaRPr lang="es-MX" sz="1200" b="1" dirty="0">
                        <a:effectLst/>
                        <a:latin typeface="Modern Love Caps" panose="04070805081001020A01" pitchFamily="82" charset="0"/>
                        <a:ea typeface="Calibri" panose="020F0502020204030204" pitchFamily="34" charset="0"/>
                        <a:cs typeface="Arial" panose="020B0604020202020204" pitchFamily="34" charset="0"/>
                      </a:endParaRPr>
                    </a:p>
                  </a:txBody>
                  <a:tcPr marL="51435" marR="51435" marT="0" marB="0">
                    <a:solidFill>
                      <a:schemeClr val="accent2">
                        <a:lumMod val="40000"/>
                        <a:lumOff val="60000"/>
                      </a:schemeClr>
                    </a:solidFill>
                  </a:tcPr>
                </a:tc>
                <a:tc>
                  <a:txBody>
                    <a:bodyPr/>
                    <a:lstStyle/>
                    <a:p>
                      <a:pPr algn="ctr">
                        <a:lnSpc>
                          <a:spcPct val="107000"/>
                        </a:lnSpc>
                        <a:spcAft>
                          <a:spcPts val="800"/>
                        </a:spcAft>
                      </a:pPr>
                      <a:r>
                        <a:rPr lang="es-MX" sz="1200" b="1" dirty="0">
                          <a:effectLst/>
                          <a:latin typeface="Modern Love Caps" panose="04070805081001020A01" pitchFamily="82" charset="0"/>
                          <a:cs typeface="Arial" panose="020B0604020202020204" pitchFamily="34" charset="0"/>
                        </a:rPr>
                        <a:t>Aprendizaje esperado</a:t>
                      </a:r>
                      <a:endParaRPr lang="es-MX" sz="1200" b="1" dirty="0">
                        <a:effectLst/>
                        <a:latin typeface="Modern Love Caps" panose="04070805081001020A01" pitchFamily="82" charset="0"/>
                        <a:ea typeface="Calibri" panose="020F0502020204030204" pitchFamily="34" charset="0"/>
                        <a:cs typeface="Arial" panose="020B0604020202020204" pitchFamily="34" charset="0"/>
                      </a:endParaRPr>
                    </a:p>
                  </a:txBody>
                  <a:tcPr marL="51435" marR="51435" marT="0" marB="0">
                    <a:solidFill>
                      <a:schemeClr val="accent2">
                        <a:lumMod val="40000"/>
                        <a:lumOff val="60000"/>
                      </a:schemeClr>
                    </a:solidFill>
                  </a:tcPr>
                </a:tc>
                <a:extLst>
                  <a:ext uri="{0D108BD9-81ED-4DB2-BD59-A6C34878D82A}">
                    <a16:rowId xmlns:a16="http://schemas.microsoft.com/office/drawing/2014/main" val="3275657011"/>
                  </a:ext>
                </a:extLst>
              </a:tr>
              <a:tr h="307133">
                <a:tc vMerge="1">
                  <a:txBody>
                    <a:bodyPr/>
                    <a:lstStyle/>
                    <a:p>
                      <a:endParaRPr lang="es-MX"/>
                    </a:p>
                  </a:txBody>
                  <a:tcPr/>
                </a:tc>
                <a:tc>
                  <a:txBody>
                    <a:bodyPr/>
                    <a:lstStyle/>
                    <a:p>
                      <a:pPr algn="ctr">
                        <a:lnSpc>
                          <a:spcPct val="107000"/>
                        </a:lnSpc>
                        <a:spcAft>
                          <a:spcPts val="800"/>
                        </a:spcAft>
                      </a:pPr>
                      <a:r>
                        <a:rPr lang="es-MX" sz="1200" dirty="0">
                          <a:effectLst/>
                          <a:latin typeface="Arial" panose="020B0604020202020204" pitchFamily="34" charset="0"/>
                          <a:cs typeface="Arial" panose="020B0604020202020204" pitchFamily="34" charset="0"/>
                        </a:rPr>
                        <a:t> </a:t>
                      </a:r>
                      <a:r>
                        <a:rPr lang="es-MX" sz="1200" dirty="0">
                          <a:effectLst/>
                          <a:latin typeface="Comic Sans MS" panose="030F0702030302020204" pitchFamily="66" charset="0"/>
                          <a:cs typeface="Arial" panose="020B0604020202020204" pitchFamily="34" charset="0"/>
                        </a:rPr>
                        <a:t>Colaboración </a:t>
                      </a:r>
                    </a:p>
                  </a:txBody>
                  <a:tcPr marL="51435" marR="51435" marT="0" marB="0">
                    <a:solidFill>
                      <a:schemeClr val="accent2">
                        <a:lumMod val="40000"/>
                        <a:lumOff val="60000"/>
                      </a:schemeClr>
                    </a:solidFill>
                  </a:tcPr>
                </a:tc>
                <a:tc rowSpan="3">
                  <a:txBody>
                    <a:bodyPr/>
                    <a:lstStyle/>
                    <a:p>
                      <a:pPr marL="171450" marR="0" lvl="0" indent="-1714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s-MX" sz="1200" dirty="0">
                          <a:latin typeface="Comic Sans MS" panose="030F0702030302020204" pitchFamily="66" charset="0"/>
                        </a:rPr>
                        <a:t>Convive, juega y trabaja con distintos compañeros.</a:t>
                      </a:r>
                      <a:endParaRPr lang="es-MX" sz="1200" b="0" i="0" dirty="0">
                        <a:solidFill>
                          <a:schemeClr val="tx1"/>
                        </a:solidFill>
                        <a:effectLst/>
                        <a:latin typeface="Comic Sans MS" panose="030F0702030302020204" pitchFamily="66" charset="0"/>
                        <a:cs typeface="Arial" panose="020B0604020202020204" pitchFamily="34" charset="0"/>
                      </a:endParaRPr>
                    </a:p>
                  </a:txBody>
                  <a:tcPr marL="51435" marR="51435" marT="0" marB="0">
                    <a:solidFill>
                      <a:schemeClr val="accent2">
                        <a:lumMod val="40000"/>
                        <a:lumOff val="60000"/>
                      </a:schemeClr>
                    </a:solidFill>
                  </a:tcPr>
                </a:tc>
                <a:extLst>
                  <a:ext uri="{0D108BD9-81ED-4DB2-BD59-A6C34878D82A}">
                    <a16:rowId xmlns:a16="http://schemas.microsoft.com/office/drawing/2014/main" val="832068159"/>
                  </a:ext>
                </a:extLst>
              </a:tr>
              <a:tr h="326071">
                <a:tc vMerge="1">
                  <a:txBody>
                    <a:bodyPr/>
                    <a:lstStyle/>
                    <a:p>
                      <a:endParaRPr lang="es-MX"/>
                    </a:p>
                  </a:txBody>
                  <a:tcPr/>
                </a:tc>
                <a:tc>
                  <a:txBody>
                    <a:bodyPr/>
                    <a:lstStyle/>
                    <a:p>
                      <a:pPr algn="ctr">
                        <a:lnSpc>
                          <a:spcPct val="107000"/>
                        </a:lnSpc>
                        <a:spcAft>
                          <a:spcPts val="800"/>
                        </a:spcAft>
                      </a:pPr>
                      <a:r>
                        <a:rPr lang="es-MX" sz="1200" b="1" dirty="0">
                          <a:effectLst/>
                          <a:latin typeface="Modern Love Caps" panose="04070805081001020A01" pitchFamily="82" charset="0"/>
                          <a:cs typeface="Arial" panose="020B0604020202020204" pitchFamily="34" charset="0"/>
                        </a:rPr>
                        <a:t>Organizador Curricular 2</a:t>
                      </a:r>
                      <a:endParaRPr lang="es-MX" sz="1200" b="1" dirty="0">
                        <a:effectLst/>
                        <a:latin typeface="Modern Love Caps" panose="04070805081001020A01" pitchFamily="82" charset="0"/>
                        <a:ea typeface="Calibri" panose="020F0502020204030204" pitchFamily="34" charset="0"/>
                        <a:cs typeface="Arial" panose="020B0604020202020204" pitchFamily="34" charset="0"/>
                      </a:endParaRPr>
                    </a:p>
                  </a:txBody>
                  <a:tcPr marL="51435" marR="51435" marT="0" marB="0">
                    <a:solidFill>
                      <a:schemeClr val="accent2">
                        <a:lumMod val="40000"/>
                        <a:lumOff val="60000"/>
                      </a:schemeClr>
                    </a:solidFill>
                  </a:tcPr>
                </a:tc>
                <a:tc vMerge="1">
                  <a:txBody>
                    <a:bodyPr/>
                    <a:lstStyle/>
                    <a:p>
                      <a:endParaRPr lang="es-MX"/>
                    </a:p>
                  </a:txBody>
                  <a:tcPr/>
                </a:tc>
                <a:extLst>
                  <a:ext uri="{0D108BD9-81ED-4DB2-BD59-A6C34878D82A}">
                    <a16:rowId xmlns:a16="http://schemas.microsoft.com/office/drawing/2014/main" val="2704599252"/>
                  </a:ext>
                </a:extLst>
              </a:tr>
              <a:tr h="30247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ea typeface="Calibri" panose="020F0502020204030204" pitchFamily="34" charset="0"/>
                          <a:cs typeface="Arial" panose="020B0604020202020204" pitchFamily="34" charset="0"/>
                        </a:rPr>
                        <a:t> Inclusión </a:t>
                      </a:r>
                    </a:p>
                  </a:txBody>
                  <a:tcPr marL="51435" marR="51435" marT="0" marB="0">
                    <a:solidFill>
                      <a:schemeClr val="accent2">
                        <a:lumMod val="40000"/>
                        <a:lumOff val="60000"/>
                      </a:schemeClr>
                    </a:solidFill>
                  </a:tcPr>
                </a:tc>
                <a:tc vMerge="1">
                  <a:txBody>
                    <a:bodyPr/>
                    <a:lstStyle/>
                    <a:p>
                      <a:endParaRPr lang="es-MX"/>
                    </a:p>
                  </a:txBody>
                  <a:tcPr/>
                </a:tc>
                <a:extLst>
                  <a:ext uri="{0D108BD9-81ED-4DB2-BD59-A6C34878D82A}">
                    <a16:rowId xmlns:a16="http://schemas.microsoft.com/office/drawing/2014/main" val="740038282"/>
                  </a:ext>
                </a:extLst>
              </a:tr>
            </a:tbl>
          </a:graphicData>
        </a:graphic>
      </p:graphicFrame>
      <p:graphicFrame>
        <p:nvGraphicFramePr>
          <p:cNvPr id="10" name="Tabla 9">
            <a:extLst>
              <a:ext uri="{FF2B5EF4-FFF2-40B4-BE49-F238E27FC236}">
                <a16:creationId xmlns:a16="http://schemas.microsoft.com/office/drawing/2014/main" id="{9C72149B-8578-3C97-9B8F-59ACC59533E6}"/>
              </a:ext>
            </a:extLst>
          </p:cNvPr>
          <p:cNvGraphicFramePr>
            <a:graphicFrameLocks noGrp="1"/>
          </p:cNvGraphicFramePr>
          <p:nvPr>
            <p:extLst>
              <p:ext uri="{D42A27DB-BD31-4B8C-83A1-F6EECF244321}">
                <p14:modId xmlns:p14="http://schemas.microsoft.com/office/powerpoint/2010/main" val="1045646002"/>
              </p:ext>
            </p:extLst>
          </p:nvPr>
        </p:nvGraphicFramePr>
        <p:xfrm>
          <a:off x="167159" y="5614921"/>
          <a:ext cx="6562580" cy="1497372"/>
        </p:xfrm>
        <a:graphic>
          <a:graphicData uri="http://schemas.openxmlformats.org/drawingml/2006/table">
            <a:tbl>
              <a:tblPr firstRow="1" firstCol="1" bandRow="1">
                <a:tableStyleId>{5940675A-B579-460E-94D1-54222C63F5DA}</a:tableStyleId>
              </a:tblPr>
              <a:tblGrid>
                <a:gridCol w="2057401">
                  <a:extLst>
                    <a:ext uri="{9D8B030D-6E8A-4147-A177-3AD203B41FA5}">
                      <a16:colId xmlns:a16="http://schemas.microsoft.com/office/drawing/2014/main" val="527897465"/>
                    </a:ext>
                  </a:extLst>
                </a:gridCol>
                <a:gridCol w="2078503">
                  <a:extLst>
                    <a:ext uri="{9D8B030D-6E8A-4147-A177-3AD203B41FA5}">
                      <a16:colId xmlns:a16="http://schemas.microsoft.com/office/drawing/2014/main" val="2113565213"/>
                    </a:ext>
                  </a:extLst>
                </a:gridCol>
                <a:gridCol w="2426676">
                  <a:extLst>
                    <a:ext uri="{9D8B030D-6E8A-4147-A177-3AD203B41FA5}">
                      <a16:colId xmlns:a16="http://schemas.microsoft.com/office/drawing/2014/main" val="755162637"/>
                    </a:ext>
                  </a:extLst>
                </a:gridCol>
              </a:tblGrid>
              <a:tr h="307005">
                <a:tc rowSpan="4">
                  <a:txBody>
                    <a:bodyPr/>
                    <a:lstStyle/>
                    <a:p>
                      <a:pPr marL="0" indent="0" algn="ctr">
                        <a:lnSpc>
                          <a:spcPct val="107000"/>
                        </a:lnSpc>
                        <a:spcAft>
                          <a:spcPts val="800"/>
                        </a:spcAft>
                        <a:buFont typeface="Courier New" panose="02070309020205020404" pitchFamily="49" charset="0"/>
                        <a:buNone/>
                      </a:pPr>
                      <a:r>
                        <a:rPr lang="es-MX" sz="1200" b="1" dirty="0">
                          <a:effectLst/>
                          <a:latin typeface="Modern Love Caps" panose="04070805081001020A01" pitchFamily="82" charset="0"/>
                          <a:cs typeface="Arial" panose="020B0604020202020204" pitchFamily="34" charset="0"/>
                        </a:rPr>
                        <a:t>Campo de Formación Académica</a:t>
                      </a:r>
                    </a:p>
                    <a:p>
                      <a:pPr marL="228600" indent="-228600" algn="just">
                        <a:lnSpc>
                          <a:spcPct val="107000"/>
                        </a:lnSpc>
                        <a:spcAft>
                          <a:spcPts val="800"/>
                        </a:spcAft>
                        <a:buFont typeface="Courier New" panose="02070309020205020404" pitchFamily="49" charset="0"/>
                        <a:buChar char="o"/>
                      </a:pPr>
                      <a:r>
                        <a:rPr lang="es-MX" sz="1200" b="1" dirty="0">
                          <a:effectLst/>
                          <a:latin typeface="Modern Love Caps" panose="04070805081001020A01" pitchFamily="82" charset="0"/>
                          <a:cs typeface="Arial" panose="020B0604020202020204" pitchFamily="34" charset="0"/>
                        </a:rPr>
                        <a:t> Educación socioemocional </a:t>
                      </a:r>
                      <a:endParaRPr lang="es-MX" sz="1200" b="1" dirty="0">
                        <a:effectLst/>
                        <a:latin typeface="Modern Love Caps" panose="04070805081001020A01" pitchFamily="82" charset="0"/>
                        <a:ea typeface="Calibri" panose="020F0502020204030204" pitchFamily="34" charset="0"/>
                        <a:cs typeface="Arial" panose="020B0604020202020204" pitchFamily="34" charset="0"/>
                      </a:endParaRPr>
                    </a:p>
                  </a:txBody>
                  <a:tcPr marL="51435" marR="51435" marT="0" marB="0">
                    <a:solidFill>
                      <a:schemeClr val="accent2">
                        <a:lumMod val="40000"/>
                        <a:lumOff val="60000"/>
                      </a:schemeClr>
                    </a:solidFill>
                  </a:tcPr>
                </a:tc>
                <a:tc>
                  <a:txBody>
                    <a:bodyPr/>
                    <a:lstStyle/>
                    <a:p>
                      <a:pPr algn="ctr">
                        <a:lnSpc>
                          <a:spcPct val="107000"/>
                        </a:lnSpc>
                        <a:spcAft>
                          <a:spcPts val="800"/>
                        </a:spcAft>
                      </a:pPr>
                      <a:r>
                        <a:rPr lang="es-MX" sz="1200" b="1" dirty="0">
                          <a:effectLst/>
                          <a:latin typeface="Modern Love Caps" panose="04070805081001020A01" pitchFamily="82" charset="0"/>
                          <a:cs typeface="Arial" panose="020B0604020202020204" pitchFamily="34" charset="0"/>
                        </a:rPr>
                        <a:t>Organizador Curricular 1</a:t>
                      </a:r>
                      <a:endParaRPr lang="es-MX" sz="1200" b="1" dirty="0">
                        <a:effectLst/>
                        <a:latin typeface="Modern Love Caps" panose="04070805081001020A01" pitchFamily="82" charset="0"/>
                        <a:ea typeface="Calibri" panose="020F0502020204030204" pitchFamily="34" charset="0"/>
                        <a:cs typeface="Arial" panose="020B0604020202020204" pitchFamily="34" charset="0"/>
                      </a:endParaRPr>
                    </a:p>
                  </a:txBody>
                  <a:tcPr marL="51435" marR="51435" marT="0" marB="0">
                    <a:solidFill>
                      <a:schemeClr val="accent2">
                        <a:lumMod val="40000"/>
                        <a:lumOff val="60000"/>
                      </a:schemeClr>
                    </a:solidFill>
                  </a:tcPr>
                </a:tc>
                <a:tc>
                  <a:txBody>
                    <a:bodyPr/>
                    <a:lstStyle/>
                    <a:p>
                      <a:pPr algn="ctr">
                        <a:lnSpc>
                          <a:spcPct val="107000"/>
                        </a:lnSpc>
                        <a:spcAft>
                          <a:spcPts val="800"/>
                        </a:spcAft>
                      </a:pPr>
                      <a:r>
                        <a:rPr lang="es-MX" sz="1200" b="1" dirty="0">
                          <a:effectLst/>
                          <a:latin typeface="Modern Love Caps" panose="04070805081001020A01" pitchFamily="82" charset="0"/>
                          <a:cs typeface="Arial" panose="020B0604020202020204" pitchFamily="34" charset="0"/>
                        </a:rPr>
                        <a:t>Aprendizaje esperado</a:t>
                      </a:r>
                      <a:endParaRPr lang="es-MX" sz="1200" b="1" dirty="0">
                        <a:effectLst/>
                        <a:latin typeface="Modern Love Caps" panose="04070805081001020A01" pitchFamily="82" charset="0"/>
                        <a:ea typeface="Calibri" panose="020F0502020204030204" pitchFamily="34" charset="0"/>
                        <a:cs typeface="Arial" panose="020B0604020202020204" pitchFamily="34" charset="0"/>
                      </a:endParaRPr>
                    </a:p>
                  </a:txBody>
                  <a:tcPr marL="51435" marR="51435" marT="0" marB="0">
                    <a:solidFill>
                      <a:schemeClr val="accent2">
                        <a:lumMod val="40000"/>
                        <a:lumOff val="60000"/>
                      </a:schemeClr>
                    </a:solidFill>
                  </a:tcPr>
                </a:tc>
                <a:extLst>
                  <a:ext uri="{0D108BD9-81ED-4DB2-BD59-A6C34878D82A}">
                    <a16:rowId xmlns:a16="http://schemas.microsoft.com/office/drawing/2014/main" val="3275657011"/>
                  </a:ext>
                </a:extLst>
              </a:tr>
              <a:tr h="284792">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cs typeface="Arial" panose="020B0604020202020204" pitchFamily="34" charset="0"/>
                        </a:rPr>
                        <a:t> Autonomía</a:t>
                      </a:r>
                    </a:p>
                  </a:txBody>
                  <a:tcPr marL="51435" marR="51435" marT="0" marB="0">
                    <a:solidFill>
                      <a:schemeClr val="accent2">
                        <a:lumMod val="40000"/>
                        <a:lumOff val="60000"/>
                      </a:schemeClr>
                    </a:solidFill>
                  </a:tcPr>
                </a:tc>
                <a:tc rowSpan="3">
                  <a:txBody>
                    <a:bodyPr/>
                    <a:lstStyle/>
                    <a:p>
                      <a:pPr marL="171450" marR="0" lvl="0" indent="-1714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s-MX" sz="1200" dirty="0">
                          <a:latin typeface="Comic Sans MS" panose="030F0702030302020204" pitchFamily="66" charset="0"/>
                        </a:rPr>
                        <a:t>Persiste en la realización de actividades desafiantes y toma decisiones para concluirlas</a:t>
                      </a:r>
                      <a:endParaRPr lang="es-MX" sz="1200" b="0" i="0" dirty="0">
                        <a:solidFill>
                          <a:schemeClr val="tx1"/>
                        </a:solidFill>
                        <a:effectLst/>
                        <a:latin typeface="Comic Sans MS" panose="030F0702030302020204" pitchFamily="66" charset="0"/>
                        <a:cs typeface="Arial" panose="020B0604020202020204" pitchFamily="34" charset="0"/>
                      </a:endParaRPr>
                    </a:p>
                  </a:txBody>
                  <a:tcPr marL="51435" marR="51435" marT="0" marB="0">
                    <a:solidFill>
                      <a:schemeClr val="accent2">
                        <a:lumMod val="40000"/>
                        <a:lumOff val="60000"/>
                      </a:schemeClr>
                    </a:solidFill>
                  </a:tcPr>
                </a:tc>
                <a:extLst>
                  <a:ext uri="{0D108BD9-81ED-4DB2-BD59-A6C34878D82A}">
                    <a16:rowId xmlns:a16="http://schemas.microsoft.com/office/drawing/2014/main" val="832068159"/>
                  </a:ext>
                </a:extLst>
              </a:tr>
              <a:tr h="307005">
                <a:tc vMerge="1">
                  <a:txBody>
                    <a:bodyPr/>
                    <a:lstStyle/>
                    <a:p>
                      <a:endParaRPr lang="es-MX"/>
                    </a:p>
                  </a:txBody>
                  <a:tcPr/>
                </a:tc>
                <a:tc>
                  <a:txBody>
                    <a:bodyPr/>
                    <a:lstStyle/>
                    <a:p>
                      <a:pPr algn="ctr">
                        <a:lnSpc>
                          <a:spcPct val="107000"/>
                        </a:lnSpc>
                        <a:spcAft>
                          <a:spcPts val="800"/>
                        </a:spcAft>
                      </a:pPr>
                      <a:r>
                        <a:rPr lang="es-MX" sz="1200" b="1" dirty="0">
                          <a:effectLst/>
                          <a:latin typeface="Modern Love Caps" panose="04070805081001020A01" pitchFamily="82" charset="0"/>
                          <a:cs typeface="Arial" panose="020B0604020202020204" pitchFamily="34" charset="0"/>
                        </a:rPr>
                        <a:t>Organizador Curricular 2</a:t>
                      </a:r>
                      <a:endParaRPr lang="es-MX" sz="1200" b="1" dirty="0">
                        <a:effectLst/>
                        <a:latin typeface="Modern Love Caps" panose="04070805081001020A01" pitchFamily="82" charset="0"/>
                        <a:ea typeface="Calibri" panose="020F0502020204030204" pitchFamily="34" charset="0"/>
                        <a:cs typeface="Arial" panose="020B0604020202020204" pitchFamily="34" charset="0"/>
                      </a:endParaRPr>
                    </a:p>
                  </a:txBody>
                  <a:tcPr marL="51435" marR="51435" marT="0" marB="0">
                    <a:solidFill>
                      <a:schemeClr val="accent2">
                        <a:lumMod val="40000"/>
                        <a:lumOff val="60000"/>
                      </a:schemeClr>
                    </a:solidFill>
                  </a:tcPr>
                </a:tc>
                <a:tc vMerge="1">
                  <a:txBody>
                    <a:bodyPr/>
                    <a:lstStyle/>
                    <a:p>
                      <a:endParaRPr lang="es-MX"/>
                    </a:p>
                  </a:txBody>
                  <a:tcPr/>
                </a:tc>
                <a:extLst>
                  <a:ext uri="{0D108BD9-81ED-4DB2-BD59-A6C34878D82A}">
                    <a16:rowId xmlns:a16="http://schemas.microsoft.com/office/drawing/2014/main" val="2704599252"/>
                  </a:ext>
                </a:extLst>
              </a:tr>
              <a:tr h="598570">
                <a:tc vMerge="1">
                  <a:txBody>
                    <a:bodyPr/>
                    <a:lstStyle/>
                    <a:p>
                      <a:endParaRPr lang="es-MX"/>
                    </a:p>
                  </a:txBody>
                  <a:tcPr/>
                </a:tc>
                <a:tc>
                  <a:txBody>
                    <a:bodyPr/>
                    <a:lstStyle/>
                    <a:p>
                      <a:pPr algn="ctr">
                        <a:lnSpc>
                          <a:spcPct val="107000"/>
                        </a:lnSpc>
                        <a:spcAft>
                          <a:spcPts val="800"/>
                        </a:spcAft>
                      </a:pPr>
                      <a:r>
                        <a:rPr lang="es-MX" sz="1200" dirty="0">
                          <a:effectLst/>
                          <a:latin typeface="Arial" panose="020B0604020202020204" pitchFamily="34" charset="0"/>
                          <a:ea typeface="Calibri" panose="020F0502020204030204" pitchFamily="34" charset="0"/>
                          <a:cs typeface="Arial" panose="020B0604020202020204" pitchFamily="34" charset="0"/>
                        </a:rPr>
                        <a:t>  </a:t>
                      </a:r>
                      <a:r>
                        <a:rPr lang="es-MX" sz="1200" dirty="0">
                          <a:latin typeface="Comic Sans MS" panose="030F0702030302020204" pitchFamily="66" charset="0"/>
                        </a:rPr>
                        <a:t>Toma de decisiones y compromiso</a:t>
                      </a:r>
                      <a:endParaRPr lang="es-MX" sz="1200" dirty="0">
                        <a:effectLst/>
                        <a:latin typeface="Comic Sans MS" panose="030F0702030302020204" pitchFamily="66" charset="0"/>
                        <a:ea typeface="Calibri" panose="020F0502020204030204" pitchFamily="34" charset="0"/>
                        <a:cs typeface="Arial" panose="020B0604020202020204" pitchFamily="34" charset="0"/>
                      </a:endParaRPr>
                    </a:p>
                  </a:txBody>
                  <a:tcPr marL="51435" marR="51435" marT="0" marB="0">
                    <a:solidFill>
                      <a:schemeClr val="accent2">
                        <a:lumMod val="40000"/>
                        <a:lumOff val="60000"/>
                      </a:schemeClr>
                    </a:solidFill>
                  </a:tcPr>
                </a:tc>
                <a:tc vMerge="1">
                  <a:txBody>
                    <a:bodyPr/>
                    <a:lstStyle/>
                    <a:p>
                      <a:endParaRPr lang="es-MX"/>
                    </a:p>
                  </a:txBody>
                  <a:tcPr/>
                </a:tc>
                <a:extLst>
                  <a:ext uri="{0D108BD9-81ED-4DB2-BD59-A6C34878D82A}">
                    <a16:rowId xmlns:a16="http://schemas.microsoft.com/office/drawing/2014/main" val="740038282"/>
                  </a:ext>
                </a:extLst>
              </a:tr>
            </a:tbl>
          </a:graphicData>
        </a:graphic>
      </p:graphicFrame>
    </p:spTree>
    <p:extLst>
      <p:ext uri="{BB962C8B-B14F-4D97-AF65-F5344CB8AC3E}">
        <p14:creationId xmlns:p14="http://schemas.microsoft.com/office/powerpoint/2010/main" val="29194271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E2D4C022-045C-3214-F7A4-900D7A495A69}"/>
              </a:ext>
            </a:extLst>
          </p:cNvPr>
          <p:cNvSpPr txBox="1"/>
          <p:nvPr/>
        </p:nvSpPr>
        <p:spPr>
          <a:xfrm>
            <a:off x="-764308" y="434162"/>
            <a:ext cx="8386617" cy="646331"/>
          </a:xfrm>
          <a:prstGeom prst="rect">
            <a:avLst/>
          </a:prstGeom>
          <a:noFill/>
        </p:spPr>
        <p:txBody>
          <a:bodyPr wrap="square" rtlCol="0">
            <a:spAutoFit/>
          </a:bodyPr>
          <a:lstStyle/>
          <a:p>
            <a:pPr algn="ctr"/>
            <a:r>
              <a:rPr lang="es-MX" sz="3600" dirty="0">
                <a:latin typeface="Modern Love" panose="04090805081005020601" pitchFamily="82" charset="0"/>
              </a:rPr>
              <a:t>CRONOGRAMA SEMANAL</a:t>
            </a:r>
          </a:p>
        </p:txBody>
      </p:sp>
      <p:graphicFrame>
        <p:nvGraphicFramePr>
          <p:cNvPr id="6" name="Tabla 5">
            <a:extLst>
              <a:ext uri="{FF2B5EF4-FFF2-40B4-BE49-F238E27FC236}">
                <a16:creationId xmlns:a16="http://schemas.microsoft.com/office/drawing/2014/main" id="{81525F1E-2454-CCD1-B242-7CF8D77077B0}"/>
              </a:ext>
            </a:extLst>
          </p:cNvPr>
          <p:cNvGraphicFramePr>
            <a:graphicFrameLocks noGrp="1"/>
          </p:cNvGraphicFramePr>
          <p:nvPr>
            <p:extLst>
              <p:ext uri="{D42A27DB-BD31-4B8C-83A1-F6EECF244321}">
                <p14:modId xmlns:p14="http://schemas.microsoft.com/office/powerpoint/2010/main" val="1920548612"/>
              </p:ext>
            </p:extLst>
          </p:nvPr>
        </p:nvGraphicFramePr>
        <p:xfrm>
          <a:off x="93380" y="6147295"/>
          <a:ext cx="6671240" cy="2562543"/>
        </p:xfrm>
        <a:graphic>
          <a:graphicData uri="http://schemas.openxmlformats.org/drawingml/2006/table">
            <a:tbl>
              <a:tblPr firstRow="1" firstCol="1" bandRow="1">
                <a:tableStyleId>{073A0DAA-6AF3-43AB-8588-CEC1D06C72B9}</a:tableStyleId>
              </a:tblPr>
              <a:tblGrid>
                <a:gridCol w="182556">
                  <a:extLst>
                    <a:ext uri="{9D8B030D-6E8A-4147-A177-3AD203B41FA5}">
                      <a16:colId xmlns:a16="http://schemas.microsoft.com/office/drawing/2014/main" val="2051457345"/>
                    </a:ext>
                  </a:extLst>
                </a:gridCol>
                <a:gridCol w="1169714">
                  <a:extLst>
                    <a:ext uri="{9D8B030D-6E8A-4147-A177-3AD203B41FA5}">
                      <a16:colId xmlns:a16="http://schemas.microsoft.com/office/drawing/2014/main" val="4126862179"/>
                    </a:ext>
                  </a:extLst>
                </a:gridCol>
                <a:gridCol w="182556">
                  <a:extLst>
                    <a:ext uri="{9D8B030D-6E8A-4147-A177-3AD203B41FA5}">
                      <a16:colId xmlns:a16="http://schemas.microsoft.com/office/drawing/2014/main" val="1861892717"/>
                    </a:ext>
                  </a:extLst>
                </a:gridCol>
                <a:gridCol w="2959836">
                  <a:extLst>
                    <a:ext uri="{9D8B030D-6E8A-4147-A177-3AD203B41FA5}">
                      <a16:colId xmlns:a16="http://schemas.microsoft.com/office/drawing/2014/main" val="3481757906"/>
                    </a:ext>
                  </a:extLst>
                </a:gridCol>
                <a:gridCol w="545432">
                  <a:extLst>
                    <a:ext uri="{9D8B030D-6E8A-4147-A177-3AD203B41FA5}">
                      <a16:colId xmlns:a16="http://schemas.microsoft.com/office/drawing/2014/main" val="54010781"/>
                    </a:ext>
                  </a:extLst>
                </a:gridCol>
                <a:gridCol w="1631146">
                  <a:extLst>
                    <a:ext uri="{9D8B030D-6E8A-4147-A177-3AD203B41FA5}">
                      <a16:colId xmlns:a16="http://schemas.microsoft.com/office/drawing/2014/main" val="3875120033"/>
                    </a:ext>
                  </a:extLst>
                </a:gridCol>
              </a:tblGrid>
              <a:tr h="2284854">
                <a:tc>
                  <a:txBody>
                    <a:bodyPr/>
                    <a:lstStyle/>
                    <a:p>
                      <a:pPr>
                        <a:lnSpc>
                          <a:spcPct val="107000"/>
                        </a:lnSpc>
                        <a:spcAft>
                          <a:spcPts val="800"/>
                        </a:spcAft>
                      </a:pPr>
                      <a:endParaRPr lang="es-MX" sz="1400" dirty="0">
                        <a:solidFill>
                          <a:schemeClr val="tx1"/>
                        </a:solidFill>
                        <a:effectLst/>
                        <a:latin typeface="Mangal Pro" panose="00000500000000000000" pitchFamily="2" charset="0"/>
                        <a:ea typeface="Calibri" panose="020F0502020204030204" pitchFamily="34" charset="0"/>
                        <a:cs typeface="Times New Roman" panose="02020603050405020304" pitchFamily="18" charset="0"/>
                      </a:endParaRPr>
                    </a:p>
                  </a:txBody>
                  <a:tcPr marL="78578" marR="785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7000"/>
                        </a:lnSpc>
                        <a:spcAft>
                          <a:spcPts val="800"/>
                        </a:spcAft>
                      </a:pPr>
                      <a:r>
                        <a:rPr lang="es-MX" sz="1400" dirty="0">
                          <a:solidFill>
                            <a:schemeClr val="tx1"/>
                          </a:solidFill>
                          <a:effectLst/>
                          <a:latin typeface="Mangal Pro" panose="00000500000000000000" pitchFamily="2" charset="0"/>
                        </a:rPr>
                        <a:t> </a:t>
                      </a:r>
                    </a:p>
                    <a:p>
                      <a:pPr>
                        <a:lnSpc>
                          <a:spcPct val="107000"/>
                        </a:lnSpc>
                        <a:spcAft>
                          <a:spcPts val="800"/>
                        </a:spcAft>
                      </a:pPr>
                      <a:endParaRPr lang="es-MX" sz="1400" dirty="0">
                        <a:solidFill>
                          <a:schemeClr val="tx1"/>
                        </a:solidFill>
                        <a:effectLst/>
                        <a:latin typeface="Mangal Pro" panose="00000500000000000000" pitchFamily="2" charset="0"/>
                      </a:endParaRPr>
                    </a:p>
                    <a:p>
                      <a:pPr>
                        <a:lnSpc>
                          <a:spcPct val="107000"/>
                        </a:lnSpc>
                        <a:spcAft>
                          <a:spcPts val="800"/>
                        </a:spcAft>
                      </a:pPr>
                      <a:endParaRPr lang="es-MX" sz="1400" dirty="0">
                        <a:solidFill>
                          <a:schemeClr val="tx1"/>
                        </a:solidFill>
                        <a:effectLst/>
                        <a:latin typeface="Mangal Pro" panose="00000500000000000000" pitchFamily="2" charset="0"/>
                      </a:endParaRPr>
                    </a:p>
                    <a:p>
                      <a:pPr algn="ctr">
                        <a:lnSpc>
                          <a:spcPct val="107000"/>
                        </a:lnSpc>
                        <a:spcAft>
                          <a:spcPts val="800"/>
                        </a:spcAft>
                      </a:pPr>
                      <a:r>
                        <a:rPr lang="es-MX" sz="1400" dirty="0">
                          <a:solidFill>
                            <a:schemeClr val="tx1"/>
                          </a:solidFill>
                          <a:effectLst/>
                          <a:latin typeface="Mangal Pro" panose="00000500000000000000" pitchFamily="2" charset="0"/>
                        </a:rPr>
                        <a:t>Saludo y pase de lista</a:t>
                      </a:r>
                    </a:p>
                    <a:p>
                      <a:pPr>
                        <a:lnSpc>
                          <a:spcPct val="107000"/>
                        </a:lnSpc>
                        <a:spcAft>
                          <a:spcPts val="800"/>
                        </a:spcAft>
                      </a:pPr>
                      <a:r>
                        <a:rPr lang="es-MX" sz="1400" dirty="0">
                          <a:solidFill>
                            <a:schemeClr val="tx1"/>
                          </a:solidFill>
                          <a:effectLst/>
                          <a:latin typeface="Mangal Pro" panose="00000500000000000000" pitchFamily="2" charset="0"/>
                        </a:rPr>
                        <a:t> </a:t>
                      </a:r>
                      <a:endParaRPr lang="es-MX" sz="1400" dirty="0">
                        <a:solidFill>
                          <a:schemeClr val="tx1"/>
                        </a:solidFill>
                        <a:effectLst/>
                        <a:latin typeface="Mangal Pro" panose="00000500000000000000" pitchFamily="2" charset="0"/>
                        <a:ea typeface="Calibri" panose="020F0502020204030204" pitchFamily="34" charset="0"/>
                        <a:cs typeface="Times New Roman" panose="02020603050405020304" pitchFamily="18" charset="0"/>
                      </a:endParaRPr>
                    </a:p>
                  </a:txBody>
                  <a:tcPr marL="78578" marR="785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750"/>
                        </a:spcAft>
                      </a:pPr>
                      <a:endParaRPr lang="es-MX" sz="1400" dirty="0">
                        <a:solidFill>
                          <a:schemeClr val="tx1"/>
                        </a:solidFill>
                        <a:effectLst/>
                        <a:latin typeface="Mangal Pro" panose="00000500000000000000" pitchFamily="2" charset="0"/>
                        <a:ea typeface="Times New Roman" panose="02020603050405020304" pitchFamily="18" charset="0"/>
                        <a:cs typeface="Times New Roman" panose="02020603050405020304" pitchFamily="18" charset="0"/>
                      </a:endParaRPr>
                    </a:p>
                  </a:txBody>
                  <a:tcPr marL="78578" marR="785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7000"/>
                        </a:lnSpc>
                        <a:spcAft>
                          <a:spcPts val="800"/>
                        </a:spcAft>
                      </a:pPr>
                      <a:r>
                        <a:rPr lang="es-MX" sz="1400" dirty="0">
                          <a:solidFill>
                            <a:schemeClr val="tx1"/>
                          </a:solidFill>
                          <a:effectLst/>
                          <a:latin typeface="Mangal Pro" panose="00000500000000000000" pitchFamily="2" charset="0"/>
                        </a:rPr>
                        <a:t>Responde: ¿Cómo amanecieron?, ¿Desayunaron el día de hoy? </a:t>
                      </a:r>
                    </a:p>
                    <a:p>
                      <a:pPr>
                        <a:lnSpc>
                          <a:spcPct val="107000"/>
                        </a:lnSpc>
                        <a:spcAft>
                          <a:spcPts val="800"/>
                        </a:spcAft>
                      </a:pPr>
                      <a:r>
                        <a:rPr lang="es-MX" sz="1400" dirty="0">
                          <a:solidFill>
                            <a:schemeClr val="tx1"/>
                          </a:solidFill>
                          <a:effectLst/>
                          <a:latin typeface="Mangal Pro" panose="00000500000000000000" pitchFamily="2" charset="0"/>
                        </a:rPr>
                        <a:t>Canta una canción de saludo.</a:t>
                      </a:r>
                    </a:p>
                    <a:p>
                      <a:pPr>
                        <a:lnSpc>
                          <a:spcPct val="107000"/>
                        </a:lnSpc>
                        <a:spcAft>
                          <a:spcPts val="800"/>
                        </a:spcAft>
                      </a:pPr>
                      <a:r>
                        <a:rPr lang="es-MX" sz="1400" dirty="0">
                          <a:solidFill>
                            <a:schemeClr val="tx1"/>
                          </a:solidFill>
                          <a:effectLst/>
                          <a:latin typeface="Mangal Pro" panose="00000500000000000000" pitchFamily="2" charset="0"/>
                        </a:rPr>
                        <a:t>Responde: ¿Qué día es hoy?, pone fecha con ayuda de la maestra y pase de lista.</a:t>
                      </a:r>
                      <a:endParaRPr lang="es-MX" sz="1400" dirty="0">
                        <a:solidFill>
                          <a:schemeClr val="tx1"/>
                        </a:solidFill>
                        <a:effectLst/>
                        <a:latin typeface="Mangal Pro" panose="00000500000000000000" pitchFamily="2" charset="0"/>
                        <a:ea typeface="Calibri" panose="020F0502020204030204" pitchFamily="34" charset="0"/>
                        <a:cs typeface="Times New Roman" panose="02020603050405020304" pitchFamily="18" charset="0"/>
                      </a:endParaRPr>
                    </a:p>
                  </a:txBody>
                  <a:tcPr marL="78578" marR="785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7000"/>
                        </a:lnSpc>
                        <a:spcAft>
                          <a:spcPts val="800"/>
                        </a:spcAft>
                      </a:pPr>
                      <a:endParaRPr lang="es-MX" sz="1400" dirty="0">
                        <a:solidFill>
                          <a:schemeClr val="tx1"/>
                        </a:solidFill>
                        <a:effectLst/>
                        <a:latin typeface="Mangal Pro" panose="00000500000000000000" pitchFamily="2" charset="0"/>
                      </a:endParaRPr>
                    </a:p>
                    <a:p>
                      <a:pPr>
                        <a:lnSpc>
                          <a:spcPct val="107000"/>
                        </a:lnSpc>
                        <a:spcAft>
                          <a:spcPts val="800"/>
                        </a:spcAft>
                      </a:pPr>
                      <a:r>
                        <a:rPr lang="es-MX" sz="1400" dirty="0">
                          <a:solidFill>
                            <a:schemeClr val="tx1"/>
                          </a:solidFill>
                          <a:effectLst/>
                          <a:latin typeface="Mangal Pro" panose="00000500000000000000" pitchFamily="2" charset="0"/>
                        </a:rPr>
                        <a:t>15 minutos</a:t>
                      </a:r>
                      <a:endParaRPr lang="es-MX" sz="1400" dirty="0">
                        <a:solidFill>
                          <a:schemeClr val="tx1"/>
                        </a:solidFill>
                        <a:effectLst/>
                        <a:latin typeface="Mangal Pro" panose="00000500000000000000" pitchFamily="2" charset="0"/>
                        <a:ea typeface="Calibri" panose="020F0502020204030204" pitchFamily="34" charset="0"/>
                        <a:cs typeface="Times New Roman" panose="02020603050405020304" pitchFamily="18" charset="0"/>
                      </a:endParaRPr>
                    </a:p>
                  </a:txBody>
                  <a:tcPr marL="78578" marR="785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7000"/>
                        </a:lnSpc>
                        <a:spcAft>
                          <a:spcPts val="800"/>
                        </a:spcAft>
                      </a:pPr>
                      <a:endParaRPr lang="es-MX" sz="1400" dirty="0">
                        <a:solidFill>
                          <a:schemeClr val="tx1"/>
                        </a:solidFill>
                        <a:effectLst/>
                        <a:latin typeface="Mangal Pro" panose="00000500000000000000" pitchFamily="2" charset="0"/>
                      </a:endParaRPr>
                    </a:p>
                    <a:p>
                      <a:pPr>
                        <a:lnSpc>
                          <a:spcPct val="107000"/>
                        </a:lnSpc>
                        <a:spcAft>
                          <a:spcPts val="800"/>
                        </a:spcAft>
                      </a:pPr>
                      <a:r>
                        <a:rPr lang="es-MX" sz="1400" dirty="0">
                          <a:solidFill>
                            <a:schemeClr val="tx1"/>
                          </a:solidFill>
                          <a:effectLst/>
                          <a:latin typeface="Mangal Pro" panose="00000500000000000000" pitchFamily="2" charset="0"/>
                        </a:rPr>
                        <a:t>-Bocina.</a:t>
                      </a:r>
                    </a:p>
                    <a:p>
                      <a:pPr>
                        <a:lnSpc>
                          <a:spcPct val="107000"/>
                        </a:lnSpc>
                        <a:spcAft>
                          <a:spcPts val="800"/>
                        </a:spcAft>
                      </a:pPr>
                      <a:r>
                        <a:rPr lang="es-MX" sz="1400" dirty="0">
                          <a:solidFill>
                            <a:schemeClr val="tx1"/>
                          </a:solidFill>
                          <a:effectLst/>
                          <a:latin typeface="Mangal Pro" panose="00000500000000000000" pitchFamily="2" charset="0"/>
                        </a:rPr>
                        <a:t>-Canción.</a:t>
                      </a:r>
                    </a:p>
                    <a:p>
                      <a:pPr>
                        <a:lnSpc>
                          <a:spcPct val="107000"/>
                        </a:lnSpc>
                        <a:spcAft>
                          <a:spcPts val="800"/>
                        </a:spcAft>
                      </a:pPr>
                      <a:r>
                        <a:rPr lang="es-MX" sz="1400" dirty="0">
                          <a:solidFill>
                            <a:schemeClr val="tx1"/>
                          </a:solidFill>
                          <a:effectLst/>
                          <a:latin typeface="Mangal Pro" panose="00000500000000000000" pitchFamily="2" charset="0"/>
                        </a:rPr>
                        <a:t>-Portadores de días de la semana y el clima del día.</a:t>
                      </a:r>
                    </a:p>
                    <a:p>
                      <a:pPr>
                        <a:lnSpc>
                          <a:spcPct val="107000"/>
                        </a:lnSpc>
                        <a:spcAft>
                          <a:spcPts val="800"/>
                        </a:spcAft>
                      </a:pPr>
                      <a:r>
                        <a:rPr lang="es-MX" sz="1400" dirty="0">
                          <a:solidFill>
                            <a:schemeClr val="tx1"/>
                          </a:solidFill>
                          <a:effectLst/>
                          <a:latin typeface="Mangal Pro" panose="00000500000000000000" pitchFamily="2" charset="0"/>
                        </a:rPr>
                        <a:t>-Marcador.</a:t>
                      </a:r>
                    </a:p>
                    <a:p>
                      <a:pPr>
                        <a:lnSpc>
                          <a:spcPct val="107000"/>
                        </a:lnSpc>
                        <a:spcAft>
                          <a:spcPts val="800"/>
                        </a:spcAft>
                      </a:pPr>
                      <a:r>
                        <a:rPr lang="es-MX" sz="1400" dirty="0">
                          <a:solidFill>
                            <a:schemeClr val="tx1"/>
                          </a:solidFill>
                          <a:effectLst/>
                          <a:latin typeface="Mangal Pro" panose="00000500000000000000" pitchFamily="2" charset="0"/>
                        </a:rPr>
                        <a:t> </a:t>
                      </a:r>
                      <a:endParaRPr lang="es-MX" sz="1400" dirty="0">
                        <a:solidFill>
                          <a:schemeClr val="tx1"/>
                        </a:solidFill>
                        <a:effectLst/>
                        <a:latin typeface="Mangal Pro" panose="00000500000000000000" pitchFamily="2" charset="0"/>
                        <a:ea typeface="Calibri" panose="020F0502020204030204" pitchFamily="34" charset="0"/>
                        <a:cs typeface="Times New Roman" panose="02020603050405020304" pitchFamily="18" charset="0"/>
                      </a:endParaRPr>
                    </a:p>
                  </a:txBody>
                  <a:tcPr marL="78578" marR="785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9607088"/>
                  </a:ext>
                </a:extLst>
              </a:tr>
            </a:tbl>
          </a:graphicData>
        </a:graphic>
      </p:graphicFrame>
      <p:graphicFrame>
        <p:nvGraphicFramePr>
          <p:cNvPr id="7" name="Tabla 7">
            <a:extLst>
              <a:ext uri="{FF2B5EF4-FFF2-40B4-BE49-F238E27FC236}">
                <a16:creationId xmlns:a16="http://schemas.microsoft.com/office/drawing/2014/main" id="{70A810C0-1A33-7047-26B2-0DDD2EA038CA}"/>
              </a:ext>
            </a:extLst>
          </p:cNvPr>
          <p:cNvGraphicFramePr>
            <a:graphicFrameLocks noGrp="1"/>
          </p:cNvGraphicFramePr>
          <p:nvPr>
            <p:extLst>
              <p:ext uri="{D42A27DB-BD31-4B8C-83A1-F6EECF244321}">
                <p14:modId xmlns:p14="http://schemas.microsoft.com/office/powerpoint/2010/main" val="1590955416"/>
              </p:ext>
            </p:extLst>
          </p:nvPr>
        </p:nvGraphicFramePr>
        <p:xfrm>
          <a:off x="93380" y="1080493"/>
          <a:ext cx="6671238" cy="4785360"/>
        </p:xfrm>
        <a:graphic>
          <a:graphicData uri="http://schemas.openxmlformats.org/drawingml/2006/table">
            <a:tbl>
              <a:tblPr firstRow="1" bandRow="1">
                <a:tableStyleId>{93296810-A885-4BE3-A3E7-6D5BEEA58F35}</a:tableStyleId>
              </a:tblPr>
              <a:tblGrid>
                <a:gridCol w="1111873">
                  <a:extLst>
                    <a:ext uri="{9D8B030D-6E8A-4147-A177-3AD203B41FA5}">
                      <a16:colId xmlns:a16="http://schemas.microsoft.com/office/drawing/2014/main" val="3868889210"/>
                    </a:ext>
                  </a:extLst>
                </a:gridCol>
                <a:gridCol w="1111873">
                  <a:extLst>
                    <a:ext uri="{9D8B030D-6E8A-4147-A177-3AD203B41FA5}">
                      <a16:colId xmlns:a16="http://schemas.microsoft.com/office/drawing/2014/main" val="2503357970"/>
                    </a:ext>
                  </a:extLst>
                </a:gridCol>
                <a:gridCol w="1111873">
                  <a:extLst>
                    <a:ext uri="{9D8B030D-6E8A-4147-A177-3AD203B41FA5}">
                      <a16:colId xmlns:a16="http://schemas.microsoft.com/office/drawing/2014/main" val="3206657776"/>
                    </a:ext>
                  </a:extLst>
                </a:gridCol>
                <a:gridCol w="1111873">
                  <a:extLst>
                    <a:ext uri="{9D8B030D-6E8A-4147-A177-3AD203B41FA5}">
                      <a16:colId xmlns:a16="http://schemas.microsoft.com/office/drawing/2014/main" val="3288929646"/>
                    </a:ext>
                  </a:extLst>
                </a:gridCol>
                <a:gridCol w="1111873">
                  <a:extLst>
                    <a:ext uri="{9D8B030D-6E8A-4147-A177-3AD203B41FA5}">
                      <a16:colId xmlns:a16="http://schemas.microsoft.com/office/drawing/2014/main" val="470106939"/>
                    </a:ext>
                  </a:extLst>
                </a:gridCol>
                <a:gridCol w="1111873">
                  <a:extLst>
                    <a:ext uri="{9D8B030D-6E8A-4147-A177-3AD203B41FA5}">
                      <a16:colId xmlns:a16="http://schemas.microsoft.com/office/drawing/2014/main" val="2859910544"/>
                    </a:ext>
                  </a:extLst>
                </a:gridCol>
              </a:tblGrid>
              <a:tr h="538878">
                <a:tc>
                  <a:txBody>
                    <a:bodyPr/>
                    <a:lstStyle/>
                    <a:p>
                      <a:pPr algn="ctr"/>
                      <a:r>
                        <a:rPr lang="es-MX" sz="1600" b="1" dirty="0">
                          <a:solidFill>
                            <a:schemeClr val="tx1"/>
                          </a:solidFill>
                          <a:latin typeface="Mangal Pro" panose="00000500000000000000" pitchFamily="2" charset="0"/>
                          <a:cs typeface="Mangal" panose="02040503050203030202" pitchFamily="18" charset="0"/>
                        </a:rPr>
                        <a:t>Dia- Hora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MX" sz="1600" b="1" dirty="0">
                          <a:solidFill>
                            <a:schemeClr val="tx1"/>
                          </a:solidFill>
                          <a:latin typeface="Mangal Pro" panose="00000500000000000000" pitchFamily="2" charset="0"/>
                          <a:cs typeface="Mangal" panose="02040503050203030202" pitchFamily="18" charset="0"/>
                        </a:rPr>
                        <a:t>Lunes 16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MX" sz="1600" b="1" dirty="0">
                          <a:solidFill>
                            <a:schemeClr val="tx1"/>
                          </a:solidFill>
                          <a:latin typeface="Mangal Pro" panose="00000500000000000000" pitchFamily="2" charset="0"/>
                          <a:cs typeface="Mangal" panose="02040503050203030202" pitchFamily="18" charset="0"/>
                        </a:rPr>
                        <a:t>Martes 17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MX" sz="1600" b="1" dirty="0">
                          <a:solidFill>
                            <a:schemeClr val="tx1"/>
                          </a:solidFill>
                          <a:latin typeface="Mangal Pro" panose="00000500000000000000" pitchFamily="2" charset="0"/>
                          <a:cs typeface="Mangal" panose="02040503050203030202" pitchFamily="18" charset="0"/>
                        </a:rPr>
                        <a:t>Miércoles 18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MX" sz="1600" b="1" dirty="0">
                          <a:solidFill>
                            <a:schemeClr val="tx1"/>
                          </a:solidFill>
                          <a:latin typeface="Mangal Pro" panose="00000500000000000000" pitchFamily="2" charset="0"/>
                          <a:cs typeface="Mangal" panose="02040503050203030202" pitchFamily="18" charset="0"/>
                        </a:rPr>
                        <a:t>Jueves 19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MX" sz="1600" b="1" dirty="0">
                          <a:solidFill>
                            <a:schemeClr val="tx1"/>
                          </a:solidFill>
                          <a:latin typeface="Mangal Pro" panose="00000500000000000000" pitchFamily="2" charset="0"/>
                          <a:cs typeface="Mangal" panose="02040503050203030202" pitchFamily="18" charset="0"/>
                        </a:rPr>
                        <a:t>Viernes 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77578318"/>
                  </a:ext>
                </a:extLst>
              </a:tr>
              <a:tr h="538878">
                <a:tc>
                  <a:txBody>
                    <a:bodyPr/>
                    <a:lstStyle/>
                    <a:p>
                      <a:pPr marL="0" marR="0" lvl="0" indent="0" algn="ctr" defTabSz="685783" rtl="0" eaLnBrk="1" fontAlgn="auto" latinLnBrk="0" hangingPunct="1">
                        <a:lnSpc>
                          <a:spcPct val="100000"/>
                        </a:lnSpc>
                        <a:spcBef>
                          <a:spcPts val="0"/>
                        </a:spcBef>
                        <a:spcAft>
                          <a:spcPts val="0"/>
                        </a:spcAft>
                        <a:buClrTx/>
                        <a:buSzTx/>
                        <a:buFontTx/>
                        <a:buNone/>
                        <a:tabLst/>
                        <a:defRPr/>
                      </a:pPr>
                      <a:r>
                        <a:rPr lang="es-MX" sz="1600" dirty="0">
                          <a:solidFill>
                            <a:schemeClr val="tx1"/>
                          </a:solidFill>
                          <a:effectLst/>
                          <a:latin typeface="Mangal Pro" panose="00000500000000000000" pitchFamily="2" charset="0"/>
                          <a:cs typeface="Mangal" panose="02040503050203030202" pitchFamily="18" charset="0"/>
                        </a:rPr>
                        <a:t>09:00- 09:30</a:t>
                      </a:r>
                      <a:endParaRPr lang="es-MX" sz="1600" dirty="0">
                        <a:solidFill>
                          <a:schemeClr val="tx1"/>
                        </a:solidFill>
                        <a:effectLst/>
                        <a:latin typeface="Mangal Pro" panose="00000500000000000000" pitchFamily="2" charset="0"/>
                        <a:ea typeface="Calibri" panose="020F0502020204030204" pitchFamily="34" charset="0"/>
                        <a:cs typeface="Mangal" panose="02040503050203030202"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MX" sz="1600" dirty="0">
                          <a:latin typeface="Mangal Pro" panose="00000500000000000000" pitchFamily="2" charset="0"/>
                          <a:cs typeface="Mangal" panose="02040503050203030202" pitchFamily="18" charset="0"/>
                        </a:rPr>
                        <a:t>Artes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MX" sz="1600" dirty="0">
                          <a:latin typeface="Mangal Pro" panose="00000500000000000000" pitchFamily="2" charset="0"/>
                          <a:cs typeface="Mangal" panose="02040503050203030202" pitchFamily="18" charset="0"/>
                        </a:rPr>
                        <a:t>Ed Física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MX" sz="1600" dirty="0">
                          <a:latin typeface="Mangal Pro" panose="00000500000000000000" pitchFamily="2" charset="0"/>
                          <a:cs typeface="Mangal" panose="02040503050203030202" pitchFamily="18" charset="0"/>
                        </a:rPr>
                        <a:t>Artes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MX" sz="1600" dirty="0">
                          <a:latin typeface="Mangal Pro" panose="00000500000000000000" pitchFamily="2" charset="0"/>
                          <a:cs typeface="Mangal" panose="02040503050203030202" pitchFamily="18" charset="0"/>
                        </a:rPr>
                        <a:t>Ed. física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algn="ctr"/>
                      <a:endParaRPr lang="es-MX" sz="1600" dirty="0">
                        <a:latin typeface="Mangal Pro" panose="00000500000000000000" pitchFamily="2" charset="0"/>
                        <a:cs typeface="Mangal" panose="02040503050203030202" pitchFamily="18" charset="0"/>
                      </a:endParaRPr>
                    </a:p>
                    <a:p>
                      <a:pPr algn="ctr"/>
                      <a:endParaRPr lang="es-MX" sz="1600" dirty="0">
                        <a:latin typeface="Mangal Pro" panose="00000500000000000000" pitchFamily="2" charset="0"/>
                        <a:cs typeface="Mangal" panose="02040503050203030202" pitchFamily="18" charset="0"/>
                      </a:endParaRPr>
                    </a:p>
                    <a:p>
                      <a:pPr algn="ctr"/>
                      <a:endParaRPr lang="es-MX" sz="1600" dirty="0">
                        <a:latin typeface="Mangal Pro" panose="00000500000000000000" pitchFamily="2" charset="0"/>
                        <a:cs typeface="Mangal" panose="02040503050203030202" pitchFamily="18" charset="0"/>
                      </a:endParaRPr>
                    </a:p>
                    <a:p>
                      <a:pPr algn="ctr"/>
                      <a:endParaRPr lang="es-MX" sz="1600" dirty="0">
                        <a:latin typeface="Mangal Pro" panose="00000500000000000000" pitchFamily="2" charset="0"/>
                        <a:cs typeface="Mangal" panose="02040503050203030202" pitchFamily="18" charset="0"/>
                      </a:endParaRPr>
                    </a:p>
                    <a:p>
                      <a:pPr algn="ctr"/>
                      <a:endParaRPr lang="es-MX" sz="1600" dirty="0">
                        <a:latin typeface="Mangal Pro" panose="00000500000000000000" pitchFamily="2" charset="0"/>
                        <a:cs typeface="Mangal" panose="02040503050203030202" pitchFamily="18" charset="0"/>
                      </a:endParaRPr>
                    </a:p>
                    <a:p>
                      <a:pPr algn="ctr"/>
                      <a:r>
                        <a:rPr lang="es-MX" sz="1600" dirty="0">
                          <a:latin typeface="Mangal Pro" panose="00000500000000000000" pitchFamily="2" charset="0"/>
                          <a:cs typeface="Mangal" panose="02040503050203030202" pitchFamily="18" charset="0"/>
                        </a:rPr>
                        <a:t>Suspensión de clases por curso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10156635"/>
                  </a:ext>
                </a:extLst>
              </a:tr>
              <a:tr h="538878">
                <a:tc>
                  <a:txBody>
                    <a:bodyPr/>
                    <a:lstStyle/>
                    <a:p>
                      <a:pPr marL="0" marR="0" lvl="0" indent="0" algn="ctr" defTabSz="685783" rtl="0" eaLnBrk="1" fontAlgn="auto" latinLnBrk="0" hangingPunct="1">
                        <a:lnSpc>
                          <a:spcPct val="100000"/>
                        </a:lnSpc>
                        <a:spcBef>
                          <a:spcPts val="0"/>
                        </a:spcBef>
                        <a:spcAft>
                          <a:spcPts val="0"/>
                        </a:spcAft>
                        <a:buClrTx/>
                        <a:buSzTx/>
                        <a:buFontTx/>
                        <a:buNone/>
                        <a:tabLst/>
                        <a:defRPr/>
                      </a:pPr>
                      <a:r>
                        <a:rPr lang="es-MX" sz="1600" dirty="0">
                          <a:solidFill>
                            <a:schemeClr val="tx1"/>
                          </a:solidFill>
                          <a:effectLst/>
                          <a:latin typeface="Mangal Pro" panose="00000500000000000000" pitchFamily="2" charset="0"/>
                          <a:cs typeface="Mangal" panose="02040503050203030202" pitchFamily="18" charset="0"/>
                        </a:rPr>
                        <a:t>09:30- 09:45</a:t>
                      </a:r>
                      <a:endParaRPr lang="es-MX" sz="1600" dirty="0">
                        <a:solidFill>
                          <a:schemeClr val="tx1"/>
                        </a:solidFill>
                        <a:effectLst/>
                        <a:latin typeface="Mangal Pro" panose="00000500000000000000" pitchFamily="2" charset="0"/>
                        <a:ea typeface="Calibri" panose="020F0502020204030204" pitchFamily="34" charset="0"/>
                        <a:cs typeface="Mangal" panose="02040503050203030202"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algn="ctr"/>
                      <a:r>
                        <a:rPr lang="es-MX" sz="1600" dirty="0">
                          <a:latin typeface="Mangal Pro" panose="00000500000000000000" pitchFamily="2" charset="0"/>
                          <a:cs typeface="Mangal" panose="02040503050203030202" pitchFamily="18" charset="0"/>
                        </a:rPr>
                        <a:t>Saludo y pase de lista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MX"/>
                    </a:p>
                  </a:txBody>
                  <a:tcPr/>
                </a:tc>
                <a:tc hMerge="1">
                  <a:txBody>
                    <a:bodyPr/>
                    <a:lstStyle/>
                    <a:p>
                      <a:endParaRPr lang="es-MX"/>
                    </a:p>
                  </a:txBody>
                  <a:tcPr/>
                </a:tc>
                <a:tc hMerge="1">
                  <a:txBody>
                    <a:bodyPr/>
                    <a:lstStyle/>
                    <a:p>
                      <a:endParaRPr lang="es-MX"/>
                    </a:p>
                  </a:txBody>
                  <a:tcPr/>
                </a:tc>
                <a:tc vMerge="1">
                  <a:txBody>
                    <a:bodyPr/>
                    <a:lstStyle/>
                    <a:p>
                      <a:endParaRPr lang="es-MX"/>
                    </a:p>
                  </a:txBody>
                  <a:tcPr/>
                </a:tc>
                <a:extLst>
                  <a:ext uri="{0D108BD9-81ED-4DB2-BD59-A6C34878D82A}">
                    <a16:rowId xmlns:a16="http://schemas.microsoft.com/office/drawing/2014/main" val="3556946038"/>
                  </a:ext>
                </a:extLst>
              </a:tr>
              <a:tr h="765773">
                <a:tc>
                  <a:txBody>
                    <a:bodyPr/>
                    <a:lstStyle/>
                    <a:p>
                      <a:pPr algn="ctr"/>
                      <a:r>
                        <a:rPr lang="es-MX" sz="1600" dirty="0">
                          <a:latin typeface="Mangal Pro" panose="00000500000000000000" pitchFamily="2" charset="0"/>
                          <a:cs typeface="Mangal" panose="02040503050203030202" pitchFamily="18" charset="0"/>
                        </a:rPr>
                        <a:t>09:45-10:20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MX" sz="1600" dirty="0">
                          <a:latin typeface="Mangal Pro" panose="00000500000000000000" pitchFamily="2" charset="0"/>
                          <a:cs typeface="Mangal" panose="02040503050203030202" pitchFamily="18" charset="0"/>
                        </a:rPr>
                        <a:t>Introducción de proyecto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MX" sz="1600" dirty="0">
                          <a:latin typeface="Mangal Pro" panose="00000500000000000000" pitchFamily="2" charset="0"/>
                          <a:cs typeface="Mangal" panose="02040503050203030202" pitchFamily="18" charset="0"/>
                        </a:rPr>
                        <a:t>Crecimiento de la planta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MX" sz="1600" dirty="0">
                          <a:latin typeface="Mangal Pro" panose="00000500000000000000" pitchFamily="2" charset="0"/>
                          <a:cs typeface="Mangal" panose="02040503050203030202" pitchFamily="18" charset="0"/>
                        </a:rPr>
                        <a:t>El jardinero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MX" sz="1600" dirty="0">
                          <a:latin typeface="Mangal Pro" panose="00000500000000000000" pitchFamily="2" charset="0"/>
                          <a:cs typeface="Mangal" panose="02040503050203030202" pitchFamily="18" charset="0"/>
                        </a:rPr>
                        <a:t>Somos jardineros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s-MX" dirty="0"/>
                    </a:p>
                  </a:txBody>
                  <a:tcPr/>
                </a:tc>
                <a:extLst>
                  <a:ext uri="{0D108BD9-81ED-4DB2-BD59-A6C34878D82A}">
                    <a16:rowId xmlns:a16="http://schemas.microsoft.com/office/drawing/2014/main" val="1944088225"/>
                  </a:ext>
                </a:extLst>
              </a:tr>
              <a:tr h="538878">
                <a:tc>
                  <a:txBody>
                    <a:bodyPr/>
                    <a:lstStyle/>
                    <a:p>
                      <a:pPr algn="ctr"/>
                      <a:r>
                        <a:rPr lang="es-MX" sz="1600" dirty="0">
                          <a:latin typeface="Mangal Pro" panose="00000500000000000000" pitchFamily="2" charset="0"/>
                          <a:cs typeface="Mangal" panose="02040503050203030202" pitchFamily="18" charset="0"/>
                        </a:rPr>
                        <a:t>10:20- 10:30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algn="ctr"/>
                      <a:r>
                        <a:rPr lang="es-MX" sz="1600" dirty="0">
                          <a:latin typeface="Mangal Pro" panose="00000500000000000000" pitchFamily="2" charset="0"/>
                          <a:cs typeface="Mangal" panose="02040503050203030202" pitchFamily="18" charset="0"/>
                        </a:rPr>
                        <a:t>Lavado de manos y/o pausa activa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MX" dirty="0"/>
                    </a:p>
                  </a:txBody>
                  <a:tcPr/>
                </a:tc>
                <a:tc hMerge="1">
                  <a:txBody>
                    <a:bodyPr/>
                    <a:lstStyle/>
                    <a:p>
                      <a:endParaRPr lang="es-MX" dirty="0"/>
                    </a:p>
                  </a:txBody>
                  <a:tcPr/>
                </a:tc>
                <a:tc hMerge="1">
                  <a:txBody>
                    <a:bodyPr/>
                    <a:lstStyle/>
                    <a:p>
                      <a:endParaRPr lang="es-MX" dirty="0"/>
                    </a:p>
                  </a:txBody>
                  <a:tcPr/>
                </a:tc>
                <a:tc vMerge="1">
                  <a:txBody>
                    <a:bodyPr/>
                    <a:lstStyle/>
                    <a:p>
                      <a:endParaRPr lang="es-MX"/>
                    </a:p>
                  </a:txBody>
                  <a:tcPr/>
                </a:tc>
                <a:extLst>
                  <a:ext uri="{0D108BD9-81ED-4DB2-BD59-A6C34878D82A}">
                    <a16:rowId xmlns:a16="http://schemas.microsoft.com/office/drawing/2014/main" val="1205251294"/>
                  </a:ext>
                </a:extLst>
              </a:tr>
              <a:tr h="538878">
                <a:tc>
                  <a:txBody>
                    <a:bodyPr/>
                    <a:lstStyle/>
                    <a:p>
                      <a:pPr algn="ctr"/>
                      <a:r>
                        <a:rPr lang="es-MX" sz="1600" dirty="0">
                          <a:latin typeface="Mangal Pro" panose="00000500000000000000" pitchFamily="2" charset="0"/>
                          <a:cs typeface="Mangal" panose="02040503050203030202" pitchFamily="18" charset="0"/>
                        </a:rPr>
                        <a:t>10:30-11:00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algn="ctr"/>
                      <a:r>
                        <a:rPr lang="es-MX" sz="1600" dirty="0">
                          <a:latin typeface="Mangal Pro" panose="00000500000000000000" pitchFamily="2" charset="0"/>
                          <a:cs typeface="Mangal" panose="02040503050203030202" pitchFamily="18" charset="0"/>
                        </a:rPr>
                        <a:t>Receso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MX" dirty="0"/>
                    </a:p>
                  </a:txBody>
                  <a:tcPr/>
                </a:tc>
                <a:tc hMerge="1">
                  <a:txBody>
                    <a:bodyPr/>
                    <a:lstStyle/>
                    <a:p>
                      <a:endParaRPr lang="es-MX" dirty="0"/>
                    </a:p>
                  </a:txBody>
                  <a:tcPr/>
                </a:tc>
                <a:tc hMerge="1">
                  <a:txBody>
                    <a:bodyPr/>
                    <a:lstStyle/>
                    <a:p>
                      <a:endParaRPr lang="es-MX" dirty="0"/>
                    </a:p>
                  </a:txBody>
                  <a:tcPr/>
                </a:tc>
                <a:tc vMerge="1">
                  <a:txBody>
                    <a:bodyPr/>
                    <a:lstStyle/>
                    <a:p>
                      <a:endParaRPr lang="es-MX"/>
                    </a:p>
                  </a:txBody>
                  <a:tcPr/>
                </a:tc>
                <a:extLst>
                  <a:ext uri="{0D108BD9-81ED-4DB2-BD59-A6C34878D82A}">
                    <a16:rowId xmlns:a16="http://schemas.microsoft.com/office/drawing/2014/main" val="406928214"/>
                  </a:ext>
                </a:extLst>
              </a:tr>
              <a:tr h="992669">
                <a:tc>
                  <a:txBody>
                    <a:bodyPr/>
                    <a:lstStyle/>
                    <a:p>
                      <a:pPr algn="ctr"/>
                      <a:r>
                        <a:rPr lang="es-MX" sz="1600" dirty="0">
                          <a:latin typeface="Mangal Pro" panose="00000500000000000000" pitchFamily="2" charset="0"/>
                          <a:cs typeface="Mangal" panose="02040503050203030202" pitchFamily="18" charset="0"/>
                        </a:rPr>
                        <a:t>11:00- 12:00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MX" sz="1600" dirty="0">
                          <a:latin typeface="Mangal Pro" panose="00000500000000000000" pitchFamily="2" charset="0"/>
                          <a:cs typeface="Mangal" panose="02040503050203030202" pitchFamily="18" charset="0"/>
                        </a:rPr>
                        <a:t>Elaboración de tríptico y cierre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MX" sz="1600" dirty="0">
                          <a:latin typeface="Mangal Pro" panose="00000500000000000000" pitchFamily="2" charset="0"/>
                          <a:cs typeface="Mangal" panose="02040503050203030202" pitchFamily="18" charset="0"/>
                        </a:rPr>
                        <a:t>El huerto y cierre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MX" sz="1600" dirty="0">
                          <a:latin typeface="Mangal Pro" panose="00000500000000000000" pitchFamily="2" charset="0"/>
                          <a:cs typeface="Mangal" panose="02040503050203030202" pitchFamily="18" charset="0"/>
                        </a:rPr>
                        <a:t>Señor cabeza de pasto y cierre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MX" sz="1600" dirty="0">
                          <a:latin typeface="Mangal Pro" panose="00000500000000000000" pitchFamily="2" charset="0"/>
                          <a:cs typeface="Mangal" panose="02040503050203030202" pitchFamily="18" charset="0"/>
                        </a:rPr>
                        <a:t>Experimento del frijol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s-MX" dirty="0"/>
                    </a:p>
                  </a:txBody>
                  <a:tcPr/>
                </a:tc>
                <a:extLst>
                  <a:ext uri="{0D108BD9-81ED-4DB2-BD59-A6C34878D82A}">
                    <a16:rowId xmlns:a16="http://schemas.microsoft.com/office/drawing/2014/main" val="2661557645"/>
                  </a:ext>
                </a:extLst>
              </a:tr>
            </a:tbl>
          </a:graphicData>
        </a:graphic>
      </p:graphicFrame>
    </p:spTree>
    <p:extLst>
      <p:ext uri="{BB962C8B-B14F-4D97-AF65-F5344CB8AC3E}">
        <p14:creationId xmlns:p14="http://schemas.microsoft.com/office/powerpoint/2010/main" val="33880012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a:extLst>
              <a:ext uri="{FF2B5EF4-FFF2-40B4-BE49-F238E27FC236}">
                <a16:creationId xmlns:a16="http://schemas.microsoft.com/office/drawing/2014/main" id="{6FA0AB90-65E8-DA33-BC54-A18B1903FF80}"/>
              </a:ext>
            </a:extLst>
          </p:cNvPr>
          <p:cNvGraphicFramePr>
            <a:graphicFrameLocks noGrp="1"/>
          </p:cNvGraphicFramePr>
          <p:nvPr>
            <p:extLst>
              <p:ext uri="{D42A27DB-BD31-4B8C-83A1-F6EECF244321}">
                <p14:modId xmlns:p14="http://schemas.microsoft.com/office/powerpoint/2010/main" val="1136769103"/>
              </p:ext>
            </p:extLst>
          </p:nvPr>
        </p:nvGraphicFramePr>
        <p:xfrm>
          <a:off x="62343" y="700011"/>
          <a:ext cx="6733309" cy="8276276"/>
        </p:xfrm>
        <a:graphic>
          <a:graphicData uri="http://schemas.openxmlformats.org/drawingml/2006/table">
            <a:tbl>
              <a:tblPr firstRow="1" bandRow="1">
                <a:effectLst>
                  <a:outerShdw blurRad="63500" sx="102000" sy="102000" algn="ctr" rotWithShape="0">
                    <a:prstClr val="black">
                      <a:alpha val="40000"/>
                    </a:prstClr>
                  </a:outerShdw>
                </a:effectLst>
                <a:tableStyleId>{5940675A-B579-460E-94D1-54222C63F5DA}</a:tableStyleId>
              </a:tblPr>
              <a:tblGrid>
                <a:gridCol w="452007">
                  <a:extLst>
                    <a:ext uri="{9D8B030D-6E8A-4147-A177-3AD203B41FA5}">
                      <a16:colId xmlns:a16="http://schemas.microsoft.com/office/drawing/2014/main" val="2470353427"/>
                    </a:ext>
                  </a:extLst>
                </a:gridCol>
                <a:gridCol w="3219450">
                  <a:extLst>
                    <a:ext uri="{9D8B030D-6E8A-4147-A177-3AD203B41FA5}">
                      <a16:colId xmlns:a16="http://schemas.microsoft.com/office/drawing/2014/main" val="1493530307"/>
                    </a:ext>
                  </a:extLst>
                </a:gridCol>
                <a:gridCol w="1219200">
                  <a:extLst>
                    <a:ext uri="{9D8B030D-6E8A-4147-A177-3AD203B41FA5}">
                      <a16:colId xmlns:a16="http://schemas.microsoft.com/office/drawing/2014/main" val="3457947503"/>
                    </a:ext>
                  </a:extLst>
                </a:gridCol>
                <a:gridCol w="510979">
                  <a:extLst>
                    <a:ext uri="{9D8B030D-6E8A-4147-A177-3AD203B41FA5}">
                      <a16:colId xmlns:a16="http://schemas.microsoft.com/office/drawing/2014/main" val="2932810855"/>
                    </a:ext>
                  </a:extLst>
                </a:gridCol>
                <a:gridCol w="1331673">
                  <a:extLst>
                    <a:ext uri="{9D8B030D-6E8A-4147-A177-3AD203B41FA5}">
                      <a16:colId xmlns:a16="http://schemas.microsoft.com/office/drawing/2014/main" val="1732436191"/>
                    </a:ext>
                  </a:extLst>
                </a:gridCol>
              </a:tblGrid>
              <a:tr h="373859">
                <a:tc>
                  <a:txBody>
                    <a:bodyPr/>
                    <a:lstStyle/>
                    <a:p>
                      <a:pPr algn="ctr"/>
                      <a:r>
                        <a:rPr lang="es-MX" sz="1100" b="1" dirty="0">
                          <a:latin typeface="Modern Love Grunge" panose="04070805081005020601" pitchFamily="82" charset="0"/>
                        </a:rPr>
                        <a:t>MOMENTO </a:t>
                      </a:r>
                    </a:p>
                  </a:txBody>
                  <a:tcPr marL="38576" marR="38576" marT="19289" marB="19289" anchor="ctr"/>
                </a:tc>
                <a:tc>
                  <a:txBody>
                    <a:bodyPr/>
                    <a:lstStyle/>
                    <a:p>
                      <a:pPr algn="ctr"/>
                      <a:r>
                        <a:rPr lang="es-MX" sz="1100" b="1" dirty="0">
                          <a:latin typeface="Modern Love Grunge" panose="04070805081005020601" pitchFamily="82" charset="0"/>
                        </a:rPr>
                        <a:t>ACTIVIDAD</a:t>
                      </a:r>
                    </a:p>
                  </a:txBody>
                  <a:tcPr marL="38576" marR="38576" marT="19289" marB="19289"/>
                </a:tc>
                <a:tc>
                  <a:txBody>
                    <a:bodyPr/>
                    <a:lstStyle/>
                    <a:p>
                      <a:pPr algn="ctr"/>
                      <a:r>
                        <a:rPr lang="es-MX" sz="1100" b="1" dirty="0">
                          <a:latin typeface="Modern Love Grunge" panose="04070805081005020601" pitchFamily="82" charset="0"/>
                        </a:rPr>
                        <a:t>RECURSOS </a:t>
                      </a:r>
                    </a:p>
                  </a:txBody>
                  <a:tcPr marL="38576" marR="38576" marT="19289" marB="19289"/>
                </a:tc>
                <a:tc>
                  <a:txBody>
                    <a:bodyPr/>
                    <a:lstStyle/>
                    <a:p>
                      <a:pPr algn="ctr"/>
                      <a:r>
                        <a:rPr lang="es-MX" sz="1100" b="1" dirty="0">
                          <a:latin typeface="Modern Love Grunge" panose="04070805081005020601" pitchFamily="82" charset="0"/>
                        </a:rPr>
                        <a:t>TIEMPO </a:t>
                      </a:r>
                    </a:p>
                  </a:txBody>
                  <a:tcPr marL="38576" marR="38576" marT="19289" marB="19289"/>
                </a:tc>
                <a:tc>
                  <a:txBody>
                    <a:bodyPr/>
                    <a:lstStyle/>
                    <a:p>
                      <a:pPr algn="ctr"/>
                      <a:r>
                        <a:rPr lang="es-MX" sz="1100" b="1" dirty="0">
                          <a:latin typeface="Modern Love Grunge" panose="04070805081005020601" pitchFamily="82" charset="0"/>
                        </a:rPr>
                        <a:t>APRENDIZAJE ESPERADO </a:t>
                      </a:r>
                    </a:p>
                  </a:txBody>
                  <a:tcPr marL="38576" marR="38576" marT="19289" marB="19289"/>
                </a:tc>
                <a:extLst>
                  <a:ext uri="{0D108BD9-81ED-4DB2-BD59-A6C34878D82A}">
                    <a16:rowId xmlns:a16="http://schemas.microsoft.com/office/drawing/2014/main" val="4027688833"/>
                  </a:ext>
                </a:extLst>
              </a:tr>
              <a:tr h="2050259">
                <a:tc>
                  <a:txBody>
                    <a:bodyPr/>
                    <a:lstStyle/>
                    <a:p>
                      <a:pPr algn="ctr"/>
                      <a:r>
                        <a:rPr lang="es-MX" sz="1100" b="1" u="sng" dirty="0">
                          <a:effectLst>
                            <a:outerShdw blurRad="38100" dist="38100" dir="2700000" algn="tl">
                              <a:srgbClr val="000000">
                                <a:alpha val="43137"/>
                              </a:srgbClr>
                            </a:outerShdw>
                          </a:effectLst>
                          <a:latin typeface="Comic Sans MS" panose="030F0702030302020204" pitchFamily="66" charset="0"/>
                        </a:rPr>
                        <a:t>INICIO </a:t>
                      </a:r>
                    </a:p>
                  </a:txBody>
                  <a:tcPr marL="38576" marR="38576" marT="19289" marB="19289" vert="vert270" anchor="ctr"/>
                </a:tc>
                <a:tc>
                  <a:txBody>
                    <a:bodyPr/>
                    <a:lstStyle/>
                    <a:p>
                      <a:r>
                        <a:rPr lang="es-MX" sz="1200" b="0" u="sng" dirty="0">
                          <a:latin typeface="Comic Sans MS" panose="030F0702030302020204" pitchFamily="66" charset="0"/>
                          <a:cs typeface="Arial" panose="020B0604020202020204" pitchFamily="34" charset="0"/>
                        </a:rPr>
                        <a:t>Introducción de proyecto</a:t>
                      </a:r>
                    </a:p>
                    <a:p>
                      <a:r>
                        <a:rPr lang="es-MX" sz="1200" b="0" dirty="0">
                          <a:latin typeface="Comic Sans MS" panose="030F0702030302020204" pitchFamily="66" charset="0"/>
                          <a:cs typeface="Arial" panose="020B0604020202020204" pitchFamily="34" charset="0"/>
                        </a:rPr>
                        <a:t>Forma equipos de 7-8.</a:t>
                      </a:r>
                    </a:p>
                    <a:p>
                      <a:r>
                        <a:rPr lang="es-MX" sz="1200" b="0" dirty="0">
                          <a:latin typeface="Comic Sans MS" panose="030F0702030302020204" pitchFamily="66" charset="0"/>
                          <a:cs typeface="Arial" panose="020B0604020202020204" pitchFamily="34" charset="0"/>
                        </a:rPr>
                        <a:t>Cada equipo pasa por una de las mesas, observa y manipula lo que se encuentre en ella.</a:t>
                      </a:r>
                    </a:p>
                    <a:p>
                      <a:r>
                        <a:rPr lang="es-MX" sz="1200" b="0" dirty="0">
                          <a:latin typeface="Comic Sans MS" panose="030F0702030302020204" pitchFamily="66" charset="0"/>
                          <a:cs typeface="Arial" panose="020B0604020202020204" pitchFamily="34" charset="0"/>
                        </a:rPr>
                        <a:t>Elabora un dibujo de lo que más le gustó y lo comparte con sus compañeros.</a:t>
                      </a:r>
                    </a:p>
                    <a:p>
                      <a:r>
                        <a:rPr lang="es-MX" sz="1200" b="0" dirty="0">
                          <a:latin typeface="Comic Sans MS" panose="030F0702030302020204" pitchFamily="66" charset="0"/>
                          <a:cs typeface="Arial" panose="020B0604020202020204" pitchFamily="34" charset="0"/>
                        </a:rPr>
                        <a:t>Observa la imagen del jardín bonito y sale al patio a observar como se encuentra el jardín de la escuela. </a:t>
                      </a:r>
                    </a:p>
                  </a:txBody>
                  <a:tcPr marL="38576" marR="38576" marT="19289" marB="19289"/>
                </a:tc>
                <a:tc>
                  <a:txBody>
                    <a:bodyPr/>
                    <a:lstStyle/>
                    <a:p>
                      <a:pPr marL="171450" indent="-171450">
                        <a:buFont typeface="Wingdings" panose="05000000000000000000" pitchFamily="2" charset="2"/>
                        <a:buChar char="ü"/>
                      </a:pPr>
                      <a:r>
                        <a:rPr lang="es-MX" sz="1200" b="0" dirty="0">
                          <a:latin typeface="Comic Sans MS" panose="030F0702030302020204" pitchFamily="66" charset="0"/>
                          <a:cs typeface="Arial" panose="020B0604020202020204" pitchFamily="34" charset="0"/>
                        </a:rPr>
                        <a:t>Mesas</a:t>
                      </a:r>
                    </a:p>
                    <a:p>
                      <a:pPr marL="171450" indent="-171450">
                        <a:buFont typeface="Wingdings" panose="05000000000000000000" pitchFamily="2" charset="2"/>
                        <a:buChar char="ü"/>
                      </a:pPr>
                      <a:r>
                        <a:rPr lang="es-MX" sz="1200" b="0" dirty="0">
                          <a:latin typeface="Comic Sans MS" panose="030F0702030302020204" pitchFamily="66" charset="0"/>
                          <a:cs typeface="Arial" panose="020B0604020202020204" pitchFamily="34" charset="0"/>
                        </a:rPr>
                        <a:t>Algunas plantas.</a:t>
                      </a:r>
                    </a:p>
                    <a:p>
                      <a:pPr marL="171450" indent="-171450">
                        <a:buFont typeface="Wingdings" panose="05000000000000000000" pitchFamily="2" charset="2"/>
                        <a:buChar char="ü"/>
                      </a:pPr>
                      <a:r>
                        <a:rPr lang="es-MX" sz="1200" b="0" dirty="0">
                          <a:latin typeface="Comic Sans MS" panose="030F0702030302020204" pitchFamily="66" charset="0"/>
                          <a:cs typeface="Arial" panose="020B0604020202020204" pitchFamily="34" charset="0"/>
                        </a:rPr>
                        <a:t>Imágenes de un jardín bonito.</a:t>
                      </a:r>
                    </a:p>
                    <a:p>
                      <a:pPr marL="171450" indent="-171450">
                        <a:buFont typeface="Wingdings" panose="05000000000000000000" pitchFamily="2" charset="2"/>
                        <a:buChar char="ü"/>
                      </a:pPr>
                      <a:r>
                        <a:rPr lang="es-MX" sz="1200" b="0" dirty="0">
                          <a:latin typeface="Comic Sans MS" panose="030F0702030302020204" pitchFamily="66" charset="0"/>
                          <a:cs typeface="Arial" panose="020B0604020202020204" pitchFamily="34" charset="0"/>
                        </a:rPr>
                        <a:t>Imágenes de niños cuidando plantas.</a:t>
                      </a:r>
                    </a:p>
                    <a:p>
                      <a:pPr marL="171450" indent="-171450">
                        <a:buFont typeface="Wingdings" panose="05000000000000000000" pitchFamily="2" charset="2"/>
                        <a:buChar char="ü"/>
                      </a:pPr>
                      <a:r>
                        <a:rPr lang="es-MX" sz="1200" b="0" dirty="0">
                          <a:latin typeface="Comic Sans MS" panose="030F0702030302020204" pitchFamily="66" charset="0"/>
                          <a:cs typeface="Arial" panose="020B0604020202020204" pitchFamily="34" charset="0"/>
                        </a:rPr>
                        <a:t>Imágenes de niños haciendo daño a las plantas.</a:t>
                      </a:r>
                    </a:p>
                    <a:p>
                      <a:pPr marL="171450" indent="-171450">
                        <a:buFont typeface="Wingdings" panose="05000000000000000000" pitchFamily="2" charset="2"/>
                        <a:buChar char="ü"/>
                      </a:pPr>
                      <a:r>
                        <a:rPr lang="es-MX" sz="1200" b="0" dirty="0">
                          <a:latin typeface="Comic Sans MS" panose="030F0702030302020204" pitchFamily="66" charset="0"/>
                          <a:cs typeface="Arial" panose="020B0604020202020204" pitchFamily="34" charset="0"/>
                        </a:rPr>
                        <a:t>Cuaderno</a:t>
                      </a:r>
                    </a:p>
                    <a:p>
                      <a:pPr marL="171450" indent="-171450">
                        <a:buFont typeface="Wingdings" panose="05000000000000000000" pitchFamily="2" charset="2"/>
                        <a:buChar char="ü"/>
                      </a:pPr>
                      <a:r>
                        <a:rPr lang="es-MX" sz="1200" b="0" dirty="0">
                          <a:latin typeface="Comic Sans MS" panose="030F0702030302020204" pitchFamily="66" charset="0"/>
                          <a:cs typeface="Arial" panose="020B0604020202020204" pitchFamily="34" charset="0"/>
                        </a:rPr>
                        <a:t>Colores</a:t>
                      </a:r>
                    </a:p>
                  </a:txBody>
                  <a:tcPr marL="38576" marR="38576" marT="19289" marB="19289"/>
                </a:tc>
                <a:tc>
                  <a:txBody>
                    <a:bodyPr/>
                    <a:lstStyle/>
                    <a:p>
                      <a:r>
                        <a:rPr lang="es-MX" sz="1200" b="0" dirty="0">
                          <a:latin typeface="Comic Sans MS" panose="030F0702030302020204" pitchFamily="66" charset="0"/>
                          <a:cs typeface="Arial" panose="020B0604020202020204" pitchFamily="34" charset="0"/>
                        </a:rPr>
                        <a:t>50 min </a:t>
                      </a:r>
                    </a:p>
                  </a:txBody>
                  <a:tcPr marL="38576" marR="38576" marT="19289" marB="19289"/>
                </a:tc>
                <a:tc rowSpan="3">
                  <a:txBody>
                    <a:bodyPr/>
                    <a:lstStyle/>
                    <a:p>
                      <a:pPr marL="171450" indent="-171450" algn="l">
                        <a:buFont typeface="Wingdings" panose="05000000000000000000" pitchFamily="2" charset="2"/>
                        <a:buChar char="q"/>
                      </a:pPr>
                      <a:r>
                        <a:rPr lang="es-MX" sz="1200" dirty="0">
                          <a:latin typeface="Comic Sans MS" panose="030F0702030302020204" pitchFamily="66" charset="0"/>
                          <a:cs typeface="Arial" panose="020B0604020202020204" pitchFamily="34" charset="0"/>
                        </a:rPr>
                        <a:t>Explica cómo es, cómo ocurrió o cómo funciona algo, ordenando las ideas para que los demás comprendan</a:t>
                      </a:r>
                    </a:p>
                    <a:p>
                      <a:pPr marL="171450" indent="-171450" algn="l">
                        <a:buFont typeface="Wingdings" panose="05000000000000000000" pitchFamily="2" charset="2"/>
                        <a:buChar char="q"/>
                      </a:pPr>
                      <a:endParaRPr lang="es-MX" sz="1200" b="1" i="0" dirty="0">
                        <a:solidFill>
                          <a:schemeClr val="tx1"/>
                        </a:solidFill>
                        <a:latin typeface="Comic Sans MS" panose="030F0702030302020204" pitchFamily="66" charset="0"/>
                        <a:cs typeface="Arial" panose="020B0604020202020204" pitchFamily="34" charset="0"/>
                      </a:endParaRPr>
                    </a:p>
                    <a:p>
                      <a:pPr marL="171450" marR="0" lvl="0" indent="-171450" algn="l" defTabSz="6858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s-MX" sz="1200" dirty="0">
                          <a:latin typeface="Comic Sans MS" panose="030F0702030302020204" pitchFamily="66" charset="0"/>
                          <a:cs typeface="Arial" panose="020B0604020202020204" pitchFamily="34" charset="0"/>
                        </a:rPr>
                        <a:t>Participa en la conservación del medioambiente y propone medidas para su preservación, a partir del reconocimiento de algunas fuentes de contaminación del agua, aire y suelo. </a:t>
                      </a:r>
                    </a:p>
                    <a:p>
                      <a:pPr marL="0" indent="0" algn="l">
                        <a:buFont typeface="Arial" panose="020B0604020202020204" pitchFamily="34" charset="0"/>
                        <a:buNone/>
                      </a:pPr>
                      <a:endParaRPr lang="es-MX" sz="1200" dirty="0">
                        <a:latin typeface="Comic Sans MS" panose="030F0702030302020204" pitchFamily="66" charset="0"/>
                        <a:cs typeface="Arial" panose="020B0604020202020204" pitchFamily="34" charset="0"/>
                      </a:endParaRPr>
                    </a:p>
                  </a:txBody>
                  <a:tcPr marL="38576" marR="38576" marT="19289" marB="19289"/>
                </a:tc>
                <a:extLst>
                  <a:ext uri="{0D108BD9-81ED-4DB2-BD59-A6C34878D82A}">
                    <a16:rowId xmlns:a16="http://schemas.microsoft.com/office/drawing/2014/main" val="1284402066"/>
                  </a:ext>
                </a:extLst>
              </a:tr>
              <a:tr h="1867379">
                <a:tc>
                  <a:txBody>
                    <a:bodyPr/>
                    <a:lstStyle/>
                    <a:p>
                      <a:pPr algn="ctr"/>
                      <a:r>
                        <a:rPr lang="es-MX" sz="1100" b="1" u="sng" dirty="0">
                          <a:effectLst>
                            <a:outerShdw blurRad="38100" dist="38100" dir="2700000" algn="tl">
                              <a:srgbClr val="000000">
                                <a:alpha val="43137"/>
                              </a:srgbClr>
                            </a:outerShdw>
                          </a:effectLst>
                          <a:latin typeface="Comic Sans MS" panose="030F0702030302020204" pitchFamily="66" charset="0"/>
                        </a:rPr>
                        <a:t>DESARROLLO </a:t>
                      </a:r>
                    </a:p>
                  </a:txBody>
                  <a:tcPr marL="38576" marR="38576" marT="19289" marB="19289" vert="vert270"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s-MX" sz="1200" b="0" u="sng" dirty="0">
                          <a:latin typeface="Comic Sans MS" panose="030F0702030302020204" pitchFamily="66" charset="0"/>
                          <a:cs typeface="Arial" panose="020B0604020202020204" pitchFamily="34" charset="0"/>
                        </a:rPr>
                        <a:t>Elaboración de tríptico.</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200" b="0" dirty="0">
                          <a:latin typeface="Comic Sans MS" panose="030F0702030302020204" pitchFamily="66" charset="0"/>
                          <a:cs typeface="Arial" panose="020B0604020202020204" pitchFamily="34" charset="0"/>
                        </a:rPr>
                        <a:t>Responde: ¿Qué lograste observar diferente entre nuestro jardín y el de la imagen?</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200" b="0" dirty="0">
                          <a:latin typeface="Comic Sans MS" panose="030F0702030302020204" pitchFamily="66" charset="0"/>
                          <a:cs typeface="Arial" panose="020B0604020202020204" pitchFamily="34" charset="0"/>
                        </a:rPr>
                        <a:t>Determina la problemática: “No cuidamos las pocas plantas que hay en el jardín y al pisarlas o arrancar sus hojas hacemos daño al medio ambiente”</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200" b="0" dirty="0">
                          <a:latin typeface="Comic Sans MS" panose="030F0702030302020204" pitchFamily="66" charset="0"/>
                          <a:cs typeface="Arial" panose="020B0604020202020204" pitchFamily="34" charset="0"/>
                        </a:rPr>
                        <a:t>¿Qué podemos hacer para cuidar al medio ambiente?</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200" b="0" dirty="0">
                          <a:latin typeface="Comic Sans MS" panose="030F0702030302020204" pitchFamily="66" charset="0"/>
                          <a:cs typeface="Arial" panose="020B0604020202020204" pitchFamily="34" charset="0"/>
                        </a:rPr>
                        <a:t>Propone el huerto en espacios donde hacen falta plantas.</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200" b="0" dirty="0">
                          <a:latin typeface="Comic Sans MS" panose="030F0702030302020204" pitchFamily="66" charset="0"/>
                          <a:cs typeface="Arial" panose="020B0604020202020204" pitchFamily="34" charset="0"/>
                        </a:rPr>
                        <a:t>¿Cómo lo podemos hacer?</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200" b="0" dirty="0">
                          <a:latin typeface="Comic Sans MS" panose="030F0702030302020204" pitchFamily="66" charset="0"/>
                          <a:cs typeface="Arial" panose="020B0604020202020204" pitchFamily="34" charset="0"/>
                        </a:rPr>
                        <a:t>Propone plantar semillas y cuidarlas para que el jardín se vea bonito y contribuir al medio ambiente.</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200" b="0" dirty="0">
                          <a:latin typeface="Comic Sans MS" panose="030F0702030302020204" pitchFamily="66" charset="0"/>
                          <a:cs typeface="Arial" panose="020B0604020202020204" pitchFamily="34" charset="0"/>
                        </a:rPr>
                        <a:t>¿Qué pasará si ponemos varias semillas en tierra?</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200" b="0" dirty="0">
                          <a:latin typeface="Comic Sans MS" panose="030F0702030302020204" pitchFamily="66" charset="0"/>
                          <a:cs typeface="Arial" panose="020B0604020202020204" pitchFamily="34" charset="0"/>
                        </a:rPr>
                        <a:t>Hipótesis.. </a:t>
                      </a:r>
                      <a:r>
                        <a:rPr lang="es-MX" sz="1200" b="0" dirty="0" err="1">
                          <a:latin typeface="Comic Sans MS" panose="030F0702030302020204" pitchFamily="66" charset="0"/>
                          <a:cs typeface="Arial" panose="020B0604020202020204" pitchFamily="34" charset="0"/>
                        </a:rPr>
                        <a:t>Ej</a:t>
                      </a:r>
                      <a:r>
                        <a:rPr lang="es-MX" sz="1200" b="0" dirty="0">
                          <a:latin typeface="Comic Sans MS" panose="030F0702030302020204" pitchFamily="66" charset="0"/>
                          <a:cs typeface="Arial" panose="020B0604020202020204" pitchFamily="34" charset="0"/>
                        </a:rPr>
                        <a:t>: van a crecer plantas y árboles.</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200" b="0" dirty="0">
                          <a:latin typeface="Comic Sans MS" panose="030F0702030302020204" pitchFamily="66" charset="0"/>
                          <a:cs typeface="Arial" panose="020B0604020202020204" pitchFamily="34" charset="0"/>
                        </a:rPr>
                        <a:t>Por equipo colorea los títulos del tríptico.</a:t>
                      </a:r>
                    </a:p>
                  </a:txBody>
                  <a:tcPr marL="38576" marR="38576" marT="19289" marB="19289"/>
                </a:tc>
                <a:tc>
                  <a:txBody>
                    <a:bodyPr/>
                    <a:lstStyle/>
                    <a:p>
                      <a:pPr marL="171450" indent="-171450">
                        <a:buFont typeface="Wingdings" panose="05000000000000000000" pitchFamily="2" charset="2"/>
                        <a:buChar char="ü"/>
                      </a:pPr>
                      <a:r>
                        <a:rPr lang="es-MX" sz="1200" b="0" dirty="0">
                          <a:latin typeface="Comic Sans MS" panose="030F0702030302020204" pitchFamily="66" charset="0"/>
                          <a:cs typeface="Arial" panose="020B0604020202020204" pitchFamily="34" charset="0"/>
                        </a:rPr>
                        <a:t>Tríptico</a:t>
                      </a:r>
                    </a:p>
                    <a:p>
                      <a:pPr marL="171450" indent="-171450">
                        <a:buFont typeface="Wingdings" panose="05000000000000000000" pitchFamily="2" charset="2"/>
                        <a:buChar char="ü"/>
                      </a:pPr>
                      <a:r>
                        <a:rPr lang="es-MX" sz="1200" b="0" dirty="0">
                          <a:latin typeface="Comic Sans MS" panose="030F0702030302020204" pitchFamily="66" charset="0"/>
                          <a:cs typeface="Arial" panose="020B0604020202020204" pitchFamily="34" charset="0"/>
                        </a:rPr>
                        <a:t>Títulos del tríptico.</a:t>
                      </a:r>
                    </a:p>
                    <a:p>
                      <a:pPr marL="171450" indent="-171450">
                        <a:buFont typeface="Wingdings" panose="05000000000000000000" pitchFamily="2" charset="2"/>
                        <a:buChar char="ü"/>
                      </a:pPr>
                      <a:r>
                        <a:rPr lang="es-MX" sz="1200" b="0" dirty="0">
                          <a:latin typeface="Comic Sans MS" panose="030F0702030302020204" pitchFamily="66" charset="0"/>
                          <a:cs typeface="Arial" panose="020B0604020202020204" pitchFamily="34" charset="0"/>
                        </a:rPr>
                        <a:t>Colores</a:t>
                      </a:r>
                    </a:p>
                    <a:p>
                      <a:pPr marL="0" indent="0">
                        <a:buFont typeface="Wingdings" panose="05000000000000000000" pitchFamily="2" charset="2"/>
                        <a:buNone/>
                      </a:pPr>
                      <a:endParaRPr lang="es-MX" sz="1200" b="0" dirty="0">
                        <a:latin typeface="Comic Sans MS" panose="030F0702030302020204" pitchFamily="66" charset="0"/>
                        <a:cs typeface="Arial" panose="020B0604020202020204" pitchFamily="34" charset="0"/>
                      </a:endParaRPr>
                    </a:p>
                  </a:txBody>
                  <a:tcPr marL="38576" marR="38576" marT="19289" marB="19289"/>
                </a:tc>
                <a:tc>
                  <a:txBody>
                    <a:bodyPr/>
                    <a:lstStyle/>
                    <a:p>
                      <a:r>
                        <a:rPr lang="es-MX" sz="1200" b="0" dirty="0">
                          <a:latin typeface="Comic Sans MS" panose="030F0702030302020204" pitchFamily="66" charset="0"/>
                          <a:cs typeface="Arial" panose="020B0604020202020204" pitchFamily="34" charset="0"/>
                        </a:rPr>
                        <a:t> 45 min</a:t>
                      </a:r>
                    </a:p>
                  </a:txBody>
                  <a:tcPr marL="38576" marR="38576" marT="19289" marB="19289"/>
                </a:tc>
                <a:tc vMerge="1">
                  <a:txBody>
                    <a:bodyPr/>
                    <a:lstStyle/>
                    <a:p>
                      <a:endParaRPr lang="es-MX" sz="800" dirty="0"/>
                    </a:p>
                  </a:txBody>
                  <a:tcPr marL="68580" marR="68580" marT="34290" marB="34290"/>
                </a:tc>
                <a:extLst>
                  <a:ext uri="{0D108BD9-81ED-4DB2-BD59-A6C34878D82A}">
                    <a16:rowId xmlns:a16="http://schemas.microsoft.com/office/drawing/2014/main" val="973470446"/>
                  </a:ext>
                </a:extLst>
              </a:tr>
              <a:tr h="875821">
                <a:tc>
                  <a:txBody>
                    <a:bodyPr/>
                    <a:lstStyle/>
                    <a:p>
                      <a:pPr algn="ctr"/>
                      <a:r>
                        <a:rPr lang="es-MX" sz="1100" b="1" u="sng" dirty="0">
                          <a:effectLst>
                            <a:outerShdw blurRad="38100" dist="38100" dir="2700000" algn="tl">
                              <a:srgbClr val="000000">
                                <a:alpha val="43137"/>
                              </a:srgbClr>
                            </a:outerShdw>
                          </a:effectLst>
                          <a:latin typeface="Comic Sans MS" panose="030F0702030302020204" pitchFamily="66" charset="0"/>
                        </a:rPr>
                        <a:t>CIERRE </a:t>
                      </a:r>
                    </a:p>
                  </a:txBody>
                  <a:tcPr marL="38576" marR="38576" marT="19289" marB="19289" vert="vert270" anchor="ctr"/>
                </a:tc>
                <a:tc>
                  <a:txBody>
                    <a:bodyPr/>
                    <a:lstStyle/>
                    <a:p>
                      <a:r>
                        <a:rPr lang="es-MX" sz="1200" dirty="0">
                          <a:latin typeface="Comic Sans MS" panose="030F0702030302020204" pitchFamily="66" charset="0"/>
                          <a:cs typeface="Arial" panose="020B0604020202020204" pitchFamily="34" charset="0"/>
                        </a:rPr>
                        <a:t>Responden a los cuestionamientos ¿Qué aprendimos hoy?, ¿Qué es lo que vamos a hacer para tener un jardín bonito en nuestra escuela?</a:t>
                      </a:r>
                      <a:endParaRPr lang="es-MX" sz="1200" b="1" dirty="0">
                        <a:latin typeface="Comic Sans MS" panose="030F0702030302020204" pitchFamily="66" charset="0"/>
                        <a:cs typeface="Arial" panose="020B0604020202020204" pitchFamily="34" charset="0"/>
                      </a:endParaRPr>
                    </a:p>
                  </a:txBody>
                  <a:tcPr marL="38576" marR="38576" marT="19289" marB="19289"/>
                </a:tc>
                <a:tc>
                  <a:txBody>
                    <a:bodyPr/>
                    <a:lstStyle/>
                    <a:p>
                      <a:pPr marL="0" indent="0">
                        <a:buFont typeface="Courier New" panose="02070309020205020404" pitchFamily="49" charset="0"/>
                        <a:buNone/>
                      </a:pPr>
                      <a:endParaRPr lang="es-MX" sz="1200" b="1" dirty="0">
                        <a:latin typeface="Comic Sans MS" panose="030F0702030302020204" pitchFamily="66" charset="0"/>
                        <a:cs typeface="Arial" panose="020B0604020202020204" pitchFamily="34" charset="0"/>
                      </a:endParaRPr>
                    </a:p>
                  </a:txBody>
                  <a:tcPr marL="38576" marR="38576" marT="19289" marB="19289"/>
                </a:tc>
                <a:tc>
                  <a:txBody>
                    <a:bodyPr/>
                    <a:lstStyle/>
                    <a:p>
                      <a:r>
                        <a:rPr lang="es-MX" sz="1200" b="0" dirty="0">
                          <a:latin typeface="Comic Sans MS" panose="030F0702030302020204" pitchFamily="66" charset="0"/>
                          <a:cs typeface="Arial" panose="020B0604020202020204" pitchFamily="34" charset="0"/>
                        </a:rPr>
                        <a:t>10 min</a:t>
                      </a:r>
                    </a:p>
                  </a:txBody>
                  <a:tcPr marL="38576" marR="38576" marT="19289" marB="19289"/>
                </a:tc>
                <a:tc vMerge="1">
                  <a:txBody>
                    <a:bodyPr/>
                    <a:lstStyle/>
                    <a:p>
                      <a:endParaRPr lang="es-MX" sz="800" dirty="0"/>
                    </a:p>
                  </a:txBody>
                  <a:tcPr marL="68580" marR="68580" marT="34290" marB="34290"/>
                </a:tc>
                <a:extLst>
                  <a:ext uri="{0D108BD9-81ED-4DB2-BD59-A6C34878D82A}">
                    <a16:rowId xmlns:a16="http://schemas.microsoft.com/office/drawing/2014/main" val="1548943914"/>
                  </a:ext>
                </a:extLst>
              </a:tr>
            </a:tbl>
          </a:graphicData>
        </a:graphic>
      </p:graphicFrame>
      <p:sp>
        <p:nvSpPr>
          <p:cNvPr id="3" name="CuadroTexto 2">
            <a:extLst>
              <a:ext uri="{FF2B5EF4-FFF2-40B4-BE49-F238E27FC236}">
                <a16:creationId xmlns:a16="http://schemas.microsoft.com/office/drawing/2014/main" id="{F7DCD93C-FD4E-BEC2-17C5-1F37EC0D7CE5}"/>
              </a:ext>
            </a:extLst>
          </p:cNvPr>
          <p:cNvSpPr txBox="1"/>
          <p:nvPr/>
        </p:nvSpPr>
        <p:spPr>
          <a:xfrm>
            <a:off x="483163" y="115236"/>
            <a:ext cx="5891667" cy="584775"/>
          </a:xfrm>
          <a:prstGeom prst="rect">
            <a:avLst/>
          </a:prstGeom>
          <a:noFill/>
        </p:spPr>
        <p:txBody>
          <a:bodyPr wrap="square" rtlCol="0">
            <a:spAutoFit/>
          </a:bodyPr>
          <a:lstStyle/>
          <a:p>
            <a:pPr algn="ctr"/>
            <a:r>
              <a:rPr lang="es-MX" sz="3200" b="1" dirty="0">
                <a:ln>
                  <a:solidFill>
                    <a:sysClr val="windowText" lastClr="000000"/>
                  </a:solidFill>
                </a:ln>
                <a:solidFill>
                  <a:schemeClr val="accent6">
                    <a:lumMod val="60000"/>
                    <a:lumOff val="40000"/>
                  </a:schemeClr>
                </a:solidFill>
                <a:effectLst>
                  <a:outerShdw blurRad="38100" dist="38100" dir="2700000" algn="tl">
                    <a:srgbClr val="000000">
                      <a:alpha val="43137"/>
                    </a:srgbClr>
                  </a:outerShdw>
                </a:effectLst>
                <a:latin typeface="Modern Love Caps" panose="04070805081001020A01" pitchFamily="82" charset="0"/>
              </a:rPr>
              <a:t>Actividades Lunes 16 de mayo</a:t>
            </a:r>
          </a:p>
        </p:txBody>
      </p:sp>
    </p:spTree>
    <p:extLst>
      <p:ext uri="{BB962C8B-B14F-4D97-AF65-F5344CB8AC3E}">
        <p14:creationId xmlns:p14="http://schemas.microsoft.com/office/powerpoint/2010/main" val="29236132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a:extLst>
              <a:ext uri="{FF2B5EF4-FFF2-40B4-BE49-F238E27FC236}">
                <a16:creationId xmlns:a16="http://schemas.microsoft.com/office/drawing/2014/main" id="{04003B76-E216-5257-71E7-35DBB92D1BEB}"/>
              </a:ext>
            </a:extLst>
          </p:cNvPr>
          <p:cNvGraphicFramePr>
            <a:graphicFrameLocks noGrp="1"/>
          </p:cNvGraphicFramePr>
          <p:nvPr>
            <p:extLst>
              <p:ext uri="{D42A27DB-BD31-4B8C-83A1-F6EECF244321}">
                <p14:modId xmlns:p14="http://schemas.microsoft.com/office/powerpoint/2010/main" val="2983194581"/>
              </p:ext>
            </p:extLst>
          </p:nvPr>
        </p:nvGraphicFramePr>
        <p:xfrm>
          <a:off x="61091" y="1225572"/>
          <a:ext cx="6733309" cy="5898837"/>
        </p:xfrm>
        <a:graphic>
          <a:graphicData uri="http://schemas.openxmlformats.org/drawingml/2006/table">
            <a:tbl>
              <a:tblPr firstRow="1" bandRow="1">
                <a:effectLst>
                  <a:outerShdw blurRad="63500" sx="102000" sy="102000" algn="ctr" rotWithShape="0">
                    <a:prstClr val="black">
                      <a:alpha val="40000"/>
                    </a:prstClr>
                  </a:outerShdw>
                </a:effectLst>
                <a:tableStyleId>{5940675A-B579-460E-94D1-54222C63F5DA}</a:tableStyleId>
              </a:tblPr>
              <a:tblGrid>
                <a:gridCol w="715063">
                  <a:extLst>
                    <a:ext uri="{9D8B030D-6E8A-4147-A177-3AD203B41FA5}">
                      <a16:colId xmlns:a16="http://schemas.microsoft.com/office/drawing/2014/main" val="2470353427"/>
                    </a:ext>
                  </a:extLst>
                </a:gridCol>
                <a:gridCol w="2852897">
                  <a:extLst>
                    <a:ext uri="{9D8B030D-6E8A-4147-A177-3AD203B41FA5}">
                      <a16:colId xmlns:a16="http://schemas.microsoft.com/office/drawing/2014/main" val="1493530307"/>
                    </a:ext>
                  </a:extLst>
                </a:gridCol>
                <a:gridCol w="1135453">
                  <a:extLst>
                    <a:ext uri="{9D8B030D-6E8A-4147-A177-3AD203B41FA5}">
                      <a16:colId xmlns:a16="http://schemas.microsoft.com/office/drawing/2014/main" val="3457947503"/>
                    </a:ext>
                  </a:extLst>
                </a:gridCol>
                <a:gridCol w="698223">
                  <a:extLst>
                    <a:ext uri="{9D8B030D-6E8A-4147-A177-3AD203B41FA5}">
                      <a16:colId xmlns:a16="http://schemas.microsoft.com/office/drawing/2014/main" val="2932810855"/>
                    </a:ext>
                  </a:extLst>
                </a:gridCol>
                <a:gridCol w="1331673">
                  <a:extLst>
                    <a:ext uri="{9D8B030D-6E8A-4147-A177-3AD203B41FA5}">
                      <a16:colId xmlns:a16="http://schemas.microsoft.com/office/drawing/2014/main" val="1732436191"/>
                    </a:ext>
                  </a:extLst>
                </a:gridCol>
              </a:tblGrid>
              <a:tr h="373859">
                <a:tc>
                  <a:txBody>
                    <a:bodyPr/>
                    <a:lstStyle/>
                    <a:p>
                      <a:pPr algn="ctr"/>
                      <a:r>
                        <a:rPr lang="es-MX" sz="1100" b="1" dirty="0">
                          <a:latin typeface="Modern Love Grunge" panose="04070805081005020601" pitchFamily="82" charset="0"/>
                        </a:rPr>
                        <a:t>MOMENTO </a:t>
                      </a:r>
                    </a:p>
                  </a:txBody>
                  <a:tcPr marL="38576" marR="38576" marT="19289" marB="19289" anchor="ctr"/>
                </a:tc>
                <a:tc>
                  <a:txBody>
                    <a:bodyPr/>
                    <a:lstStyle/>
                    <a:p>
                      <a:pPr algn="ctr"/>
                      <a:r>
                        <a:rPr lang="es-MX" sz="1100" b="1" dirty="0">
                          <a:latin typeface="Modern Love Grunge" panose="04070805081005020601" pitchFamily="82" charset="0"/>
                        </a:rPr>
                        <a:t>ACTIVIDAD</a:t>
                      </a:r>
                    </a:p>
                  </a:txBody>
                  <a:tcPr marL="38576" marR="38576" marT="19289" marB="19289"/>
                </a:tc>
                <a:tc>
                  <a:txBody>
                    <a:bodyPr/>
                    <a:lstStyle/>
                    <a:p>
                      <a:pPr algn="ctr"/>
                      <a:r>
                        <a:rPr lang="es-MX" sz="1100" b="1" dirty="0">
                          <a:latin typeface="Modern Love Grunge" panose="04070805081005020601" pitchFamily="82" charset="0"/>
                        </a:rPr>
                        <a:t>RECURSOS </a:t>
                      </a:r>
                    </a:p>
                  </a:txBody>
                  <a:tcPr marL="38576" marR="38576" marT="19289" marB="19289"/>
                </a:tc>
                <a:tc>
                  <a:txBody>
                    <a:bodyPr/>
                    <a:lstStyle/>
                    <a:p>
                      <a:pPr algn="ctr"/>
                      <a:r>
                        <a:rPr lang="es-MX" sz="1100" b="1" dirty="0">
                          <a:latin typeface="Modern Love Grunge" panose="04070805081005020601" pitchFamily="82" charset="0"/>
                        </a:rPr>
                        <a:t>TIMPO </a:t>
                      </a:r>
                    </a:p>
                  </a:txBody>
                  <a:tcPr marL="38576" marR="38576" marT="19289" marB="19289"/>
                </a:tc>
                <a:tc>
                  <a:txBody>
                    <a:bodyPr/>
                    <a:lstStyle/>
                    <a:p>
                      <a:pPr algn="ctr"/>
                      <a:r>
                        <a:rPr lang="es-MX" sz="1100" b="1" dirty="0">
                          <a:latin typeface="Modern Love Grunge" panose="04070805081005020601" pitchFamily="82" charset="0"/>
                        </a:rPr>
                        <a:t>APRENDIZAJE ESPERADO </a:t>
                      </a:r>
                    </a:p>
                  </a:txBody>
                  <a:tcPr marL="38576" marR="38576" marT="19289" marB="19289"/>
                </a:tc>
                <a:extLst>
                  <a:ext uri="{0D108BD9-81ED-4DB2-BD59-A6C34878D82A}">
                    <a16:rowId xmlns:a16="http://schemas.microsoft.com/office/drawing/2014/main" val="4027688833"/>
                  </a:ext>
                </a:extLst>
              </a:tr>
              <a:tr h="2050259">
                <a:tc>
                  <a:txBody>
                    <a:bodyPr/>
                    <a:lstStyle/>
                    <a:p>
                      <a:pPr algn="ctr"/>
                      <a:r>
                        <a:rPr lang="es-MX" sz="1100" b="1" u="sng" dirty="0">
                          <a:effectLst>
                            <a:outerShdw blurRad="38100" dist="38100" dir="2700000" algn="tl">
                              <a:srgbClr val="000000">
                                <a:alpha val="43137"/>
                              </a:srgbClr>
                            </a:outerShdw>
                          </a:effectLst>
                          <a:latin typeface="Comic Sans MS" panose="030F0702030302020204" pitchFamily="66" charset="0"/>
                        </a:rPr>
                        <a:t>INICIO </a:t>
                      </a:r>
                    </a:p>
                  </a:txBody>
                  <a:tcPr marL="38576" marR="38576" marT="19289" marB="19289" vert="vert270" anchor="ctr"/>
                </a:tc>
                <a:tc>
                  <a:txBody>
                    <a:bodyPr/>
                    <a:lstStyle/>
                    <a:p>
                      <a:r>
                        <a:rPr lang="es-MX" sz="1200" b="0" u="sng" dirty="0">
                          <a:latin typeface="Comic Sans MS" panose="030F0702030302020204" pitchFamily="66" charset="0"/>
                          <a:cs typeface="Arial" panose="020B0604020202020204" pitchFamily="34" charset="0"/>
                        </a:rPr>
                        <a:t>Crecimiento de la planta</a:t>
                      </a:r>
                    </a:p>
                    <a:p>
                      <a:r>
                        <a:rPr lang="es-MX" sz="1200" b="0" dirty="0">
                          <a:latin typeface="Comic Sans MS" panose="030F0702030302020204" pitchFamily="66" charset="0"/>
                          <a:cs typeface="Arial" panose="020B0604020202020204" pitchFamily="34" charset="0"/>
                        </a:rPr>
                        <a:t>Responde las preguntas ¿Quién tiene plantas en su casa?</a:t>
                      </a:r>
                    </a:p>
                    <a:p>
                      <a:r>
                        <a:rPr lang="es-MX" sz="1200" b="0" dirty="0">
                          <a:latin typeface="Comic Sans MS" panose="030F0702030302020204" pitchFamily="66" charset="0"/>
                          <a:cs typeface="Arial" panose="020B0604020202020204" pitchFamily="34" charset="0"/>
                        </a:rPr>
                        <a:t>Recuerda que hay que sembrar plantas en el jardín, ¿Saben como nace y crece una planta?</a:t>
                      </a:r>
                    </a:p>
                    <a:p>
                      <a:r>
                        <a:rPr lang="es-MX" sz="1200" b="0" dirty="0">
                          <a:latin typeface="Comic Sans MS" panose="030F0702030302020204" pitchFamily="66" charset="0"/>
                          <a:cs typeface="Arial" panose="020B0604020202020204" pitchFamily="34" charset="0"/>
                        </a:rPr>
                        <a:t>Escucha y observa el video sobre el crecimiento de la planta.</a:t>
                      </a:r>
                    </a:p>
                    <a:p>
                      <a:pPr marL="0" marR="0" lvl="0" indent="0" algn="l" defTabSz="685783" rtl="0" eaLnBrk="1" fontAlgn="auto" latinLnBrk="0" hangingPunct="1">
                        <a:lnSpc>
                          <a:spcPct val="100000"/>
                        </a:lnSpc>
                        <a:spcBef>
                          <a:spcPts val="0"/>
                        </a:spcBef>
                        <a:spcAft>
                          <a:spcPts val="0"/>
                        </a:spcAft>
                        <a:buClrTx/>
                        <a:buSzTx/>
                        <a:buFontTx/>
                        <a:buNone/>
                        <a:tabLst/>
                        <a:defRPr/>
                      </a:pPr>
                      <a:r>
                        <a:rPr lang="es-MX" sz="1200" b="0" dirty="0">
                          <a:latin typeface="Comic Sans MS" panose="030F0702030302020204" pitchFamily="66" charset="0"/>
                          <a:cs typeface="Arial" panose="020B0604020202020204" pitchFamily="34" charset="0"/>
                        </a:rPr>
                        <a:t>Realiza su anexo de ordenar el proceso de crecimiento de una planta</a:t>
                      </a:r>
                    </a:p>
                    <a:p>
                      <a:endParaRPr lang="es-MX" sz="1200" b="0" dirty="0">
                        <a:latin typeface="Comic Sans MS" panose="030F0702030302020204" pitchFamily="66" charset="0"/>
                        <a:cs typeface="Arial" panose="020B0604020202020204" pitchFamily="34" charset="0"/>
                      </a:endParaRPr>
                    </a:p>
                  </a:txBody>
                  <a:tcPr marL="38576" marR="38576" marT="19289" marB="19289"/>
                </a:tc>
                <a:tc>
                  <a:txBody>
                    <a:bodyPr/>
                    <a:lstStyle/>
                    <a:p>
                      <a:pPr marL="171450" indent="-171450">
                        <a:buFont typeface="Wingdings" panose="05000000000000000000" pitchFamily="2" charset="2"/>
                        <a:buChar char="ü"/>
                      </a:pPr>
                      <a:r>
                        <a:rPr lang="es-MX" sz="1200" b="0" dirty="0">
                          <a:latin typeface="Comic Sans MS" panose="030F0702030302020204" pitchFamily="66" charset="0"/>
                          <a:cs typeface="Arial" panose="020B0604020202020204" pitchFamily="34" charset="0"/>
                        </a:rPr>
                        <a:t>Planta.</a:t>
                      </a:r>
                    </a:p>
                    <a:p>
                      <a:pPr marL="171450" indent="-171450">
                        <a:buFont typeface="Wingdings" panose="05000000000000000000" pitchFamily="2" charset="2"/>
                        <a:buChar char="ü"/>
                      </a:pPr>
                      <a:r>
                        <a:rPr lang="es-MX" sz="1200" b="0" dirty="0">
                          <a:latin typeface="Comic Sans MS" panose="030F0702030302020204" pitchFamily="66" charset="0"/>
                          <a:cs typeface="Arial" panose="020B0604020202020204" pitchFamily="34" charset="0"/>
                        </a:rPr>
                        <a:t>Video: </a:t>
                      </a:r>
                      <a:r>
                        <a:rPr lang="es-MX" sz="1200" b="0" dirty="0">
                          <a:latin typeface="Comic Sans MS" panose="030F0702030302020204" pitchFamily="66" charset="0"/>
                          <a:cs typeface="Arial" panose="020B0604020202020204" pitchFamily="34" charset="0"/>
                          <a:hlinkClick r:id="rId2"/>
                        </a:rPr>
                        <a:t>https://youtu.be/gQ5y5gT-Wbc</a:t>
                      </a:r>
                      <a:r>
                        <a:rPr lang="es-MX" sz="1200" b="0" dirty="0">
                          <a:latin typeface="Comic Sans MS" panose="030F0702030302020204" pitchFamily="66" charset="0"/>
                          <a:cs typeface="Arial" panose="020B0604020202020204" pitchFamily="34" charset="0"/>
                        </a:rPr>
                        <a:t> </a:t>
                      </a:r>
                    </a:p>
                    <a:p>
                      <a:pPr marL="171450" indent="-171450">
                        <a:buFont typeface="Wingdings" panose="05000000000000000000" pitchFamily="2" charset="2"/>
                        <a:buChar char="ü"/>
                      </a:pPr>
                      <a:r>
                        <a:rPr lang="es-MX" sz="1200" b="0" dirty="0">
                          <a:latin typeface="Comic Sans MS" panose="030F0702030302020204" pitchFamily="66" charset="0"/>
                          <a:cs typeface="Arial" panose="020B0604020202020204" pitchFamily="34" charset="0"/>
                        </a:rPr>
                        <a:t>Anexo.</a:t>
                      </a:r>
                    </a:p>
                    <a:p>
                      <a:pPr marL="171450" indent="-171450">
                        <a:buFont typeface="Wingdings" panose="05000000000000000000" pitchFamily="2" charset="2"/>
                        <a:buChar char="ü"/>
                      </a:pPr>
                      <a:r>
                        <a:rPr lang="es-MX" sz="1200" b="0" dirty="0">
                          <a:latin typeface="Comic Sans MS" panose="030F0702030302020204" pitchFamily="66" charset="0"/>
                          <a:cs typeface="Arial" panose="020B0604020202020204" pitchFamily="34" charset="0"/>
                        </a:rPr>
                        <a:t>Colores.</a:t>
                      </a:r>
                    </a:p>
                    <a:p>
                      <a:pPr marL="171450" indent="-171450">
                        <a:buFont typeface="Wingdings" panose="05000000000000000000" pitchFamily="2" charset="2"/>
                        <a:buChar char="ü"/>
                      </a:pPr>
                      <a:r>
                        <a:rPr lang="es-MX" sz="1200" b="0" dirty="0">
                          <a:latin typeface="Comic Sans MS" panose="030F0702030302020204" pitchFamily="66" charset="0"/>
                          <a:cs typeface="Arial" panose="020B0604020202020204" pitchFamily="34" charset="0"/>
                        </a:rPr>
                        <a:t>Tijeras.</a:t>
                      </a:r>
                    </a:p>
                    <a:p>
                      <a:pPr marL="171450" indent="-171450">
                        <a:buFont typeface="Wingdings" panose="05000000000000000000" pitchFamily="2" charset="2"/>
                        <a:buChar char="ü"/>
                      </a:pPr>
                      <a:r>
                        <a:rPr lang="es-MX" sz="1200" b="0" dirty="0" err="1">
                          <a:latin typeface="Comic Sans MS" panose="030F0702030302020204" pitchFamily="66" charset="0"/>
                          <a:cs typeface="Arial" panose="020B0604020202020204" pitchFamily="34" charset="0"/>
                        </a:rPr>
                        <a:t>Prit</a:t>
                      </a:r>
                      <a:r>
                        <a:rPr lang="es-MX" sz="1200" b="0" dirty="0">
                          <a:latin typeface="Comic Sans MS" panose="030F0702030302020204" pitchFamily="66" charset="0"/>
                          <a:cs typeface="Arial" panose="020B0604020202020204" pitchFamily="34" charset="0"/>
                        </a:rPr>
                        <a:t> o Resistol. </a:t>
                      </a:r>
                    </a:p>
                  </a:txBody>
                  <a:tcPr marL="38576" marR="38576" marT="19289" marB="19289"/>
                </a:tc>
                <a:tc>
                  <a:txBody>
                    <a:bodyPr/>
                    <a:lstStyle/>
                    <a:p>
                      <a:r>
                        <a:rPr lang="es-MX" sz="1200" b="0" dirty="0">
                          <a:latin typeface="Comic Sans MS" panose="030F0702030302020204" pitchFamily="66" charset="0"/>
                          <a:cs typeface="Arial" panose="020B0604020202020204" pitchFamily="34" charset="0"/>
                        </a:rPr>
                        <a:t>50 min </a:t>
                      </a:r>
                    </a:p>
                  </a:txBody>
                  <a:tcPr marL="38576" marR="38576" marT="19289" marB="19289"/>
                </a:tc>
                <a:tc rowSpan="3">
                  <a:txBody>
                    <a:bodyPr/>
                    <a:lstStyle/>
                    <a:p>
                      <a:pPr marL="171450" indent="-171450" algn="l">
                        <a:buFont typeface="Wingdings" panose="05000000000000000000" pitchFamily="2" charset="2"/>
                        <a:buChar char="q"/>
                      </a:pPr>
                      <a:r>
                        <a:rPr lang="es-MX" sz="1200" dirty="0">
                          <a:latin typeface="Comic Sans MS" panose="030F0702030302020204" pitchFamily="66" charset="0"/>
                          <a:cs typeface="Arial" panose="020B0604020202020204" pitchFamily="34" charset="0"/>
                        </a:rPr>
                        <a:t>Explica cómo es, cómo ocurrió o cómo funciona algo, ordenando las ideas para que los demás comprendan</a:t>
                      </a:r>
                    </a:p>
                    <a:p>
                      <a:pPr marL="171450" indent="-171450" algn="l">
                        <a:buFont typeface="Wingdings" panose="05000000000000000000" pitchFamily="2" charset="2"/>
                        <a:buChar char="q"/>
                      </a:pPr>
                      <a:endParaRPr lang="es-MX" sz="1200" b="1" i="0" dirty="0">
                        <a:solidFill>
                          <a:schemeClr val="tx1"/>
                        </a:solidFill>
                        <a:latin typeface="Comic Sans MS" panose="030F0702030302020204" pitchFamily="66" charset="0"/>
                        <a:cs typeface="Arial" panose="020B0604020202020204" pitchFamily="34" charset="0"/>
                      </a:endParaRPr>
                    </a:p>
                    <a:p>
                      <a:pPr marL="171450" marR="0" lvl="0" indent="-171450" algn="l" defTabSz="6858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s-MX" sz="1200" dirty="0">
                          <a:latin typeface="Comic Sans MS" panose="030F0702030302020204" pitchFamily="66" charset="0"/>
                          <a:cs typeface="Arial" panose="020B0604020202020204" pitchFamily="34" charset="0"/>
                        </a:rPr>
                        <a:t>Participa en la conservación del medioambiente y propone medidas para su preservación, a partir del reconocimiento de algunas fuentes de contaminación del agua, aire y suelo. </a:t>
                      </a:r>
                    </a:p>
                    <a:p>
                      <a:pPr marL="0" indent="0" algn="l">
                        <a:buFont typeface="Arial" panose="020B0604020202020204" pitchFamily="34" charset="0"/>
                        <a:buNone/>
                      </a:pPr>
                      <a:endParaRPr lang="es-MX" sz="1200" dirty="0">
                        <a:latin typeface="Comic Sans MS" panose="030F0702030302020204" pitchFamily="66" charset="0"/>
                        <a:cs typeface="Arial" panose="020B0604020202020204" pitchFamily="34" charset="0"/>
                      </a:endParaRPr>
                    </a:p>
                  </a:txBody>
                  <a:tcPr marL="38576" marR="38576" marT="19289" marB="19289"/>
                </a:tc>
                <a:extLst>
                  <a:ext uri="{0D108BD9-81ED-4DB2-BD59-A6C34878D82A}">
                    <a16:rowId xmlns:a16="http://schemas.microsoft.com/office/drawing/2014/main" val="1284402066"/>
                  </a:ext>
                </a:extLst>
              </a:tr>
              <a:tr h="1867379">
                <a:tc>
                  <a:txBody>
                    <a:bodyPr/>
                    <a:lstStyle/>
                    <a:p>
                      <a:pPr algn="ctr"/>
                      <a:r>
                        <a:rPr lang="es-MX" sz="1100" b="1" u="sng" dirty="0">
                          <a:effectLst>
                            <a:outerShdw blurRad="38100" dist="38100" dir="2700000" algn="tl">
                              <a:srgbClr val="000000">
                                <a:alpha val="43137"/>
                              </a:srgbClr>
                            </a:outerShdw>
                          </a:effectLst>
                          <a:latin typeface="Comic Sans MS" panose="030F0702030302020204" pitchFamily="66" charset="0"/>
                        </a:rPr>
                        <a:t>DESARROLLO </a:t>
                      </a:r>
                    </a:p>
                  </a:txBody>
                  <a:tcPr marL="38576" marR="38576" marT="19289" marB="19289" vert="vert270"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s-MX" sz="1200" b="0" u="sng" dirty="0">
                          <a:latin typeface="Comic Sans MS" panose="030F0702030302020204" pitchFamily="66" charset="0"/>
                          <a:cs typeface="Arial" panose="020B0604020202020204" pitchFamily="34" charset="0"/>
                        </a:rPr>
                        <a:t>El huerto</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200" b="0" dirty="0">
                          <a:latin typeface="Comic Sans MS" panose="030F0702030302020204" pitchFamily="66" charset="0"/>
                          <a:cs typeface="Arial" panose="020B0604020202020204" pitchFamily="34" charset="0"/>
                        </a:rPr>
                        <a:t>Escucha con atención lo que es una huerto. </a:t>
                      </a:r>
                    </a:p>
                    <a:p>
                      <a:r>
                        <a:rPr lang="es-MX" sz="1200" b="0" dirty="0">
                          <a:latin typeface="Comic Sans MS" panose="030F0702030302020204" pitchFamily="66" charset="0"/>
                          <a:cs typeface="Arial" panose="020B0604020202020204" pitchFamily="34" charset="0"/>
                        </a:rPr>
                        <a:t>Pasa al área del jardín y responde: ¿qué crees que necesitaremos para crear nuestro huerto?</a:t>
                      </a:r>
                    </a:p>
                    <a:p>
                      <a:r>
                        <a:rPr lang="es-MX" sz="1200" b="0" dirty="0">
                          <a:latin typeface="Comic Sans MS" panose="030F0702030302020204" pitchFamily="66" charset="0"/>
                          <a:cs typeface="Arial" panose="020B0604020202020204" pitchFamily="34" charset="0"/>
                        </a:rPr>
                        <a:t>Observa los materiales a utilizar y el procedimiento que se va a llevar acabo, recordando los pasos para el crecimiento de la planta.</a:t>
                      </a:r>
                    </a:p>
                    <a:p>
                      <a:r>
                        <a:rPr lang="es-MX" sz="1200" b="0" dirty="0">
                          <a:latin typeface="Comic Sans MS" panose="030F0702030302020204" pitchFamily="66" charset="0"/>
                          <a:cs typeface="Arial" panose="020B0604020202020204" pitchFamily="34" charset="0"/>
                        </a:rPr>
                        <a:t>¿Qu crees que suceda si ponemos las semillas en la tierra?</a:t>
                      </a:r>
                    </a:p>
                    <a:p>
                      <a:r>
                        <a:rPr lang="es-MX" sz="1200" b="0" dirty="0">
                          <a:latin typeface="Comic Sans MS" panose="030F0702030302020204" pitchFamily="66" charset="0"/>
                          <a:cs typeface="Arial" panose="020B0604020202020204" pitchFamily="34" charset="0"/>
                        </a:rPr>
                        <a:t>Elaborar el huerto con ayuda de la docente.</a:t>
                      </a:r>
                    </a:p>
                  </a:txBody>
                  <a:tcPr marL="38576" marR="38576" marT="19289" marB="19289"/>
                </a:tc>
                <a:tc>
                  <a:txBody>
                    <a:bodyPr/>
                    <a:lstStyle/>
                    <a:p>
                      <a:pPr marL="171450" indent="-171450">
                        <a:buFont typeface="Wingdings" panose="05000000000000000000" pitchFamily="2" charset="2"/>
                        <a:buChar char="ü"/>
                      </a:pPr>
                      <a:r>
                        <a:rPr lang="es-MX" sz="1200" b="0" dirty="0">
                          <a:latin typeface="Comic Sans MS" panose="030F0702030302020204" pitchFamily="66" charset="0"/>
                          <a:cs typeface="Arial" panose="020B0604020202020204" pitchFamily="34" charset="0"/>
                        </a:rPr>
                        <a:t>Semillas.</a:t>
                      </a:r>
                    </a:p>
                    <a:p>
                      <a:pPr marL="171450" indent="-171450">
                        <a:buFont typeface="Wingdings" panose="05000000000000000000" pitchFamily="2" charset="2"/>
                        <a:buChar char="ü"/>
                      </a:pPr>
                      <a:r>
                        <a:rPr lang="es-MX" sz="1200" b="0" dirty="0">
                          <a:latin typeface="Comic Sans MS" panose="030F0702030302020204" pitchFamily="66" charset="0"/>
                          <a:cs typeface="Arial" panose="020B0604020202020204" pitchFamily="34" charset="0"/>
                        </a:rPr>
                        <a:t> Tierra para maceta.</a:t>
                      </a:r>
                    </a:p>
                    <a:p>
                      <a:pPr marL="171450" indent="-171450">
                        <a:buFont typeface="Wingdings" panose="05000000000000000000" pitchFamily="2" charset="2"/>
                        <a:buChar char="ü"/>
                      </a:pPr>
                      <a:r>
                        <a:rPr lang="es-MX" sz="1200" b="0" dirty="0">
                          <a:latin typeface="Comic Sans MS" panose="030F0702030302020204" pitchFamily="66" charset="0"/>
                          <a:cs typeface="Arial" panose="020B0604020202020204" pitchFamily="34" charset="0"/>
                        </a:rPr>
                        <a:t>Caja de madera.</a:t>
                      </a:r>
                    </a:p>
                    <a:p>
                      <a:pPr marL="171450" indent="-171450">
                        <a:buFont typeface="Wingdings" panose="05000000000000000000" pitchFamily="2" charset="2"/>
                        <a:buChar char="ü"/>
                      </a:pPr>
                      <a:r>
                        <a:rPr lang="es-MX" sz="1200" b="0" dirty="0">
                          <a:latin typeface="Comic Sans MS" panose="030F0702030302020204" pitchFamily="66" charset="0"/>
                          <a:cs typeface="Arial" panose="020B0604020202020204" pitchFamily="34" charset="0"/>
                        </a:rPr>
                        <a:t>Bolsa de plástico negra.</a:t>
                      </a:r>
                    </a:p>
                    <a:p>
                      <a:pPr marL="171450" indent="-171450">
                        <a:buFont typeface="Wingdings" panose="05000000000000000000" pitchFamily="2" charset="2"/>
                        <a:buChar char="ü"/>
                      </a:pPr>
                      <a:r>
                        <a:rPr lang="es-MX" sz="1200" b="0" dirty="0">
                          <a:latin typeface="Comic Sans MS" panose="030F0702030302020204" pitchFamily="66" charset="0"/>
                          <a:cs typeface="Arial" panose="020B0604020202020204" pitchFamily="34" charset="0"/>
                        </a:rPr>
                        <a:t>Vasitos o botes para tierra y agua.</a:t>
                      </a:r>
                    </a:p>
                    <a:p>
                      <a:pPr marL="171450" indent="-171450">
                        <a:buFont typeface="Wingdings" panose="05000000000000000000" pitchFamily="2" charset="2"/>
                        <a:buChar char="ü"/>
                      </a:pPr>
                      <a:r>
                        <a:rPr lang="es-MX" sz="1200" b="0" dirty="0">
                          <a:latin typeface="Comic Sans MS" panose="030F0702030302020204" pitchFamily="66" charset="0"/>
                          <a:cs typeface="Arial" panose="020B0604020202020204" pitchFamily="34" charset="0"/>
                        </a:rPr>
                        <a:t>Agua</a:t>
                      </a:r>
                    </a:p>
                  </a:txBody>
                  <a:tcPr marL="38576" marR="38576" marT="19289" marB="19289"/>
                </a:tc>
                <a:tc>
                  <a:txBody>
                    <a:bodyPr/>
                    <a:lstStyle/>
                    <a:p>
                      <a:r>
                        <a:rPr lang="es-MX" sz="1200" b="0" dirty="0">
                          <a:latin typeface="Comic Sans MS" panose="030F0702030302020204" pitchFamily="66" charset="0"/>
                          <a:cs typeface="Arial" panose="020B0604020202020204" pitchFamily="34" charset="0"/>
                        </a:rPr>
                        <a:t>45 min</a:t>
                      </a:r>
                    </a:p>
                  </a:txBody>
                  <a:tcPr marL="38576" marR="38576" marT="19289" marB="19289"/>
                </a:tc>
                <a:tc vMerge="1">
                  <a:txBody>
                    <a:bodyPr/>
                    <a:lstStyle/>
                    <a:p>
                      <a:endParaRPr lang="es-MX" sz="800" dirty="0"/>
                    </a:p>
                  </a:txBody>
                  <a:tcPr marL="68580" marR="68580" marT="34290" marB="34290"/>
                </a:tc>
                <a:extLst>
                  <a:ext uri="{0D108BD9-81ED-4DB2-BD59-A6C34878D82A}">
                    <a16:rowId xmlns:a16="http://schemas.microsoft.com/office/drawing/2014/main" val="973470446"/>
                  </a:ext>
                </a:extLst>
              </a:tr>
              <a:tr h="875821">
                <a:tc>
                  <a:txBody>
                    <a:bodyPr/>
                    <a:lstStyle/>
                    <a:p>
                      <a:pPr algn="ctr"/>
                      <a:r>
                        <a:rPr lang="es-MX" sz="1100" b="1" u="sng" dirty="0">
                          <a:effectLst>
                            <a:outerShdw blurRad="38100" dist="38100" dir="2700000" algn="tl">
                              <a:srgbClr val="000000">
                                <a:alpha val="43137"/>
                              </a:srgbClr>
                            </a:outerShdw>
                          </a:effectLst>
                          <a:latin typeface="Comic Sans MS" panose="030F0702030302020204" pitchFamily="66" charset="0"/>
                        </a:rPr>
                        <a:t>CIERRE </a:t>
                      </a:r>
                    </a:p>
                  </a:txBody>
                  <a:tcPr marL="38576" marR="38576" marT="19289" marB="19289" vert="vert270" anchor="ctr"/>
                </a:tc>
                <a:tc>
                  <a:txBody>
                    <a:bodyPr/>
                    <a:lstStyle/>
                    <a:p>
                      <a:r>
                        <a:rPr lang="es-MX" sz="1200" dirty="0">
                          <a:latin typeface="Comic Sans MS" panose="030F0702030302020204" pitchFamily="66" charset="0"/>
                          <a:cs typeface="Arial" panose="020B0604020202020204" pitchFamily="34" charset="0"/>
                        </a:rPr>
                        <a:t>Responden a los cuestionamientos ¿Qué aprendimos hoy? ¿Cuál actividad fue tu favorita?, ¿qué materiales utilizamos? </a:t>
                      </a:r>
                      <a:endParaRPr lang="es-MX" sz="1200" b="1" dirty="0">
                        <a:latin typeface="Comic Sans MS" panose="030F0702030302020204" pitchFamily="66" charset="0"/>
                        <a:cs typeface="Arial" panose="020B0604020202020204" pitchFamily="34" charset="0"/>
                      </a:endParaRPr>
                    </a:p>
                  </a:txBody>
                  <a:tcPr marL="38576" marR="38576" marT="19289" marB="19289"/>
                </a:tc>
                <a:tc>
                  <a:txBody>
                    <a:bodyPr/>
                    <a:lstStyle/>
                    <a:p>
                      <a:pPr marL="0" indent="0">
                        <a:buFont typeface="Courier New" panose="02070309020205020404" pitchFamily="49" charset="0"/>
                        <a:buNone/>
                      </a:pPr>
                      <a:endParaRPr lang="es-MX" sz="1200" b="1" dirty="0">
                        <a:latin typeface="Comic Sans MS" panose="030F0702030302020204" pitchFamily="66" charset="0"/>
                        <a:cs typeface="Arial" panose="020B0604020202020204" pitchFamily="34" charset="0"/>
                      </a:endParaRPr>
                    </a:p>
                  </a:txBody>
                  <a:tcPr marL="38576" marR="38576" marT="19289" marB="19289"/>
                </a:tc>
                <a:tc>
                  <a:txBody>
                    <a:bodyPr/>
                    <a:lstStyle/>
                    <a:p>
                      <a:r>
                        <a:rPr lang="es-MX" sz="1200" b="0" dirty="0">
                          <a:latin typeface="Comic Sans MS" panose="030F0702030302020204" pitchFamily="66" charset="0"/>
                          <a:cs typeface="Arial" panose="020B0604020202020204" pitchFamily="34" charset="0"/>
                        </a:rPr>
                        <a:t>10 min</a:t>
                      </a:r>
                    </a:p>
                  </a:txBody>
                  <a:tcPr marL="38576" marR="38576" marT="19289" marB="19289"/>
                </a:tc>
                <a:tc vMerge="1">
                  <a:txBody>
                    <a:bodyPr/>
                    <a:lstStyle/>
                    <a:p>
                      <a:endParaRPr lang="es-MX" sz="800" dirty="0"/>
                    </a:p>
                  </a:txBody>
                  <a:tcPr marL="68580" marR="68580" marT="34290" marB="34290"/>
                </a:tc>
                <a:extLst>
                  <a:ext uri="{0D108BD9-81ED-4DB2-BD59-A6C34878D82A}">
                    <a16:rowId xmlns:a16="http://schemas.microsoft.com/office/drawing/2014/main" val="1548943914"/>
                  </a:ext>
                </a:extLst>
              </a:tr>
            </a:tbl>
          </a:graphicData>
        </a:graphic>
      </p:graphicFrame>
      <p:sp>
        <p:nvSpPr>
          <p:cNvPr id="4" name="CuadroTexto 3">
            <a:extLst>
              <a:ext uri="{FF2B5EF4-FFF2-40B4-BE49-F238E27FC236}">
                <a16:creationId xmlns:a16="http://schemas.microsoft.com/office/drawing/2014/main" id="{6FDF02AD-AF7F-645B-531F-8AF64A623C31}"/>
              </a:ext>
            </a:extLst>
          </p:cNvPr>
          <p:cNvSpPr txBox="1"/>
          <p:nvPr/>
        </p:nvSpPr>
        <p:spPr>
          <a:xfrm>
            <a:off x="481913" y="407624"/>
            <a:ext cx="5891667" cy="584775"/>
          </a:xfrm>
          <a:prstGeom prst="rect">
            <a:avLst/>
          </a:prstGeom>
          <a:noFill/>
        </p:spPr>
        <p:txBody>
          <a:bodyPr wrap="square" rtlCol="0">
            <a:spAutoFit/>
          </a:bodyPr>
          <a:lstStyle/>
          <a:p>
            <a:pPr algn="ctr"/>
            <a:r>
              <a:rPr lang="es-MX" sz="3200" b="1" dirty="0">
                <a:ln>
                  <a:solidFill>
                    <a:sysClr val="windowText" lastClr="000000"/>
                  </a:solidFill>
                </a:ln>
                <a:solidFill>
                  <a:schemeClr val="accent6">
                    <a:lumMod val="60000"/>
                    <a:lumOff val="40000"/>
                  </a:schemeClr>
                </a:solidFill>
                <a:effectLst>
                  <a:outerShdw blurRad="38100" dist="38100" dir="2700000" algn="tl">
                    <a:srgbClr val="000000">
                      <a:alpha val="43137"/>
                    </a:srgbClr>
                  </a:outerShdw>
                </a:effectLst>
                <a:latin typeface="Modern Love Caps" panose="04070805081001020A01" pitchFamily="82" charset="0"/>
              </a:rPr>
              <a:t>Actividades Martes 17 de mayo</a:t>
            </a:r>
          </a:p>
        </p:txBody>
      </p:sp>
    </p:spTree>
    <p:extLst>
      <p:ext uri="{BB962C8B-B14F-4D97-AF65-F5344CB8AC3E}">
        <p14:creationId xmlns:p14="http://schemas.microsoft.com/office/powerpoint/2010/main" val="801942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1715243D-02E8-67BC-B4BC-4E3629B46773}"/>
              </a:ext>
            </a:extLst>
          </p:cNvPr>
          <p:cNvSpPr txBox="1"/>
          <p:nvPr/>
        </p:nvSpPr>
        <p:spPr>
          <a:xfrm>
            <a:off x="481913" y="407624"/>
            <a:ext cx="5891667" cy="584775"/>
          </a:xfrm>
          <a:prstGeom prst="rect">
            <a:avLst/>
          </a:prstGeom>
          <a:noFill/>
        </p:spPr>
        <p:txBody>
          <a:bodyPr wrap="square" rtlCol="0">
            <a:spAutoFit/>
          </a:bodyPr>
          <a:lstStyle/>
          <a:p>
            <a:pPr algn="ctr"/>
            <a:r>
              <a:rPr lang="es-MX" sz="3200" b="1" dirty="0">
                <a:ln>
                  <a:solidFill>
                    <a:sysClr val="windowText" lastClr="000000"/>
                  </a:solidFill>
                </a:ln>
                <a:solidFill>
                  <a:schemeClr val="accent6">
                    <a:lumMod val="60000"/>
                    <a:lumOff val="40000"/>
                  </a:schemeClr>
                </a:solidFill>
                <a:effectLst>
                  <a:outerShdw blurRad="38100" dist="38100" dir="2700000" algn="tl">
                    <a:srgbClr val="000000">
                      <a:alpha val="43137"/>
                    </a:srgbClr>
                  </a:outerShdw>
                </a:effectLst>
                <a:latin typeface="Modern Love Caps" panose="04070805081001020A01" pitchFamily="82" charset="0"/>
              </a:rPr>
              <a:t>Actividades Miércoles 18 de mayo</a:t>
            </a:r>
          </a:p>
        </p:txBody>
      </p:sp>
      <p:graphicFrame>
        <p:nvGraphicFramePr>
          <p:cNvPr id="6" name="Tabla 5">
            <a:extLst>
              <a:ext uri="{FF2B5EF4-FFF2-40B4-BE49-F238E27FC236}">
                <a16:creationId xmlns:a16="http://schemas.microsoft.com/office/drawing/2014/main" id="{92C05C4D-98F5-76D6-B6CA-7F199B671C8A}"/>
              </a:ext>
            </a:extLst>
          </p:cNvPr>
          <p:cNvGraphicFramePr>
            <a:graphicFrameLocks noGrp="1"/>
          </p:cNvGraphicFramePr>
          <p:nvPr>
            <p:extLst>
              <p:ext uri="{D42A27DB-BD31-4B8C-83A1-F6EECF244321}">
                <p14:modId xmlns:p14="http://schemas.microsoft.com/office/powerpoint/2010/main" val="1781625044"/>
              </p:ext>
            </p:extLst>
          </p:nvPr>
        </p:nvGraphicFramePr>
        <p:xfrm>
          <a:off x="106595" y="1107011"/>
          <a:ext cx="6640194" cy="6452387"/>
        </p:xfrm>
        <a:graphic>
          <a:graphicData uri="http://schemas.openxmlformats.org/drawingml/2006/table">
            <a:tbl>
              <a:tblPr firstRow="1" bandRow="1">
                <a:effectLst>
                  <a:outerShdw blurRad="63500" sx="102000" sy="102000" algn="ctr" rotWithShape="0">
                    <a:prstClr val="black">
                      <a:alpha val="40000"/>
                    </a:prstClr>
                  </a:outerShdw>
                </a:effectLst>
                <a:tableStyleId>{5940675A-B579-460E-94D1-54222C63F5DA}</a:tableStyleId>
              </a:tblPr>
              <a:tblGrid>
                <a:gridCol w="822212">
                  <a:extLst>
                    <a:ext uri="{9D8B030D-6E8A-4147-A177-3AD203B41FA5}">
                      <a16:colId xmlns:a16="http://schemas.microsoft.com/office/drawing/2014/main" val="2470353427"/>
                    </a:ext>
                  </a:extLst>
                </a:gridCol>
                <a:gridCol w="2453424">
                  <a:extLst>
                    <a:ext uri="{9D8B030D-6E8A-4147-A177-3AD203B41FA5}">
                      <a16:colId xmlns:a16="http://schemas.microsoft.com/office/drawing/2014/main" val="1493530307"/>
                    </a:ext>
                  </a:extLst>
                </a:gridCol>
                <a:gridCol w="1311679">
                  <a:extLst>
                    <a:ext uri="{9D8B030D-6E8A-4147-A177-3AD203B41FA5}">
                      <a16:colId xmlns:a16="http://schemas.microsoft.com/office/drawing/2014/main" val="3457947503"/>
                    </a:ext>
                  </a:extLst>
                </a:gridCol>
                <a:gridCol w="611279">
                  <a:extLst>
                    <a:ext uri="{9D8B030D-6E8A-4147-A177-3AD203B41FA5}">
                      <a16:colId xmlns:a16="http://schemas.microsoft.com/office/drawing/2014/main" val="2932810855"/>
                    </a:ext>
                  </a:extLst>
                </a:gridCol>
                <a:gridCol w="1441600">
                  <a:extLst>
                    <a:ext uri="{9D8B030D-6E8A-4147-A177-3AD203B41FA5}">
                      <a16:colId xmlns:a16="http://schemas.microsoft.com/office/drawing/2014/main" val="1732436191"/>
                    </a:ext>
                  </a:extLst>
                </a:gridCol>
              </a:tblGrid>
              <a:tr h="636891">
                <a:tc>
                  <a:txBody>
                    <a:bodyPr/>
                    <a:lstStyle/>
                    <a:p>
                      <a:pPr algn="ctr"/>
                      <a:r>
                        <a:rPr lang="es-MX" sz="1100" b="1" dirty="0">
                          <a:latin typeface="Modern Love Grunge" panose="04070805081005020601" pitchFamily="82" charset="0"/>
                        </a:rPr>
                        <a:t>MOMENTO </a:t>
                      </a:r>
                    </a:p>
                  </a:txBody>
                  <a:tcPr marL="38576" marR="38576" marT="19289" marB="19289"/>
                </a:tc>
                <a:tc>
                  <a:txBody>
                    <a:bodyPr/>
                    <a:lstStyle/>
                    <a:p>
                      <a:pPr algn="ctr"/>
                      <a:r>
                        <a:rPr lang="es-MX" sz="1100" b="1" dirty="0">
                          <a:latin typeface="Modern Love Grunge" panose="04070805081005020601" pitchFamily="82" charset="0"/>
                        </a:rPr>
                        <a:t>ACTIVIDAD</a:t>
                      </a:r>
                    </a:p>
                  </a:txBody>
                  <a:tcPr marL="38576" marR="38576" marT="19289" marB="19289"/>
                </a:tc>
                <a:tc>
                  <a:txBody>
                    <a:bodyPr/>
                    <a:lstStyle/>
                    <a:p>
                      <a:pPr algn="ctr"/>
                      <a:r>
                        <a:rPr lang="es-MX" sz="1100" b="1" dirty="0">
                          <a:latin typeface="Modern Love Grunge" panose="04070805081005020601" pitchFamily="82" charset="0"/>
                        </a:rPr>
                        <a:t>RECURSOS </a:t>
                      </a:r>
                    </a:p>
                  </a:txBody>
                  <a:tcPr marL="38576" marR="38576" marT="19289" marB="19289"/>
                </a:tc>
                <a:tc>
                  <a:txBody>
                    <a:bodyPr/>
                    <a:lstStyle/>
                    <a:p>
                      <a:pPr algn="ctr"/>
                      <a:r>
                        <a:rPr lang="es-MX" sz="1100" b="1" dirty="0">
                          <a:latin typeface="Modern Love Grunge" panose="04070805081005020601" pitchFamily="82" charset="0"/>
                        </a:rPr>
                        <a:t>TIMPO </a:t>
                      </a:r>
                    </a:p>
                  </a:txBody>
                  <a:tcPr marL="38576" marR="38576" marT="19289" marB="19289"/>
                </a:tc>
                <a:tc>
                  <a:txBody>
                    <a:bodyPr/>
                    <a:lstStyle/>
                    <a:p>
                      <a:pPr algn="ctr"/>
                      <a:r>
                        <a:rPr lang="es-MX" sz="1100" b="1" dirty="0">
                          <a:latin typeface="Modern Love Grunge" panose="04070805081005020601" pitchFamily="82" charset="0"/>
                        </a:rPr>
                        <a:t>APRENDIZAJE ESPERADO </a:t>
                      </a:r>
                    </a:p>
                  </a:txBody>
                  <a:tcPr marL="38576" marR="38576" marT="19289" marB="19289"/>
                </a:tc>
                <a:extLst>
                  <a:ext uri="{0D108BD9-81ED-4DB2-BD59-A6C34878D82A}">
                    <a16:rowId xmlns:a16="http://schemas.microsoft.com/office/drawing/2014/main" val="4027688833"/>
                  </a:ext>
                </a:extLst>
              </a:tr>
              <a:tr h="2050259">
                <a:tc>
                  <a:txBody>
                    <a:bodyPr/>
                    <a:lstStyle/>
                    <a:p>
                      <a:pPr algn="ctr"/>
                      <a:r>
                        <a:rPr lang="es-MX" sz="1100" b="1" u="sng" dirty="0">
                          <a:effectLst>
                            <a:outerShdw blurRad="38100" dist="38100" dir="2700000" algn="tl">
                              <a:srgbClr val="000000">
                                <a:alpha val="43137"/>
                              </a:srgbClr>
                            </a:outerShdw>
                          </a:effectLst>
                          <a:latin typeface="Comic Sans MS" panose="030F0702030302020204" pitchFamily="66" charset="0"/>
                        </a:rPr>
                        <a:t>INICIO </a:t>
                      </a:r>
                    </a:p>
                  </a:txBody>
                  <a:tcPr marL="38576" marR="38576" marT="19289" marB="19289" vert="vert270" anchor="ctr"/>
                </a:tc>
                <a:tc>
                  <a:txBody>
                    <a:bodyPr/>
                    <a:lstStyle/>
                    <a:p>
                      <a:r>
                        <a:rPr lang="es-MX" sz="1100" b="0" u="sng" dirty="0">
                          <a:latin typeface="Comic Sans MS" panose="030F0702030302020204" pitchFamily="66" charset="0"/>
                          <a:cs typeface="Arial" panose="020B0604020202020204" pitchFamily="34" charset="0"/>
                        </a:rPr>
                        <a:t>El jardinero</a:t>
                      </a:r>
                    </a:p>
                    <a:p>
                      <a:r>
                        <a:rPr lang="es-MX" sz="1100" b="0" u="none" dirty="0">
                          <a:latin typeface="Comic Sans MS" panose="030F0702030302020204" pitchFamily="66" charset="0"/>
                          <a:cs typeface="Arial" panose="020B0604020202020204" pitchFamily="34" charset="0"/>
                        </a:rPr>
                        <a:t>Responde: ¿Sabes como se llaman las personas encargadas de cuidar las plantas?, ¿alguna vez has ayudado a tu mamá a cuidar sus plantas?</a:t>
                      </a:r>
                    </a:p>
                    <a:p>
                      <a:r>
                        <a:rPr lang="es-MX" sz="1100" b="0" u="none" dirty="0">
                          <a:latin typeface="Comic Sans MS" panose="030F0702030302020204" pitchFamily="66" charset="0"/>
                          <a:cs typeface="Arial" panose="020B0604020202020204" pitchFamily="34" charset="0"/>
                        </a:rPr>
                        <a:t>Escucha con atención lo que hace el jardinero y observa las herramientas que utiliza.</a:t>
                      </a:r>
                    </a:p>
                    <a:p>
                      <a:r>
                        <a:rPr lang="es-MX" sz="1100" b="0" u="none" dirty="0">
                          <a:latin typeface="Comic Sans MS" panose="030F0702030302020204" pitchFamily="66" charset="0"/>
                          <a:cs typeface="Arial" panose="020B0604020202020204" pitchFamily="34" charset="0"/>
                        </a:rPr>
                        <a:t>Responde: ¿hemos realizado actividades que hace el jardinero?, ¿El jardinero ayuda a prevenir la contaminación del suelo?, ¿por qué?</a:t>
                      </a:r>
                    </a:p>
                  </a:txBody>
                  <a:tcPr marL="38576" marR="38576" marT="19289" marB="19289"/>
                </a:tc>
                <a:tc>
                  <a:txBody>
                    <a:bodyPr/>
                    <a:lstStyle/>
                    <a:p>
                      <a:pPr marL="171450" indent="-171450">
                        <a:buFont typeface="Wingdings" panose="05000000000000000000" pitchFamily="2" charset="2"/>
                        <a:buChar char="ü"/>
                      </a:pPr>
                      <a:r>
                        <a:rPr lang="es-MX" sz="1100" b="0" dirty="0">
                          <a:latin typeface="Arial" panose="020B0604020202020204" pitchFamily="34" charset="0"/>
                          <a:cs typeface="Arial" panose="020B0604020202020204" pitchFamily="34" charset="0"/>
                        </a:rPr>
                        <a:t>Imágenes digitales de las acciones que realiza un jardinero y sus herramientas.</a:t>
                      </a:r>
                    </a:p>
                    <a:p>
                      <a:pPr marL="171450" indent="-171450">
                        <a:buFont typeface="Wingdings" panose="05000000000000000000" pitchFamily="2" charset="2"/>
                        <a:buChar char="ü"/>
                      </a:pPr>
                      <a:r>
                        <a:rPr lang="es-MX" sz="1100" b="0" dirty="0">
                          <a:latin typeface="Arial" panose="020B0604020202020204" pitchFamily="34" charset="0"/>
                          <a:cs typeface="Arial" panose="020B0604020202020204" pitchFamily="34" charset="0"/>
                        </a:rPr>
                        <a:t>Imagen en físico de un jardinero.</a:t>
                      </a:r>
                    </a:p>
                  </a:txBody>
                  <a:tcPr marL="38576" marR="38576" marT="19289" marB="19289"/>
                </a:tc>
                <a:tc>
                  <a:txBody>
                    <a:bodyPr/>
                    <a:lstStyle/>
                    <a:p>
                      <a:r>
                        <a:rPr lang="es-MX" sz="1100" b="0" dirty="0">
                          <a:latin typeface="Comic Sans MS" panose="030F0702030302020204" pitchFamily="66" charset="0"/>
                          <a:cs typeface="Arial" panose="020B0604020202020204" pitchFamily="34" charset="0"/>
                        </a:rPr>
                        <a:t>35 min</a:t>
                      </a:r>
                    </a:p>
                  </a:txBody>
                  <a:tcPr marL="38576" marR="38576" marT="19289" marB="19289"/>
                </a:tc>
                <a:tc rowSpan="3">
                  <a:txBody>
                    <a:bodyPr/>
                    <a:lstStyle/>
                    <a:p>
                      <a:pPr marL="0" marR="0" lvl="0" indent="0" algn="l" defTabSz="685783"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s-MX" sz="1100" dirty="0">
                        <a:latin typeface="Comic Sans MS" panose="030F0702030302020204" pitchFamily="66" charset="0"/>
                      </a:endParaRPr>
                    </a:p>
                    <a:p>
                      <a:pPr marL="285750" marR="0" lvl="0" indent="-285750" algn="l" defTabSz="685783"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s-MX" sz="1100" dirty="0">
                          <a:latin typeface="Comic Sans MS" panose="030F0702030302020204" pitchFamily="66" charset="0"/>
                          <a:cs typeface="Arial" panose="020B0604020202020204" pitchFamily="34" charset="0"/>
                        </a:rPr>
                        <a:t>Participa en la conservación del medioambiente y propone medidas para su preservación, a partir del reconocimiento de algunas fuentes de contaminación del agua, aire y suelo. </a:t>
                      </a:r>
                    </a:p>
                    <a:p>
                      <a:pPr marL="285750" marR="0" lvl="0" indent="-285750" algn="l" defTabSz="685783"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s-MX" sz="1100" dirty="0">
                          <a:latin typeface="Comic Sans MS" panose="030F0702030302020204" pitchFamily="66" charset="0"/>
                        </a:rPr>
                        <a:t>Persiste en la realización de actividades desafiantes y toma decisiones para concluirlas.</a:t>
                      </a:r>
                    </a:p>
                    <a:p>
                      <a:pPr marL="285750" marR="0" lvl="0" indent="-285750" algn="l" defTabSz="685783"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s-MX" sz="1100" dirty="0">
                          <a:latin typeface="Comic Sans MS" panose="030F0702030302020204" pitchFamily="66" charset="0"/>
                          <a:cs typeface="Arial" panose="020B0604020202020204" pitchFamily="34" charset="0"/>
                        </a:rPr>
                        <a:t>Explica cómo es, cómo ocurrió o cómo funciona algo, ordenando las ideas para que los demás comprendan.</a:t>
                      </a:r>
                      <a:endParaRPr lang="es-MX" sz="1100" b="0" i="0" dirty="0">
                        <a:solidFill>
                          <a:schemeClr val="tx1"/>
                        </a:solidFill>
                        <a:effectLst/>
                        <a:latin typeface="Comic Sans MS" panose="030F0702030302020204" pitchFamily="66" charset="0"/>
                        <a:cs typeface="Arial" panose="020B0604020202020204" pitchFamily="34" charset="0"/>
                      </a:endParaRPr>
                    </a:p>
                    <a:p>
                      <a:pPr marL="0" marR="0" lvl="0" indent="0" algn="l" defTabSz="685783"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s-MX" sz="1100" dirty="0">
                        <a:latin typeface="Comic Sans MS" panose="030F0702030302020204" pitchFamily="66" charset="0"/>
                        <a:cs typeface="Arial" panose="020B0604020202020204" pitchFamily="34" charset="0"/>
                      </a:endParaRPr>
                    </a:p>
                    <a:p>
                      <a:pPr marL="285750" marR="0" lvl="0" indent="-285750" algn="l" defTabSz="685783" rtl="0" eaLnBrk="1" fontAlgn="auto" latinLnBrk="0" hangingPunct="1">
                        <a:lnSpc>
                          <a:spcPct val="100000"/>
                        </a:lnSpc>
                        <a:spcBef>
                          <a:spcPts val="0"/>
                        </a:spcBef>
                        <a:spcAft>
                          <a:spcPts val="0"/>
                        </a:spcAft>
                        <a:buClrTx/>
                        <a:buSzTx/>
                        <a:buFont typeface="Wingdings" panose="05000000000000000000" pitchFamily="2" charset="2"/>
                        <a:buChar char="q"/>
                        <a:tabLst/>
                        <a:defRPr/>
                      </a:pPr>
                      <a:endParaRPr lang="es-MX" sz="1100" b="0" i="0" dirty="0">
                        <a:solidFill>
                          <a:schemeClr val="tx1"/>
                        </a:solidFill>
                        <a:effectLst/>
                        <a:latin typeface="Comic Sans MS" panose="030F0702030302020204" pitchFamily="66" charset="0"/>
                        <a:cs typeface="Arial" panose="020B0604020202020204" pitchFamily="34" charset="0"/>
                      </a:endParaRPr>
                    </a:p>
                    <a:p>
                      <a:pPr marL="0" marR="0" lvl="0" indent="0" algn="l" defTabSz="685783" rtl="0" eaLnBrk="1" fontAlgn="auto" latinLnBrk="0" hangingPunct="1">
                        <a:lnSpc>
                          <a:spcPct val="100000"/>
                        </a:lnSpc>
                        <a:spcBef>
                          <a:spcPts val="0"/>
                        </a:spcBef>
                        <a:spcAft>
                          <a:spcPts val="0"/>
                        </a:spcAft>
                        <a:buClrTx/>
                        <a:buSzTx/>
                        <a:buFont typeface="Wingdings" panose="05000000000000000000" pitchFamily="2" charset="2"/>
                        <a:buNone/>
                        <a:tabLst/>
                        <a:defRPr/>
                      </a:pPr>
                      <a:r>
                        <a:rPr lang="es-MX" sz="1100" dirty="0">
                          <a:latin typeface="Comic Sans MS" panose="030F0702030302020204" pitchFamily="66" charset="0"/>
                        </a:rPr>
                        <a:t> </a:t>
                      </a:r>
                    </a:p>
                  </a:txBody>
                  <a:tcPr marL="38576" marR="38576" marT="19289" marB="19289"/>
                </a:tc>
                <a:extLst>
                  <a:ext uri="{0D108BD9-81ED-4DB2-BD59-A6C34878D82A}">
                    <a16:rowId xmlns:a16="http://schemas.microsoft.com/office/drawing/2014/main" val="1284402066"/>
                  </a:ext>
                </a:extLst>
              </a:tr>
              <a:tr h="1882619">
                <a:tc>
                  <a:txBody>
                    <a:bodyPr/>
                    <a:lstStyle/>
                    <a:p>
                      <a:pPr algn="ctr"/>
                      <a:r>
                        <a:rPr lang="es-MX" sz="1100" b="1" u="sng" dirty="0">
                          <a:effectLst>
                            <a:outerShdw blurRad="38100" dist="38100" dir="2700000" algn="tl">
                              <a:srgbClr val="000000">
                                <a:alpha val="43137"/>
                              </a:srgbClr>
                            </a:outerShdw>
                          </a:effectLst>
                          <a:latin typeface="Comic Sans MS" panose="030F0702030302020204" pitchFamily="66" charset="0"/>
                        </a:rPr>
                        <a:t>DESARROLLO </a:t>
                      </a:r>
                    </a:p>
                  </a:txBody>
                  <a:tcPr marL="38576" marR="38576" marT="19289" marB="19289" vert="vert270" anchor="ctr"/>
                </a:tc>
                <a:tc>
                  <a:txBody>
                    <a:bodyPr/>
                    <a:lstStyle/>
                    <a:p>
                      <a:r>
                        <a:rPr lang="es-MX" sz="1100" b="0" u="sng" dirty="0">
                          <a:latin typeface="Comic Sans MS" panose="030F0702030302020204" pitchFamily="66" charset="0"/>
                          <a:cs typeface="Arial" panose="020B0604020202020204" pitchFamily="34" charset="0"/>
                        </a:rPr>
                        <a:t>Señor cabeza de pasto</a:t>
                      </a:r>
                    </a:p>
                    <a:p>
                      <a:r>
                        <a:rPr lang="es-MX" sz="1100" b="0" dirty="0">
                          <a:latin typeface="Comic Sans MS" panose="030F0702030302020204" pitchFamily="66" charset="0"/>
                          <a:cs typeface="Arial" panose="020B0604020202020204" pitchFamily="34" charset="0"/>
                        </a:rPr>
                        <a:t>Observa los materiales que va a utilizar.</a:t>
                      </a:r>
                    </a:p>
                    <a:p>
                      <a:r>
                        <a:rPr lang="es-MX" sz="1100" b="0" dirty="0">
                          <a:latin typeface="Comic Sans MS" panose="030F0702030302020204" pitchFamily="66" charset="0"/>
                          <a:cs typeface="Arial" panose="020B0604020202020204" pitchFamily="34" charset="0"/>
                        </a:rPr>
                        <a:t>Responde: ¿qué crees que va a suceder si metemos las semillas en el calcetín?</a:t>
                      </a:r>
                    </a:p>
                    <a:p>
                      <a:r>
                        <a:rPr lang="es-MX" sz="1100" b="0" dirty="0">
                          <a:latin typeface="Comic Sans MS" panose="030F0702030302020204" pitchFamily="66" charset="0"/>
                          <a:cs typeface="Arial" panose="020B0604020202020204" pitchFamily="34" charset="0"/>
                        </a:rPr>
                        <a:t>Elabora un dibujo de lo que puede suceder.</a:t>
                      </a:r>
                    </a:p>
                    <a:p>
                      <a:r>
                        <a:rPr lang="es-MX" sz="1100" b="0" dirty="0">
                          <a:latin typeface="Comic Sans MS" panose="030F0702030302020204" pitchFamily="66" charset="0"/>
                          <a:cs typeface="Arial" panose="020B0604020202020204" pitchFamily="34" charset="0"/>
                        </a:rPr>
                        <a:t>Elabora el experimento del señor cabeza de pasto siguiendo las instrucciones, lo decora y sale al huerto a buscar un espacio para poner su señor cabeza de pasto</a:t>
                      </a:r>
                    </a:p>
                    <a:p>
                      <a:endParaRPr lang="es-MX" sz="1100" b="0" dirty="0">
                        <a:latin typeface="Comic Sans MS" panose="030F0702030302020204" pitchFamily="66" charset="0"/>
                        <a:cs typeface="Arial" panose="020B0604020202020204" pitchFamily="34" charset="0"/>
                      </a:endParaRPr>
                    </a:p>
                  </a:txBody>
                  <a:tcPr marL="38576" marR="38576" marT="19289" marB="19289"/>
                </a:tc>
                <a:tc>
                  <a:txBody>
                    <a:bodyPr/>
                    <a:lstStyle/>
                    <a:p>
                      <a:pPr marL="171450" indent="-171450">
                        <a:buFont typeface="Wingdings" panose="05000000000000000000" pitchFamily="2" charset="2"/>
                        <a:buChar char="ü"/>
                      </a:pPr>
                      <a:r>
                        <a:rPr lang="es-MX" sz="1100" b="0" dirty="0">
                          <a:latin typeface="Arial" panose="020B0604020202020204" pitchFamily="34" charset="0"/>
                          <a:cs typeface="Arial" panose="020B0604020202020204" pitchFamily="34" charset="0"/>
                        </a:rPr>
                        <a:t>Hoja de máquina</a:t>
                      </a:r>
                    </a:p>
                    <a:p>
                      <a:pPr marL="171450" indent="-171450">
                        <a:buFont typeface="Wingdings" panose="05000000000000000000" pitchFamily="2" charset="2"/>
                        <a:buChar char="ü"/>
                      </a:pPr>
                      <a:r>
                        <a:rPr lang="es-MX" sz="1100" b="0" dirty="0">
                          <a:latin typeface="Arial" panose="020B0604020202020204" pitchFamily="34" charset="0"/>
                          <a:cs typeface="Arial" panose="020B0604020202020204" pitchFamily="34" charset="0"/>
                        </a:rPr>
                        <a:t>Colores</a:t>
                      </a:r>
                    </a:p>
                    <a:p>
                      <a:pPr marL="171450" indent="-171450">
                        <a:buFont typeface="Wingdings" panose="05000000000000000000" pitchFamily="2" charset="2"/>
                        <a:buChar char="ü"/>
                      </a:pPr>
                      <a:r>
                        <a:rPr lang="es-MX" sz="1100" b="0" dirty="0">
                          <a:latin typeface="Arial" panose="020B0604020202020204" pitchFamily="34" charset="0"/>
                          <a:cs typeface="Arial" panose="020B0604020202020204" pitchFamily="34" charset="0"/>
                        </a:rPr>
                        <a:t>Media</a:t>
                      </a:r>
                    </a:p>
                    <a:p>
                      <a:pPr marL="171450" indent="-171450">
                        <a:buFont typeface="Wingdings" panose="05000000000000000000" pitchFamily="2" charset="2"/>
                        <a:buChar char="ü"/>
                      </a:pPr>
                      <a:r>
                        <a:rPr lang="es-MX" sz="1100" b="0" dirty="0">
                          <a:latin typeface="Arial" panose="020B0604020202020204" pitchFamily="34" charset="0"/>
                          <a:cs typeface="Arial" panose="020B0604020202020204" pitchFamily="34" charset="0"/>
                        </a:rPr>
                        <a:t>Tierra para maceta</a:t>
                      </a:r>
                    </a:p>
                    <a:p>
                      <a:pPr marL="171450" indent="-171450">
                        <a:buFont typeface="Wingdings" panose="05000000000000000000" pitchFamily="2" charset="2"/>
                        <a:buChar char="ü"/>
                      </a:pPr>
                      <a:r>
                        <a:rPr lang="es-MX" sz="1100" b="0" dirty="0">
                          <a:latin typeface="Arial" panose="020B0604020202020204" pitchFamily="34" charset="0"/>
                          <a:cs typeface="Arial" panose="020B0604020202020204" pitchFamily="34" charset="0"/>
                        </a:rPr>
                        <a:t>Semillitas</a:t>
                      </a:r>
                    </a:p>
                    <a:p>
                      <a:pPr marL="171450" indent="-171450">
                        <a:buFont typeface="Wingdings" panose="05000000000000000000" pitchFamily="2" charset="2"/>
                        <a:buChar char="ü"/>
                      </a:pPr>
                      <a:r>
                        <a:rPr lang="es-MX" sz="1100" b="0" dirty="0">
                          <a:latin typeface="Arial" panose="020B0604020202020204" pitchFamily="34" charset="0"/>
                          <a:cs typeface="Arial" panose="020B0604020202020204" pitchFamily="34" charset="0"/>
                        </a:rPr>
                        <a:t>Agua</a:t>
                      </a:r>
                    </a:p>
                    <a:p>
                      <a:pPr marL="171450" indent="-171450">
                        <a:buFont typeface="Wingdings" panose="05000000000000000000" pitchFamily="2" charset="2"/>
                        <a:buChar char="ü"/>
                      </a:pPr>
                      <a:r>
                        <a:rPr lang="es-MX" sz="1100" b="0" dirty="0">
                          <a:latin typeface="Arial" panose="020B0604020202020204" pitchFamily="34" charset="0"/>
                          <a:cs typeface="Arial" panose="020B0604020202020204" pitchFamily="34" charset="0"/>
                        </a:rPr>
                        <a:t>Ligas pequeñas</a:t>
                      </a:r>
                    </a:p>
                    <a:p>
                      <a:pPr marL="171450" indent="-171450">
                        <a:buFont typeface="Wingdings" panose="05000000000000000000" pitchFamily="2" charset="2"/>
                        <a:buChar char="ü"/>
                      </a:pPr>
                      <a:r>
                        <a:rPr lang="es-MX" sz="1100" b="0" dirty="0">
                          <a:latin typeface="Arial" panose="020B0604020202020204" pitchFamily="34" charset="0"/>
                          <a:cs typeface="Arial" panose="020B0604020202020204" pitchFamily="34" charset="0"/>
                        </a:rPr>
                        <a:t>Ojos </a:t>
                      </a:r>
                    </a:p>
                    <a:p>
                      <a:pPr marL="171450" indent="-171450">
                        <a:buFont typeface="Wingdings" panose="05000000000000000000" pitchFamily="2" charset="2"/>
                        <a:buChar char="ü"/>
                      </a:pPr>
                      <a:r>
                        <a:rPr lang="es-MX" sz="1100" b="0" dirty="0">
                          <a:latin typeface="Arial" panose="020B0604020202020204" pitchFamily="34" charset="0"/>
                          <a:cs typeface="Arial" panose="020B0604020202020204" pitchFamily="34" charset="0"/>
                        </a:rPr>
                        <a:t>Silicon</a:t>
                      </a:r>
                    </a:p>
                    <a:p>
                      <a:pPr marL="171450" indent="-171450">
                        <a:buFont typeface="Wingdings" panose="05000000000000000000" pitchFamily="2" charset="2"/>
                        <a:buChar char="ü"/>
                      </a:pPr>
                      <a:r>
                        <a:rPr lang="es-MX" sz="1100" b="0" dirty="0">
                          <a:latin typeface="Arial" panose="020B0604020202020204" pitchFamily="34" charset="0"/>
                          <a:cs typeface="Arial" panose="020B0604020202020204" pitchFamily="34" charset="0"/>
                        </a:rPr>
                        <a:t>Etiqueta con el nombre del alumno. </a:t>
                      </a:r>
                    </a:p>
                  </a:txBody>
                  <a:tcPr marL="38576" marR="38576" marT="19289" marB="19289"/>
                </a:tc>
                <a:tc>
                  <a:txBody>
                    <a:bodyPr/>
                    <a:lstStyle/>
                    <a:p>
                      <a:r>
                        <a:rPr lang="es-MX" sz="1100" b="0" dirty="0">
                          <a:latin typeface="Comic Sans MS" panose="030F0702030302020204" pitchFamily="66" charset="0"/>
                          <a:cs typeface="Arial" panose="020B0604020202020204" pitchFamily="34" charset="0"/>
                        </a:rPr>
                        <a:t> 50 min</a:t>
                      </a:r>
                    </a:p>
                  </a:txBody>
                  <a:tcPr marL="38576" marR="38576" marT="19289" marB="19289"/>
                </a:tc>
                <a:tc vMerge="1">
                  <a:txBody>
                    <a:bodyPr/>
                    <a:lstStyle/>
                    <a:p>
                      <a:endParaRPr lang="es-MX" sz="800" dirty="0"/>
                    </a:p>
                  </a:txBody>
                  <a:tcPr marL="68580" marR="68580" marT="34290" marB="34290"/>
                </a:tc>
                <a:extLst>
                  <a:ext uri="{0D108BD9-81ED-4DB2-BD59-A6C34878D82A}">
                    <a16:rowId xmlns:a16="http://schemas.microsoft.com/office/drawing/2014/main" val="973470446"/>
                  </a:ext>
                </a:extLst>
              </a:tr>
              <a:tr h="1379699">
                <a:tc>
                  <a:txBody>
                    <a:bodyPr/>
                    <a:lstStyle/>
                    <a:p>
                      <a:pPr algn="ctr"/>
                      <a:r>
                        <a:rPr lang="es-MX" sz="1100" b="1" u="sng" dirty="0">
                          <a:effectLst>
                            <a:outerShdw blurRad="38100" dist="38100" dir="2700000" algn="tl">
                              <a:srgbClr val="000000">
                                <a:alpha val="43137"/>
                              </a:srgbClr>
                            </a:outerShdw>
                          </a:effectLst>
                          <a:latin typeface="Comic Sans MS" panose="030F0702030302020204" pitchFamily="66" charset="0"/>
                        </a:rPr>
                        <a:t>CIERRE </a:t>
                      </a:r>
                    </a:p>
                  </a:txBody>
                  <a:tcPr marL="38576" marR="38576" marT="19289" marB="19289" vert="vert270" anchor="ctr"/>
                </a:tc>
                <a:tc>
                  <a:txBody>
                    <a:bodyPr/>
                    <a:lstStyle/>
                    <a:p>
                      <a:pPr marL="0" marR="0" lvl="0" indent="0" algn="l" defTabSz="685783" rtl="0" eaLnBrk="1" fontAlgn="auto" latinLnBrk="0" hangingPunct="1">
                        <a:lnSpc>
                          <a:spcPct val="100000"/>
                        </a:lnSpc>
                        <a:spcBef>
                          <a:spcPts val="0"/>
                        </a:spcBef>
                        <a:spcAft>
                          <a:spcPts val="0"/>
                        </a:spcAft>
                        <a:buClrTx/>
                        <a:buSzTx/>
                        <a:buFontTx/>
                        <a:buNone/>
                        <a:tabLst/>
                        <a:defRPr/>
                      </a:pPr>
                      <a:r>
                        <a:rPr lang="es-MX" sz="1100" dirty="0">
                          <a:latin typeface="Comic Sans MS" panose="030F0702030302020204" pitchFamily="66" charset="0"/>
                          <a:cs typeface="Arial" panose="020B0604020202020204" pitchFamily="34" charset="0"/>
                        </a:rPr>
                        <a:t>Responden a los cuestionamientos ¿Qué aprendimos hoy? ¿Cuál actividad fue tu favorita?, ¿qué materiales utilizamos? </a:t>
                      </a:r>
                      <a:endParaRPr lang="es-MX" sz="1100" b="1" dirty="0">
                        <a:latin typeface="Comic Sans MS" panose="030F0702030302020204" pitchFamily="66" charset="0"/>
                        <a:cs typeface="Arial" panose="020B0604020202020204" pitchFamily="34" charset="0"/>
                      </a:endParaRPr>
                    </a:p>
                    <a:p>
                      <a:endParaRPr lang="es-MX" sz="1100" b="1" dirty="0">
                        <a:latin typeface="Comic Sans MS" panose="030F0702030302020204" pitchFamily="66" charset="0"/>
                        <a:cs typeface="Arial" panose="020B0604020202020204" pitchFamily="34" charset="0"/>
                      </a:endParaRPr>
                    </a:p>
                  </a:txBody>
                  <a:tcPr marL="38576" marR="38576" marT="19289" marB="19289"/>
                </a:tc>
                <a:tc>
                  <a:txBody>
                    <a:bodyPr/>
                    <a:lstStyle/>
                    <a:p>
                      <a:pPr marL="0" indent="0">
                        <a:buFont typeface="Courier New" panose="02070309020205020404" pitchFamily="49" charset="0"/>
                        <a:buNone/>
                      </a:pPr>
                      <a:endParaRPr lang="es-MX" sz="1100" b="1" dirty="0">
                        <a:latin typeface="Arial" panose="020B0604020202020204" pitchFamily="34" charset="0"/>
                        <a:cs typeface="Arial" panose="020B0604020202020204" pitchFamily="34" charset="0"/>
                      </a:endParaRPr>
                    </a:p>
                  </a:txBody>
                  <a:tcPr marL="38576" marR="38576" marT="19289" marB="19289"/>
                </a:tc>
                <a:tc>
                  <a:txBody>
                    <a:bodyPr/>
                    <a:lstStyle/>
                    <a:p>
                      <a:r>
                        <a:rPr lang="es-MX" sz="1100" b="0" dirty="0">
                          <a:latin typeface="Comic Sans MS" panose="030F0702030302020204" pitchFamily="66" charset="0"/>
                          <a:cs typeface="Arial" panose="020B0604020202020204" pitchFamily="34" charset="0"/>
                        </a:rPr>
                        <a:t>10min</a:t>
                      </a:r>
                    </a:p>
                  </a:txBody>
                  <a:tcPr marL="38576" marR="38576" marT="19289" marB="19289"/>
                </a:tc>
                <a:tc vMerge="1">
                  <a:txBody>
                    <a:bodyPr/>
                    <a:lstStyle/>
                    <a:p>
                      <a:endParaRPr lang="es-MX" sz="800" dirty="0"/>
                    </a:p>
                  </a:txBody>
                  <a:tcPr marL="68580" marR="68580" marT="34290" marB="34290"/>
                </a:tc>
                <a:extLst>
                  <a:ext uri="{0D108BD9-81ED-4DB2-BD59-A6C34878D82A}">
                    <a16:rowId xmlns:a16="http://schemas.microsoft.com/office/drawing/2014/main" val="1548943914"/>
                  </a:ext>
                </a:extLst>
              </a:tr>
            </a:tbl>
          </a:graphicData>
        </a:graphic>
      </p:graphicFrame>
    </p:spTree>
    <p:extLst>
      <p:ext uri="{BB962C8B-B14F-4D97-AF65-F5344CB8AC3E}">
        <p14:creationId xmlns:p14="http://schemas.microsoft.com/office/powerpoint/2010/main" val="38065039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186A65CD-0E0E-EF2A-1A3B-63DB85C98686}"/>
              </a:ext>
            </a:extLst>
          </p:cNvPr>
          <p:cNvSpPr txBox="1"/>
          <p:nvPr/>
        </p:nvSpPr>
        <p:spPr>
          <a:xfrm>
            <a:off x="481913" y="407624"/>
            <a:ext cx="5891667" cy="584775"/>
          </a:xfrm>
          <a:prstGeom prst="rect">
            <a:avLst/>
          </a:prstGeom>
          <a:noFill/>
        </p:spPr>
        <p:txBody>
          <a:bodyPr wrap="square" rtlCol="0">
            <a:spAutoFit/>
          </a:bodyPr>
          <a:lstStyle/>
          <a:p>
            <a:pPr algn="ctr"/>
            <a:r>
              <a:rPr lang="es-MX" sz="3200" b="1" dirty="0">
                <a:ln>
                  <a:solidFill>
                    <a:sysClr val="windowText" lastClr="000000"/>
                  </a:solidFill>
                </a:ln>
                <a:solidFill>
                  <a:schemeClr val="accent6">
                    <a:lumMod val="60000"/>
                    <a:lumOff val="40000"/>
                  </a:schemeClr>
                </a:solidFill>
                <a:effectLst>
                  <a:outerShdw blurRad="38100" dist="38100" dir="2700000" algn="tl">
                    <a:srgbClr val="000000">
                      <a:alpha val="43137"/>
                    </a:srgbClr>
                  </a:outerShdw>
                </a:effectLst>
                <a:latin typeface="Modern Love Caps" panose="04070805081001020A01" pitchFamily="82" charset="0"/>
              </a:rPr>
              <a:t>Actividades Jueves 19 de mayo</a:t>
            </a:r>
          </a:p>
        </p:txBody>
      </p:sp>
      <p:graphicFrame>
        <p:nvGraphicFramePr>
          <p:cNvPr id="3" name="Tabla 2">
            <a:extLst>
              <a:ext uri="{FF2B5EF4-FFF2-40B4-BE49-F238E27FC236}">
                <a16:creationId xmlns:a16="http://schemas.microsoft.com/office/drawing/2014/main" id="{5536E51B-C227-77A3-AC71-FA2032981DDE}"/>
              </a:ext>
            </a:extLst>
          </p:cNvPr>
          <p:cNvGraphicFramePr>
            <a:graphicFrameLocks noGrp="1"/>
          </p:cNvGraphicFramePr>
          <p:nvPr>
            <p:extLst>
              <p:ext uri="{D42A27DB-BD31-4B8C-83A1-F6EECF244321}">
                <p14:modId xmlns:p14="http://schemas.microsoft.com/office/powerpoint/2010/main" val="2891802207"/>
              </p:ext>
            </p:extLst>
          </p:nvPr>
        </p:nvGraphicFramePr>
        <p:xfrm>
          <a:off x="106595" y="1107011"/>
          <a:ext cx="6642302" cy="6401729"/>
        </p:xfrm>
        <a:graphic>
          <a:graphicData uri="http://schemas.openxmlformats.org/drawingml/2006/table">
            <a:tbl>
              <a:tblPr firstRow="1" bandRow="1">
                <a:effectLst>
                  <a:outerShdw blurRad="63500" sx="102000" sy="102000" algn="ctr" rotWithShape="0">
                    <a:prstClr val="black">
                      <a:alpha val="40000"/>
                    </a:prstClr>
                  </a:outerShdw>
                </a:effectLst>
                <a:tableStyleId>{5940675A-B579-460E-94D1-54222C63F5DA}</a:tableStyleId>
              </a:tblPr>
              <a:tblGrid>
                <a:gridCol w="822212">
                  <a:extLst>
                    <a:ext uri="{9D8B030D-6E8A-4147-A177-3AD203B41FA5}">
                      <a16:colId xmlns:a16="http://schemas.microsoft.com/office/drawing/2014/main" val="2470353427"/>
                    </a:ext>
                  </a:extLst>
                </a:gridCol>
                <a:gridCol w="2453424">
                  <a:extLst>
                    <a:ext uri="{9D8B030D-6E8A-4147-A177-3AD203B41FA5}">
                      <a16:colId xmlns:a16="http://schemas.microsoft.com/office/drawing/2014/main" val="1493530307"/>
                    </a:ext>
                  </a:extLst>
                </a:gridCol>
                <a:gridCol w="1311679">
                  <a:extLst>
                    <a:ext uri="{9D8B030D-6E8A-4147-A177-3AD203B41FA5}">
                      <a16:colId xmlns:a16="http://schemas.microsoft.com/office/drawing/2014/main" val="3457947503"/>
                    </a:ext>
                  </a:extLst>
                </a:gridCol>
                <a:gridCol w="611279">
                  <a:extLst>
                    <a:ext uri="{9D8B030D-6E8A-4147-A177-3AD203B41FA5}">
                      <a16:colId xmlns:a16="http://schemas.microsoft.com/office/drawing/2014/main" val="2932810855"/>
                    </a:ext>
                  </a:extLst>
                </a:gridCol>
                <a:gridCol w="1443708">
                  <a:extLst>
                    <a:ext uri="{9D8B030D-6E8A-4147-A177-3AD203B41FA5}">
                      <a16:colId xmlns:a16="http://schemas.microsoft.com/office/drawing/2014/main" val="1732436191"/>
                    </a:ext>
                  </a:extLst>
                </a:gridCol>
              </a:tblGrid>
              <a:tr h="753873">
                <a:tc>
                  <a:txBody>
                    <a:bodyPr/>
                    <a:lstStyle/>
                    <a:p>
                      <a:pPr algn="ctr"/>
                      <a:r>
                        <a:rPr lang="es-MX" sz="1100" b="1" dirty="0">
                          <a:latin typeface="Modern Love Grunge" panose="04070805081005020601" pitchFamily="82" charset="0"/>
                        </a:rPr>
                        <a:t>MOMENTO </a:t>
                      </a:r>
                    </a:p>
                  </a:txBody>
                  <a:tcPr marL="38576" marR="38576" marT="19289" marB="19289"/>
                </a:tc>
                <a:tc>
                  <a:txBody>
                    <a:bodyPr/>
                    <a:lstStyle/>
                    <a:p>
                      <a:pPr algn="ctr"/>
                      <a:r>
                        <a:rPr lang="es-MX" sz="1100" b="1" dirty="0">
                          <a:latin typeface="Modern Love Grunge" panose="04070805081005020601" pitchFamily="82" charset="0"/>
                        </a:rPr>
                        <a:t>ACTIVIDAD</a:t>
                      </a:r>
                    </a:p>
                  </a:txBody>
                  <a:tcPr marL="38576" marR="38576" marT="19289" marB="19289"/>
                </a:tc>
                <a:tc>
                  <a:txBody>
                    <a:bodyPr/>
                    <a:lstStyle/>
                    <a:p>
                      <a:pPr algn="ctr"/>
                      <a:r>
                        <a:rPr lang="es-MX" sz="1100" b="1" dirty="0">
                          <a:latin typeface="Modern Love Grunge" panose="04070805081005020601" pitchFamily="82" charset="0"/>
                        </a:rPr>
                        <a:t>RECURSOS </a:t>
                      </a:r>
                    </a:p>
                  </a:txBody>
                  <a:tcPr marL="38576" marR="38576" marT="19289" marB="19289"/>
                </a:tc>
                <a:tc>
                  <a:txBody>
                    <a:bodyPr/>
                    <a:lstStyle/>
                    <a:p>
                      <a:pPr algn="ctr"/>
                      <a:r>
                        <a:rPr lang="es-MX" sz="1100" b="1" dirty="0">
                          <a:latin typeface="Modern Love Grunge" panose="04070805081005020601" pitchFamily="82" charset="0"/>
                        </a:rPr>
                        <a:t>TIMPO </a:t>
                      </a:r>
                    </a:p>
                  </a:txBody>
                  <a:tcPr marL="38576" marR="38576" marT="19289" marB="19289"/>
                </a:tc>
                <a:tc>
                  <a:txBody>
                    <a:bodyPr/>
                    <a:lstStyle/>
                    <a:p>
                      <a:pPr algn="ctr"/>
                      <a:r>
                        <a:rPr lang="es-MX" sz="1100" b="1" dirty="0">
                          <a:latin typeface="Modern Love Grunge" panose="04070805081005020601" pitchFamily="82" charset="0"/>
                        </a:rPr>
                        <a:t>APRENDIZAJE ESPERADO </a:t>
                      </a:r>
                    </a:p>
                  </a:txBody>
                  <a:tcPr marL="38576" marR="38576" marT="19289" marB="19289"/>
                </a:tc>
                <a:extLst>
                  <a:ext uri="{0D108BD9-81ED-4DB2-BD59-A6C34878D82A}">
                    <a16:rowId xmlns:a16="http://schemas.microsoft.com/office/drawing/2014/main" val="4027688833"/>
                  </a:ext>
                </a:extLst>
              </a:tr>
              <a:tr h="2050259">
                <a:tc>
                  <a:txBody>
                    <a:bodyPr/>
                    <a:lstStyle/>
                    <a:p>
                      <a:pPr algn="ctr"/>
                      <a:r>
                        <a:rPr lang="es-MX" sz="1100" b="1" u="sng" dirty="0">
                          <a:effectLst>
                            <a:outerShdw blurRad="38100" dist="38100" dir="2700000" algn="tl">
                              <a:srgbClr val="000000">
                                <a:alpha val="43137"/>
                              </a:srgbClr>
                            </a:outerShdw>
                          </a:effectLst>
                          <a:latin typeface="Comic Sans MS" panose="030F0702030302020204" pitchFamily="66" charset="0"/>
                        </a:rPr>
                        <a:t>INICIO </a:t>
                      </a:r>
                    </a:p>
                  </a:txBody>
                  <a:tcPr marL="38576" marR="38576" marT="19289" marB="19289" vert="vert270" anchor="ctr"/>
                </a:tc>
                <a:tc>
                  <a:txBody>
                    <a:bodyPr/>
                    <a:lstStyle/>
                    <a:p>
                      <a:r>
                        <a:rPr lang="es-MX" sz="1100" b="0" u="sng" dirty="0">
                          <a:latin typeface="Comic Sans MS" panose="030F0702030302020204" pitchFamily="66" charset="0"/>
                          <a:cs typeface="Arial" panose="020B0604020202020204" pitchFamily="34" charset="0"/>
                        </a:rPr>
                        <a:t>Somos Jardineros</a:t>
                      </a:r>
                    </a:p>
                    <a:p>
                      <a:r>
                        <a:rPr lang="es-MX" sz="1100" b="0" dirty="0">
                          <a:latin typeface="Comic Sans MS" panose="030F0702030302020204" pitchFamily="66" charset="0"/>
                          <a:cs typeface="Arial" panose="020B0604020202020204" pitchFamily="34" charset="0"/>
                        </a:rPr>
                        <a:t>Responde:¿Recuerdas que hace el jardinero? ¿Recuerdas que debemos hacer para cuidar nuestro ambiente?,  ¿Si utilizamos estas botellas en lugar de tirarlas a la basura, ayudamos a nuestro medio ambiente?, ¿con estas botellas podemos hacer una regadera como la que utiliza el jardinero?</a:t>
                      </a:r>
                    </a:p>
                    <a:p>
                      <a:r>
                        <a:rPr lang="es-MX" sz="1100" b="0" dirty="0">
                          <a:latin typeface="Comic Sans MS" panose="030F0702030302020204" pitchFamily="66" charset="0"/>
                          <a:cs typeface="Arial" panose="020B0604020202020204" pitchFamily="34" charset="0"/>
                        </a:rPr>
                        <a:t>Elabora con material reciclado como botellas una regadera, la decora a su gusto y le pone su nombre.</a:t>
                      </a:r>
                    </a:p>
                    <a:p>
                      <a:r>
                        <a:rPr lang="es-MX" sz="1100" b="0" dirty="0">
                          <a:latin typeface="Comic Sans MS" panose="030F0702030302020204" pitchFamily="66" charset="0"/>
                          <a:cs typeface="Arial" panose="020B0604020202020204" pitchFamily="34" charset="0"/>
                        </a:rPr>
                        <a:t>Pasa al huerto a regarlo.</a:t>
                      </a:r>
                      <a:endParaRPr lang="es-MX" sz="1100" u="sng" dirty="0">
                        <a:latin typeface="Comic Sans MS" panose="030F0702030302020204" pitchFamily="66" charset="0"/>
                      </a:endParaRPr>
                    </a:p>
                  </a:txBody>
                  <a:tcPr marL="38576" marR="38576" marT="19289" marB="19289"/>
                </a:tc>
                <a:tc>
                  <a:txBody>
                    <a:bodyPr/>
                    <a:lstStyle/>
                    <a:p>
                      <a:pPr marL="171450" indent="-171450">
                        <a:buFont typeface="Wingdings" panose="05000000000000000000" pitchFamily="2" charset="2"/>
                        <a:buChar char="ü"/>
                      </a:pPr>
                      <a:r>
                        <a:rPr lang="es-MX" sz="1100" b="0" dirty="0">
                          <a:latin typeface="Arial" panose="020B0604020202020204" pitchFamily="34" charset="0"/>
                          <a:cs typeface="Arial" panose="020B0604020202020204" pitchFamily="34" charset="0"/>
                        </a:rPr>
                        <a:t>.Botellas de detergente o leche, que tenga agarradera.</a:t>
                      </a:r>
                    </a:p>
                    <a:p>
                      <a:pPr marL="171450" indent="-171450">
                        <a:buFont typeface="Wingdings" panose="05000000000000000000" pitchFamily="2" charset="2"/>
                        <a:buChar char="ü"/>
                      </a:pPr>
                      <a:r>
                        <a:rPr lang="es-MX" sz="1100" b="0" dirty="0">
                          <a:latin typeface="Arial" panose="020B0604020202020204" pitchFamily="34" charset="0"/>
                          <a:cs typeface="Arial" panose="020B0604020202020204" pitchFamily="34" charset="0"/>
                        </a:rPr>
                        <a:t>Clavo y aguja.</a:t>
                      </a:r>
                    </a:p>
                    <a:p>
                      <a:pPr marL="171450" indent="-171450">
                        <a:buFont typeface="Wingdings" panose="05000000000000000000" pitchFamily="2" charset="2"/>
                        <a:buChar char="ü"/>
                      </a:pPr>
                      <a:r>
                        <a:rPr lang="es-MX" sz="1100" b="0" dirty="0">
                          <a:latin typeface="Arial" panose="020B0604020202020204" pitchFamily="34" charset="0"/>
                          <a:cs typeface="Arial" panose="020B0604020202020204" pitchFamily="34" charset="0"/>
                        </a:rPr>
                        <a:t>Encendedor.</a:t>
                      </a:r>
                    </a:p>
                    <a:p>
                      <a:pPr marL="171450" indent="-171450">
                        <a:buFont typeface="Wingdings" panose="05000000000000000000" pitchFamily="2" charset="2"/>
                        <a:buChar char="ü"/>
                      </a:pPr>
                      <a:r>
                        <a:rPr lang="es-MX" sz="1100" b="0" dirty="0">
                          <a:latin typeface="Arial" panose="020B0604020202020204" pitchFamily="34" charset="0"/>
                          <a:cs typeface="Arial" panose="020B0604020202020204" pitchFamily="34" charset="0"/>
                        </a:rPr>
                        <a:t>Decoraciones.</a:t>
                      </a:r>
                    </a:p>
                    <a:p>
                      <a:pPr marL="171450" indent="-171450">
                        <a:buFont typeface="Wingdings" panose="05000000000000000000" pitchFamily="2" charset="2"/>
                        <a:buChar char="ü"/>
                      </a:pPr>
                      <a:r>
                        <a:rPr lang="es-MX" sz="1100" b="0" dirty="0">
                          <a:latin typeface="Arial" panose="020B0604020202020204" pitchFamily="34" charset="0"/>
                          <a:cs typeface="Arial" panose="020B0604020202020204" pitchFamily="34" charset="0"/>
                        </a:rPr>
                        <a:t>Agua.</a:t>
                      </a:r>
                    </a:p>
                  </a:txBody>
                  <a:tcPr marL="38576" marR="38576" marT="19289" marB="19289"/>
                </a:tc>
                <a:tc>
                  <a:txBody>
                    <a:bodyPr/>
                    <a:lstStyle/>
                    <a:p>
                      <a:r>
                        <a:rPr lang="es-MX" sz="1100" b="0" dirty="0">
                          <a:latin typeface="Comic Sans MS" panose="030F0702030302020204" pitchFamily="66" charset="0"/>
                          <a:cs typeface="Arial" panose="020B0604020202020204" pitchFamily="34" charset="0"/>
                        </a:rPr>
                        <a:t>35 min</a:t>
                      </a:r>
                    </a:p>
                  </a:txBody>
                  <a:tcPr marL="38576" marR="38576" marT="19289" marB="19289"/>
                </a:tc>
                <a:tc rowSpan="3">
                  <a:txBody>
                    <a:bodyPr/>
                    <a:lstStyle/>
                    <a:p>
                      <a:pPr marL="285750" marR="0" lvl="0" indent="-285750" algn="l" defTabSz="685783"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s-MX" sz="1100" dirty="0">
                          <a:latin typeface="Comic Sans MS" panose="030F0702030302020204" pitchFamily="66" charset="0"/>
                          <a:cs typeface="Arial" panose="020B0604020202020204" pitchFamily="34" charset="0"/>
                        </a:rPr>
                        <a:t>Participa en la conservación del medioambiente y propone medidas para su preservación, a partir del reconocimiento de algunas fuentes de contaminación del agua, aire y suelo.</a:t>
                      </a:r>
                    </a:p>
                    <a:p>
                      <a:pPr marL="285750" marR="0" lvl="0" indent="-285750" algn="l" defTabSz="685783" rtl="0" eaLnBrk="1" fontAlgn="auto" latinLnBrk="0" hangingPunct="1">
                        <a:lnSpc>
                          <a:spcPct val="100000"/>
                        </a:lnSpc>
                        <a:spcBef>
                          <a:spcPts val="0"/>
                        </a:spcBef>
                        <a:spcAft>
                          <a:spcPts val="0"/>
                        </a:spcAft>
                        <a:buClrTx/>
                        <a:buSzTx/>
                        <a:buFont typeface="Wingdings" panose="05000000000000000000" pitchFamily="2" charset="2"/>
                        <a:buChar char="q"/>
                        <a:tabLst/>
                        <a:defRPr/>
                      </a:pPr>
                      <a:endParaRPr lang="es-MX" sz="1100" b="0" i="0" dirty="0">
                        <a:solidFill>
                          <a:schemeClr val="tx1"/>
                        </a:solidFill>
                        <a:effectLst/>
                        <a:latin typeface="Comic Sans MS" panose="030F0702030302020204" pitchFamily="66" charset="0"/>
                        <a:cs typeface="Arial" panose="020B0604020202020204" pitchFamily="34" charset="0"/>
                      </a:endParaRPr>
                    </a:p>
                    <a:p>
                      <a:pPr marL="285750" marR="0" lvl="0" indent="-285750" algn="l" defTabSz="685783"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s-MX" sz="1100" dirty="0">
                          <a:latin typeface="Comic Sans MS" panose="030F0702030302020204" pitchFamily="66" charset="0"/>
                        </a:rPr>
                        <a:t>Persiste en la realización de actividades desafiantes y toma decisiones para concluirlas.</a:t>
                      </a:r>
                    </a:p>
                    <a:p>
                      <a:pPr marL="285750" marR="0" lvl="0" indent="-285750" algn="l" defTabSz="685783" rtl="0" eaLnBrk="1" fontAlgn="auto" latinLnBrk="0" hangingPunct="1">
                        <a:lnSpc>
                          <a:spcPct val="100000"/>
                        </a:lnSpc>
                        <a:spcBef>
                          <a:spcPts val="0"/>
                        </a:spcBef>
                        <a:spcAft>
                          <a:spcPts val="0"/>
                        </a:spcAft>
                        <a:buClrTx/>
                        <a:buSzTx/>
                        <a:buFont typeface="Wingdings" panose="05000000000000000000" pitchFamily="2" charset="2"/>
                        <a:buChar char="q"/>
                        <a:tabLst/>
                        <a:defRPr/>
                      </a:pPr>
                      <a:endParaRPr lang="es-MX" sz="1100" b="0" i="0" dirty="0">
                        <a:solidFill>
                          <a:schemeClr val="tx1"/>
                        </a:solidFill>
                        <a:effectLst/>
                        <a:latin typeface="Comic Sans MS" panose="030F0702030302020204" pitchFamily="66" charset="0"/>
                        <a:cs typeface="Arial" panose="020B0604020202020204" pitchFamily="34" charset="0"/>
                      </a:endParaRPr>
                    </a:p>
                    <a:p>
                      <a:pPr marL="285750" marR="0" lvl="0" indent="-285750" algn="l" defTabSz="685783"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s-MX" sz="1100" dirty="0">
                          <a:latin typeface="Comic Sans MS" panose="030F0702030302020204" pitchFamily="66" charset="0"/>
                          <a:cs typeface="Arial" panose="020B0604020202020204" pitchFamily="34" charset="0"/>
                        </a:rPr>
                        <a:t>Explica cómo es, cómo ocurrió o cómo funciona algo, ordenando las ideas para que los demás comprendan</a:t>
                      </a:r>
                      <a:r>
                        <a:rPr lang="es-MX" sz="1100" b="0" i="0" dirty="0">
                          <a:solidFill>
                            <a:schemeClr val="tx1"/>
                          </a:solidFill>
                          <a:effectLst/>
                          <a:latin typeface="Comic Sans MS" panose="030F0702030302020204" pitchFamily="66" charset="0"/>
                          <a:cs typeface="Arial" panose="020B0604020202020204" pitchFamily="34" charset="0"/>
                        </a:rPr>
                        <a:t>.</a:t>
                      </a:r>
                      <a:endParaRPr lang="es-MX" sz="1100" dirty="0">
                        <a:latin typeface="Comic Sans MS" panose="030F0702030302020204" pitchFamily="66" charset="0"/>
                        <a:cs typeface="Arial" panose="020B0604020202020204" pitchFamily="34" charset="0"/>
                      </a:endParaRPr>
                    </a:p>
                  </a:txBody>
                  <a:tcPr marL="38576" marR="38576" marT="19289" marB="19289"/>
                </a:tc>
                <a:extLst>
                  <a:ext uri="{0D108BD9-81ED-4DB2-BD59-A6C34878D82A}">
                    <a16:rowId xmlns:a16="http://schemas.microsoft.com/office/drawing/2014/main" val="1284402066"/>
                  </a:ext>
                </a:extLst>
              </a:tr>
              <a:tr h="1882619">
                <a:tc>
                  <a:txBody>
                    <a:bodyPr/>
                    <a:lstStyle/>
                    <a:p>
                      <a:pPr algn="ctr"/>
                      <a:r>
                        <a:rPr lang="es-MX" sz="1100" b="1" u="sng" dirty="0">
                          <a:effectLst>
                            <a:outerShdw blurRad="38100" dist="38100" dir="2700000" algn="tl">
                              <a:srgbClr val="000000">
                                <a:alpha val="43137"/>
                              </a:srgbClr>
                            </a:outerShdw>
                          </a:effectLst>
                          <a:latin typeface="Comic Sans MS" panose="030F0702030302020204" pitchFamily="66" charset="0"/>
                        </a:rPr>
                        <a:t>DESARROLLO </a:t>
                      </a:r>
                    </a:p>
                  </a:txBody>
                  <a:tcPr marL="38576" marR="38576" marT="19289" marB="19289" vert="vert270" anchor="ctr"/>
                </a:tc>
                <a:tc>
                  <a:txBody>
                    <a:bodyPr/>
                    <a:lstStyle/>
                    <a:p>
                      <a:pPr marL="0" marR="0" lvl="0" indent="0" algn="l" defTabSz="685783" rtl="0" eaLnBrk="1" fontAlgn="auto" latinLnBrk="0" hangingPunct="1">
                        <a:lnSpc>
                          <a:spcPct val="100000"/>
                        </a:lnSpc>
                        <a:spcBef>
                          <a:spcPts val="0"/>
                        </a:spcBef>
                        <a:spcAft>
                          <a:spcPts val="0"/>
                        </a:spcAft>
                        <a:buClrTx/>
                        <a:buSzTx/>
                        <a:buFontTx/>
                        <a:buNone/>
                        <a:tabLst/>
                        <a:defRPr/>
                      </a:pPr>
                      <a:r>
                        <a:rPr lang="es-MX" sz="1100" b="0" u="sng" dirty="0">
                          <a:latin typeface="Comic Sans MS" panose="030F0702030302020204" pitchFamily="66" charset="0"/>
                          <a:cs typeface="Arial" panose="020B0604020202020204" pitchFamily="34" charset="0"/>
                        </a:rPr>
                        <a:t>Experimento del frijol.</a:t>
                      </a:r>
                    </a:p>
                    <a:p>
                      <a:pPr marL="0" marR="0" lvl="0" indent="0" algn="l" defTabSz="685783" rtl="0" eaLnBrk="1" fontAlgn="auto" latinLnBrk="0" hangingPunct="1">
                        <a:lnSpc>
                          <a:spcPct val="100000"/>
                        </a:lnSpc>
                        <a:spcBef>
                          <a:spcPts val="0"/>
                        </a:spcBef>
                        <a:spcAft>
                          <a:spcPts val="0"/>
                        </a:spcAft>
                        <a:buClrTx/>
                        <a:buSzTx/>
                        <a:buFontTx/>
                        <a:buNone/>
                        <a:tabLst/>
                        <a:defRPr/>
                      </a:pPr>
                      <a:r>
                        <a:rPr lang="es-MX" sz="1100" b="0" dirty="0">
                          <a:latin typeface="Comic Sans MS" panose="030F0702030302020204" pitchFamily="66" charset="0"/>
                          <a:cs typeface="Arial" panose="020B0604020202020204" pitchFamily="34" charset="0"/>
                        </a:rPr>
                        <a:t>Observa los materiales y responde: ¿qué crees que suceda si utilizamos estos materiales?, ¿Puede crecer una planta solo con este material?</a:t>
                      </a:r>
                    </a:p>
                    <a:p>
                      <a:pPr marL="0" marR="0" lvl="0" indent="0" algn="l" defTabSz="685783" rtl="0" eaLnBrk="1" fontAlgn="auto" latinLnBrk="0" hangingPunct="1">
                        <a:lnSpc>
                          <a:spcPct val="100000"/>
                        </a:lnSpc>
                        <a:spcBef>
                          <a:spcPts val="0"/>
                        </a:spcBef>
                        <a:spcAft>
                          <a:spcPts val="0"/>
                        </a:spcAft>
                        <a:buClrTx/>
                        <a:buSzTx/>
                        <a:buFontTx/>
                        <a:buNone/>
                        <a:tabLst/>
                        <a:defRPr/>
                      </a:pPr>
                      <a:r>
                        <a:rPr lang="es-MX" sz="1100" b="0" dirty="0">
                          <a:latin typeface="Comic Sans MS" panose="030F0702030302020204" pitchFamily="66" charset="0"/>
                          <a:cs typeface="Arial" panose="020B0604020202020204" pitchFamily="34" charset="0"/>
                        </a:rPr>
                        <a:t>Realiza el experimento del frijol germinado, sigue las instrucciones de la docente.</a:t>
                      </a:r>
                    </a:p>
                    <a:p>
                      <a:endParaRPr lang="es-MX" sz="1100" b="0" dirty="0">
                        <a:latin typeface="Comic Sans MS" panose="030F0702030302020204" pitchFamily="66" charset="0"/>
                        <a:cs typeface="Arial" panose="020B0604020202020204" pitchFamily="34" charset="0"/>
                      </a:endParaRPr>
                    </a:p>
                  </a:txBody>
                  <a:tcPr marL="38576" marR="38576" marT="19289" marB="19289"/>
                </a:tc>
                <a:tc>
                  <a:txBody>
                    <a:bodyPr/>
                    <a:lstStyle/>
                    <a:p>
                      <a:pPr marL="171450" indent="-171450">
                        <a:buFont typeface="Wingdings" panose="05000000000000000000" pitchFamily="2" charset="2"/>
                        <a:buChar char="ü"/>
                      </a:pPr>
                      <a:r>
                        <a:rPr lang="es-MX" sz="1100" b="0" dirty="0">
                          <a:latin typeface="Arial" panose="020B0604020202020204" pitchFamily="34" charset="0"/>
                          <a:cs typeface="Arial" panose="020B0604020202020204" pitchFamily="34" charset="0"/>
                        </a:rPr>
                        <a:t>Vasito.</a:t>
                      </a:r>
                    </a:p>
                    <a:p>
                      <a:pPr marL="171450" indent="-171450">
                        <a:buFont typeface="Wingdings" panose="05000000000000000000" pitchFamily="2" charset="2"/>
                        <a:buChar char="ü"/>
                      </a:pPr>
                      <a:r>
                        <a:rPr lang="es-MX" sz="1100" b="0" dirty="0">
                          <a:latin typeface="Arial" panose="020B0604020202020204" pitchFamily="34" charset="0"/>
                          <a:cs typeface="Arial" panose="020B0604020202020204" pitchFamily="34" charset="0"/>
                        </a:rPr>
                        <a:t>Algodón.</a:t>
                      </a:r>
                    </a:p>
                    <a:p>
                      <a:pPr marL="171450" indent="-171450">
                        <a:buFont typeface="Wingdings" panose="05000000000000000000" pitchFamily="2" charset="2"/>
                        <a:buChar char="ü"/>
                      </a:pPr>
                      <a:r>
                        <a:rPr lang="es-MX" sz="1100" b="0" dirty="0">
                          <a:latin typeface="Arial" panose="020B0604020202020204" pitchFamily="34" charset="0"/>
                          <a:cs typeface="Arial" panose="020B0604020202020204" pitchFamily="34" charset="0"/>
                        </a:rPr>
                        <a:t>Frijoles.</a:t>
                      </a:r>
                    </a:p>
                    <a:p>
                      <a:pPr marL="171450" indent="-171450">
                        <a:buFont typeface="Wingdings" panose="05000000000000000000" pitchFamily="2" charset="2"/>
                        <a:buChar char="ü"/>
                      </a:pPr>
                      <a:r>
                        <a:rPr lang="es-MX" sz="1100" b="0" dirty="0">
                          <a:latin typeface="Arial" panose="020B0604020202020204" pitchFamily="34" charset="0"/>
                          <a:cs typeface="Arial" panose="020B0604020202020204" pitchFamily="34" charset="0"/>
                        </a:rPr>
                        <a:t>Agua.</a:t>
                      </a:r>
                    </a:p>
                    <a:p>
                      <a:pPr marL="171450" indent="-171450">
                        <a:buFont typeface="Wingdings" panose="05000000000000000000" pitchFamily="2" charset="2"/>
                        <a:buChar char="ü"/>
                      </a:pPr>
                      <a:r>
                        <a:rPr lang="es-MX" sz="1100" b="0" dirty="0">
                          <a:latin typeface="Arial" panose="020B0604020202020204" pitchFamily="34" charset="0"/>
                          <a:cs typeface="Arial" panose="020B0604020202020204" pitchFamily="34" charset="0"/>
                        </a:rPr>
                        <a:t>Etiqueta para nombre del alumno.</a:t>
                      </a:r>
                    </a:p>
                  </a:txBody>
                  <a:tcPr marL="38576" marR="38576" marT="19289" marB="19289"/>
                </a:tc>
                <a:tc>
                  <a:txBody>
                    <a:bodyPr/>
                    <a:lstStyle/>
                    <a:p>
                      <a:r>
                        <a:rPr lang="es-MX" sz="1100" b="0" dirty="0">
                          <a:latin typeface="Comic Sans MS" panose="030F0702030302020204" pitchFamily="66" charset="0"/>
                          <a:cs typeface="Arial" panose="020B0604020202020204" pitchFamily="34" charset="0"/>
                        </a:rPr>
                        <a:t> 45 min</a:t>
                      </a:r>
                    </a:p>
                  </a:txBody>
                  <a:tcPr marL="38576" marR="38576" marT="19289" marB="19289"/>
                </a:tc>
                <a:tc vMerge="1">
                  <a:txBody>
                    <a:bodyPr/>
                    <a:lstStyle/>
                    <a:p>
                      <a:endParaRPr lang="es-MX" sz="800" dirty="0"/>
                    </a:p>
                  </a:txBody>
                  <a:tcPr marL="68580" marR="68580" marT="34290" marB="34290"/>
                </a:tc>
                <a:extLst>
                  <a:ext uri="{0D108BD9-81ED-4DB2-BD59-A6C34878D82A}">
                    <a16:rowId xmlns:a16="http://schemas.microsoft.com/office/drawing/2014/main" val="973470446"/>
                  </a:ext>
                </a:extLst>
              </a:tr>
              <a:tr h="1379699">
                <a:tc>
                  <a:txBody>
                    <a:bodyPr/>
                    <a:lstStyle/>
                    <a:p>
                      <a:pPr algn="ctr"/>
                      <a:r>
                        <a:rPr lang="es-MX" sz="1100" b="1" u="sng" dirty="0">
                          <a:effectLst>
                            <a:outerShdw blurRad="38100" dist="38100" dir="2700000" algn="tl">
                              <a:srgbClr val="000000">
                                <a:alpha val="43137"/>
                              </a:srgbClr>
                            </a:outerShdw>
                          </a:effectLst>
                          <a:latin typeface="Comic Sans MS" panose="030F0702030302020204" pitchFamily="66" charset="0"/>
                        </a:rPr>
                        <a:t>CIERRE </a:t>
                      </a:r>
                    </a:p>
                  </a:txBody>
                  <a:tcPr marL="38576" marR="38576" marT="19289" marB="19289" vert="vert270" anchor="ctr"/>
                </a:tc>
                <a:tc>
                  <a:txBody>
                    <a:bodyPr/>
                    <a:lstStyle/>
                    <a:p>
                      <a:pPr marL="0" marR="0" lvl="0" indent="0" algn="l" defTabSz="685783" rtl="0" eaLnBrk="1" fontAlgn="auto" latinLnBrk="0" hangingPunct="1">
                        <a:lnSpc>
                          <a:spcPct val="100000"/>
                        </a:lnSpc>
                        <a:spcBef>
                          <a:spcPts val="0"/>
                        </a:spcBef>
                        <a:spcAft>
                          <a:spcPts val="0"/>
                        </a:spcAft>
                        <a:buClrTx/>
                        <a:buSzTx/>
                        <a:buFontTx/>
                        <a:buNone/>
                        <a:tabLst/>
                        <a:defRPr/>
                      </a:pPr>
                      <a:r>
                        <a:rPr lang="es-MX" sz="1100" dirty="0">
                          <a:latin typeface="Comic Sans MS" panose="030F0702030302020204" pitchFamily="66" charset="0"/>
                          <a:cs typeface="Arial" panose="020B0604020202020204" pitchFamily="34" charset="0"/>
                        </a:rPr>
                        <a:t>Responden a los cuestionamientos ¿Qué hiciste durante toda la semana? ¿Cuál actividad fue tu favorita?, ¿Qué crees que suceda con nuestras plantas el Lunes que vengamos?</a:t>
                      </a:r>
                      <a:endParaRPr lang="es-MX" sz="1100" b="1" dirty="0">
                        <a:latin typeface="Comic Sans MS" panose="030F0702030302020204" pitchFamily="66" charset="0"/>
                        <a:cs typeface="Arial" panose="020B0604020202020204" pitchFamily="34" charset="0"/>
                      </a:endParaRPr>
                    </a:p>
                  </a:txBody>
                  <a:tcPr marL="38576" marR="38576" marT="19289" marB="19289"/>
                </a:tc>
                <a:tc>
                  <a:txBody>
                    <a:bodyPr/>
                    <a:lstStyle/>
                    <a:p>
                      <a:pPr marL="0" indent="0">
                        <a:buFont typeface="Courier New" panose="02070309020205020404" pitchFamily="49" charset="0"/>
                        <a:buNone/>
                      </a:pPr>
                      <a:endParaRPr lang="es-MX" sz="1100" b="1" dirty="0">
                        <a:latin typeface="Arial" panose="020B0604020202020204" pitchFamily="34" charset="0"/>
                        <a:cs typeface="Arial" panose="020B0604020202020204" pitchFamily="34" charset="0"/>
                      </a:endParaRPr>
                    </a:p>
                  </a:txBody>
                  <a:tcPr marL="38576" marR="38576" marT="19289" marB="19289"/>
                </a:tc>
                <a:tc>
                  <a:txBody>
                    <a:bodyPr/>
                    <a:lstStyle/>
                    <a:p>
                      <a:r>
                        <a:rPr lang="es-MX" sz="1100" b="0" dirty="0">
                          <a:latin typeface="Comic Sans MS" panose="030F0702030302020204" pitchFamily="66" charset="0"/>
                          <a:cs typeface="Arial" panose="020B0604020202020204" pitchFamily="34" charset="0"/>
                        </a:rPr>
                        <a:t>15min</a:t>
                      </a:r>
                    </a:p>
                  </a:txBody>
                  <a:tcPr marL="38576" marR="38576" marT="19289" marB="19289"/>
                </a:tc>
                <a:tc vMerge="1">
                  <a:txBody>
                    <a:bodyPr/>
                    <a:lstStyle/>
                    <a:p>
                      <a:endParaRPr lang="es-MX" sz="800" dirty="0"/>
                    </a:p>
                  </a:txBody>
                  <a:tcPr marL="68580" marR="68580" marT="34290" marB="34290"/>
                </a:tc>
                <a:extLst>
                  <a:ext uri="{0D108BD9-81ED-4DB2-BD59-A6C34878D82A}">
                    <a16:rowId xmlns:a16="http://schemas.microsoft.com/office/drawing/2014/main" val="1548943914"/>
                  </a:ext>
                </a:extLst>
              </a:tr>
            </a:tbl>
          </a:graphicData>
        </a:graphic>
      </p:graphicFrame>
    </p:spTree>
    <p:extLst>
      <p:ext uri="{BB962C8B-B14F-4D97-AF65-F5344CB8AC3E}">
        <p14:creationId xmlns:p14="http://schemas.microsoft.com/office/powerpoint/2010/main" val="25386285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a 7">
            <a:extLst>
              <a:ext uri="{FF2B5EF4-FFF2-40B4-BE49-F238E27FC236}">
                <a16:creationId xmlns:a16="http://schemas.microsoft.com/office/drawing/2014/main" id="{A27EC8EE-E09E-A5D2-D38D-FE0F5E459073}"/>
              </a:ext>
            </a:extLst>
          </p:cNvPr>
          <p:cNvGraphicFramePr>
            <a:graphicFrameLocks noGrp="1"/>
          </p:cNvGraphicFramePr>
          <p:nvPr>
            <p:extLst>
              <p:ext uri="{D42A27DB-BD31-4B8C-83A1-F6EECF244321}">
                <p14:modId xmlns:p14="http://schemas.microsoft.com/office/powerpoint/2010/main" val="2711041971"/>
              </p:ext>
            </p:extLst>
          </p:nvPr>
        </p:nvGraphicFramePr>
        <p:xfrm>
          <a:off x="553467" y="2621093"/>
          <a:ext cx="6013174" cy="5466522"/>
        </p:xfrm>
        <a:graphic>
          <a:graphicData uri="http://schemas.openxmlformats.org/drawingml/2006/table">
            <a:tbl>
              <a:tblPr firstRow="1" bandRow="1">
                <a:tableStyleId>{073A0DAA-6AF3-43AB-8588-CEC1D06C72B9}</a:tableStyleId>
              </a:tblPr>
              <a:tblGrid>
                <a:gridCol w="6013174">
                  <a:extLst>
                    <a:ext uri="{9D8B030D-6E8A-4147-A177-3AD203B41FA5}">
                      <a16:colId xmlns:a16="http://schemas.microsoft.com/office/drawing/2014/main" val="581827665"/>
                    </a:ext>
                  </a:extLst>
                </a:gridCol>
              </a:tblGrid>
              <a:tr h="2871171">
                <a:tc>
                  <a:txBody>
                    <a:bodyPr/>
                    <a:lstStyle/>
                    <a:p>
                      <a:r>
                        <a:rPr lang="es-MX" sz="1600" dirty="0">
                          <a:solidFill>
                            <a:sysClr val="windowText" lastClr="000000"/>
                          </a:solidFill>
                          <a:latin typeface="Mangal Pro" panose="00000500000000000000" pitchFamily="2" charset="0"/>
                        </a:rPr>
                        <a:t>Adecuaciones Curriculares:</a:t>
                      </a:r>
                    </a:p>
                    <a:p>
                      <a:r>
                        <a:rPr lang="es-MX" sz="1600" b="0" dirty="0">
                          <a:solidFill>
                            <a:sysClr val="windowText" lastClr="000000"/>
                          </a:solidFill>
                          <a:latin typeface="Mangal Pro" panose="00000500000000000000" pitchFamily="2" charset="0"/>
                        </a:rPr>
                        <a:t>Alumnos de 1°: Se les apoya en todo momento en las actividades que se les dificulten especialmente en el manejo del tangram, ayuda con preguntas generadoras, llevar algunos dibujos para quiénes terminen antes de tiempo, fomentar la expresión oral, se les apoya en recortar materiales.</a:t>
                      </a:r>
                    </a:p>
                    <a:p>
                      <a:r>
                        <a:rPr lang="es-MX" sz="1600" b="0" dirty="0">
                          <a:solidFill>
                            <a:sysClr val="windowText" lastClr="000000"/>
                          </a:solidFill>
                          <a:latin typeface="Mangal Pro" panose="00000500000000000000" pitchFamily="2" charset="0"/>
                        </a:rPr>
                        <a:t>Alumnos de 2°: Se les da más autonomía al realizar sus actividades, en el tangram se les da una hoja en blanco para que ellos identifiquen las figuras que deben poner, ellos recortan sus materiales.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16659789"/>
                  </a:ext>
                </a:extLst>
              </a:tr>
              <a:tr h="2595351">
                <a:tc>
                  <a:txBody>
                    <a:bodyPr/>
                    <a:lstStyle/>
                    <a:p>
                      <a:r>
                        <a:rPr lang="es-MX" sz="1600" dirty="0">
                          <a:latin typeface="Mangal Pro" panose="00000500000000000000" pitchFamily="2" charset="0"/>
                        </a:rPr>
                        <a:t>Observaciones:</a:t>
                      </a:r>
                    </a:p>
                    <a:p>
                      <a:endParaRPr lang="es-MX" sz="1600" dirty="0">
                        <a:latin typeface="Mangal Pro" panose="00000500000000000000" pitchFamily="2" charset="0"/>
                      </a:endParaRPr>
                    </a:p>
                    <a:p>
                      <a:endParaRPr lang="es-MX" sz="1600" dirty="0">
                        <a:latin typeface="Mangal Pro" panose="00000500000000000000" pitchFamily="2" charset="0"/>
                      </a:endParaRPr>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636032450"/>
                  </a:ext>
                </a:extLst>
              </a:tr>
            </a:tbl>
          </a:graphicData>
        </a:graphic>
      </p:graphicFrame>
      <p:sp>
        <p:nvSpPr>
          <p:cNvPr id="8" name="CuadroTexto 7">
            <a:extLst>
              <a:ext uri="{FF2B5EF4-FFF2-40B4-BE49-F238E27FC236}">
                <a16:creationId xmlns:a16="http://schemas.microsoft.com/office/drawing/2014/main" id="{A3A88A96-DE66-62DF-2FFB-65F21B9306BE}"/>
              </a:ext>
            </a:extLst>
          </p:cNvPr>
          <p:cNvSpPr txBox="1"/>
          <p:nvPr/>
        </p:nvSpPr>
        <p:spPr>
          <a:xfrm>
            <a:off x="192233" y="298854"/>
            <a:ext cx="6473537" cy="2322239"/>
          </a:xfrm>
          <a:prstGeom prst="rect">
            <a:avLst/>
          </a:prstGeom>
          <a:noFill/>
        </p:spPr>
        <p:txBody>
          <a:bodyPr wrap="square">
            <a:spAutoFit/>
          </a:bodyPr>
          <a:lstStyle/>
          <a:p>
            <a:pPr>
              <a:lnSpc>
                <a:spcPct val="107000"/>
              </a:lnSpc>
              <a:spcAft>
                <a:spcPts val="600"/>
              </a:spcAft>
            </a:pPr>
            <a:r>
              <a:rPr lang="es-MX" sz="1351" b="1" dirty="0">
                <a:latin typeface="Arial" panose="020B0604020202020204" pitchFamily="34" charset="0"/>
                <a:ea typeface="Calibri" panose="020F0502020204030204" pitchFamily="34" charset="0"/>
                <a:cs typeface="Times New Roman" panose="02020603050405020304" pitchFamily="18" charset="0"/>
              </a:rPr>
              <a:t> </a:t>
            </a:r>
            <a:endParaRPr lang="es-MX" sz="1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600"/>
              </a:spcAft>
            </a:pPr>
            <a:r>
              <a:rPr lang="es-MX" sz="1351" b="1" dirty="0">
                <a:latin typeface="Arial" panose="020B0604020202020204" pitchFamily="34" charset="0"/>
                <a:ea typeface="Calibri" panose="020F0502020204030204" pitchFamily="34" charset="0"/>
                <a:cs typeface="Times New Roman" panose="02020603050405020304" pitchFamily="18" charset="0"/>
              </a:rPr>
              <a:t>___________________________                  _____________________________                                                                    Firma del estudiante normalista                  Firma del docente de la normal</a:t>
            </a:r>
            <a:endParaRPr lang="es-MX" sz="12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600"/>
              </a:spcAft>
            </a:pPr>
            <a:endParaRPr lang="es-MX" sz="1351" b="1" dirty="0">
              <a:latin typeface="Arial" panose="020B0604020202020204" pitchFamily="34" charset="0"/>
              <a:ea typeface="Calibri" panose="020F0502020204030204" pitchFamily="34" charset="0"/>
              <a:cs typeface="Times New Roman" panose="02020603050405020304" pitchFamily="18" charset="0"/>
            </a:endParaRPr>
          </a:p>
          <a:p>
            <a:pPr algn="ctr">
              <a:lnSpc>
                <a:spcPct val="107000"/>
              </a:lnSpc>
              <a:spcAft>
                <a:spcPts val="600"/>
              </a:spcAft>
            </a:pPr>
            <a:endParaRPr lang="es-MX" sz="1351" b="1" dirty="0">
              <a:latin typeface="Arial" panose="020B0604020202020204" pitchFamily="34" charset="0"/>
              <a:ea typeface="Calibri" panose="020F0502020204030204" pitchFamily="34" charset="0"/>
              <a:cs typeface="Times New Roman" panose="02020603050405020304" pitchFamily="18" charset="0"/>
            </a:endParaRPr>
          </a:p>
          <a:p>
            <a:pPr algn="ctr">
              <a:lnSpc>
                <a:spcPct val="107000"/>
              </a:lnSpc>
              <a:spcAft>
                <a:spcPts val="600"/>
              </a:spcAft>
            </a:pPr>
            <a:r>
              <a:rPr lang="es-MX" sz="1351" b="1" dirty="0">
                <a:latin typeface="Arial" panose="020B0604020202020204" pitchFamily="34" charset="0"/>
                <a:ea typeface="Calibri" panose="020F0502020204030204" pitchFamily="34" charset="0"/>
                <a:cs typeface="Times New Roman" panose="02020603050405020304" pitchFamily="18" charset="0"/>
              </a:rPr>
              <a:t> _____________________________   </a:t>
            </a:r>
          </a:p>
          <a:p>
            <a:pPr algn="ctr">
              <a:lnSpc>
                <a:spcPct val="107000"/>
              </a:lnSpc>
              <a:spcAft>
                <a:spcPts val="600"/>
              </a:spcAft>
            </a:pPr>
            <a:r>
              <a:rPr lang="es-MX" sz="1351" b="1" dirty="0">
                <a:latin typeface="Arial" panose="020B0604020202020204" pitchFamily="34" charset="0"/>
                <a:ea typeface="Calibri" panose="020F0502020204030204" pitchFamily="34" charset="0"/>
                <a:cs typeface="Times New Roman" panose="02020603050405020304" pitchFamily="18" charset="0"/>
              </a:rPr>
              <a:t>Firma del profesor titular</a:t>
            </a:r>
            <a:endParaRPr lang="es-MX" sz="1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600"/>
              </a:spcAft>
            </a:pPr>
            <a:r>
              <a:rPr lang="es-MX" sz="1351" b="1" dirty="0">
                <a:latin typeface="Arial" panose="020B0604020202020204" pitchFamily="34" charset="0"/>
                <a:ea typeface="Calibri" panose="020F0502020204030204" pitchFamily="34" charset="0"/>
                <a:cs typeface="Times New Roman" panose="02020603050405020304" pitchFamily="18" charset="0"/>
              </a:rPr>
              <a:t>                                                                                                                      </a:t>
            </a:r>
            <a:endParaRPr lang="es-MX" sz="12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327504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71D1E86B-0488-F91C-5ADB-114BC92EF8C4}"/>
              </a:ext>
            </a:extLst>
          </p:cNvPr>
          <p:cNvSpPr txBox="1"/>
          <p:nvPr/>
        </p:nvSpPr>
        <p:spPr>
          <a:xfrm>
            <a:off x="-764308" y="434162"/>
            <a:ext cx="8386617" cy="646331"/>
          </a:xfrm>
          <a:prstGeom prst="rect">
            <a:avLst/>
          </a:prstGeom>
          <a:noFill/>
        </p:spPr>
        <p:txBody>
          <a:bodyPr wrap="square" rtlCol="0">
            <a:spAutoFit/>
          </a:bodyPr>
          <a:lstStyle/>
          <a:p>
            <a:pPr algn="ctr"/>
            <a:r>
              <a:rPr lang="es-MX" sz="3600" dirty="0">
                <a:latin typeface="Modern Love" panose="04090805081005020601" pitchFamily="82" charset="0"/>
              </a:rPr>
              <a:t>CRONOGRAMA SEMANAL</a:t>
            </a:r>
          </a:p>
        </p:txBody>
      </p:sp>
      <p:graphicFrame>
        <p:nvGraphicFramePr>
          <p:cNvPr id="4" name="Tabla 3">
            <a:extLst>
              <a:ext uri="{FF2B5EF4-FFF2-40B4-BE49-F238E27FC236}">
                <a16:creationId xmlns:a16="http://schemas.microsoft.com/office/drawing/2014/main" id="{6301E6BD-B168-42F5-57BF-371C20AF336B}"/>
              </a:ext>
            </a:extLst>
          </p:cNvPr>
          <p:cNvGraphicFramePr>
            <a:graphicFrameLocks noGrp="1"/>
          </p:cNvGraphicFramePr>
          <p:nvPr>
            <p:extLst>
              <p:ext uri="{D42A27DB-BD31-4B8C-83A1-F6EECF244321}">
                <p14:modId xmlns:p14="http://schemas.microsoft.com/office/powerpoint/2010/main" val="520761354"/>
              </p:ext>
            </p:extLst>
          </p:nvPr>
        </p:nvGraphicFramePr>
        <p:xfrm>
          <a:off x="93380" y="6365010"/>
          <a:ext cx="6671240" cy="2562543"/>
        </p:xfrm>
        <a:graphic>
          <a:graphicData uri="http://schemas.openxmlformats.org/drawingml/2006/table">
            <a:tbl>
              <a:tblPr firstRow="1" firstCol="1" bandRow="1">
                <a:tableStyleId>{073A0DAA-6AF3-43AB-8588-CEC1D06C72B9}</a:tableStyleId>
              </a:tblPr>
              <a:tblGrid>
                <a:gridCol w="182556">
                  <a:extLst>
                    <a:ext uri="{9D8B030D-6E8A-4147-A177-3AD203B41FA5}">
                      <a16:colId xmlns:a16="http://schemas.microsoft.com/office/drawing/2014/main" val="2051457345"/>
                    </a:ext>
                  </a:extLst>
                </a:gridCol>
                <a:gridCol w="1169714">
                  <a:extLst>
                    <a:ext uri="{9D8B030D-6E8A-4147-A177-3AD203B41FA5}">
                      <a16:colId xmlns:a16="http://schemas.microsoft.com/office/drawing/2014/main" val="4126862179"/>
                    </a:ext>
                  </a:extLst>
                </a:gridCol>
                <a:gridCol w="182556">
                  <a:extLst>
                    <a:ext uri="{9D8B030D-6E8A-4147-A177-3AD203B41FA5}">
                      <a16:colId xmlns:a16="http://schemas.microsoft.com/office/drawing/2014/main" val="1861892717"/>
                    </a:ext>
                  </a:extLst>
                </a:gridCol>
                <a:gridCol w="2959836">
                  <a:extLst>
                    <a:ext uri="{9D8B030D-6E8A-4147-A177-3AD203B41FA5}">
                      <a16:colId xmlns:a16="http://schemas.microsoft.com/office/drawing/2014/main" val="3481757906"/>
                    </a:ext>
                  </a:extLst>
                </a:gridCol>
                <a:gridCol w="545432">
                  <a:extLst>
                    <a:ext uri="{9D8B030D-6E8A-4147-A177-3AD203B41FA5}">
                      <a16:colId xmlns:a16="http://schemas.microsoft.com/office/drawing/2014/main" val="54010781"/>
                    </a:ext>
                  </a:extLst>
                </a:gridCol>
                <a:gridCol w="1631146">
                  <a:extLst>
                    <a:ext uri="{9D8B030D-6E8A-4147-A177-3AD203B41FA5}">
                      <a16:colId xmlns:a16="http://schemas.microsoft.com/office/drawing/2014/main" val="3875120033"/>
                    </a:ext>
                  </a:extLst>
                </a:gridCol>
              </a:tblGrid>
              <a:tr h="2284854">
                <a:tc>
                  <a:txBody>
                    <a:bodyPr/>
                    <a:lstStyle/>
                    <a:p>
                      <a:pPr>
                        <a:lnSpc>
                          <a:spcPct val="107000"/>
                        </a:lnSpc>
                        <a:spcAft>
                          <a:spcPts val="800"/>
                        </a:spcAft>
                      </a:pPr>
                      <a:endParaRPr lang="es-MX" sz="1400" dirty="0">
                        <a:solidFill>
                          <a:schemeClr val="tx1"/>
                        </a:solidFill>
                        <a:effectLst/>
                        <a:latin typeface="Mangal Pro" panose="00000500000000000000" pitchFamily="2" charset="0"/>
                        <a:ea typeface="Calibri" panose="020F0502020204030204" pitchFamily="34" charset="0"/>
                        <a:cs typeface="Times New Roman" panose="02020603050405020304" pitchFamily="18" charset="0"/>
                      </a:endParaRPr>
                    </a:p>
                  </a:txBody>
                  <a:tcPr marL="78578" marR="785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7000"/>
                        </a:lnSpc>
                        <a:spcAft>
                          <a:spcPts val="800"/>
                        </a:spcAft>
                      </a:pPr>
                      <a:r>
                        <a:rPr lang="es-MX" sz="1400" dirty="0">
                          <a:solidFill>
                            <a:schemeClr val="tx1"/>
                          </a:solidFill>
                          <a:effectLst/>
                          <a:latin typeface="Mangal Pro" panose="00000500000000000000" pitchFamily="2" charset="0"/>
                        </a:rPr>
                        <a:t> </a:t>
                      </a:r>
                    </a:p>
                    <a:p>
                      <a:pPr>
                        <a:lnSpc>
                          <a:spcPct val="107000"/>
                        </a:lnSpc>
                        <a:spcAft>
                          <a:spcPts val="800"/>
                        </a:spcAft>
                      </a:pPr>
                      <a:endParaRPr lang="es-MX" sz="1400" dirty="0">
                        <a:solidFill>
                          <a:schemeClr val="tx1"/>
                        </a:solidFill>
                        <a:effectLst/>
                        <a:latin typeface="Mangal Pro" panose="00000500000000000000" pitchFamily="2" charset="0"/>
                      </a:endParaRPr>
                    </a:p>
                    <a:p>
                      <a:pPr>
                        <a:lnSpc>
                          <a:spcPct val="107000"/>
                        </a:lnSpc>
                        <a:spcAft>
                          <a:spcPts val="800"/>
                        </a:spcAft>
                      </a:pPr>
                      <a:endParaRPr lang="es-MX" sz="1400" dirty="0">
                        <a:solidFill>
                          <a:schemeClr val="tx1"/>
                        </a:solidFill>
                        <a:effectLst/>
                        <a:latin typeface="Mangal Pro" panose="00000500000000000000" pitchFamily="2" charset="0"/>
                      </a:endParaRPr>
                    </a:p>
                    <a:p>
                      <a:pPr algn="ctr">
                        <a:lnSpc>
                          <a:spcPct val="107000"/>
                        </a:lnSpc>
                        <a:spcAft>
                          <a:spcPts val="800"/>
                        </a:spcAft>
                      </a:pPr>
                      <a:r>
                        <a:rPr lang="es-MX" sz="1400" dirty="0">
                          <a:solidFill>
                            <a:schemeClr val="tx1"/>
                          </a:solidFill>
                          <a:effectLst/>
                          <a:latin typeface="Mangal Pro" panose="00000500000000000000" pitchFamily="2" charset="0"/>
                        </a:rPr>
                        <a:t>Saludo y pase de lista</a:t>
                      </a:r>
                    </a:p>
                    <a:p>
                      <a:pPr>
                        <a:lnSpc>
                          <a:spcPct val="107000"/>
                        </a:lnSpc>
                        <a:spcAft>
                          <a:spcPts val="800"/>
                        </a:spcAft>
                      </a:pPr>
                      <a:r>
                        <a:rPr lang="es-MX" sz="1400" dirty="0">
                          <a:solidFill>
                            <a:schemeClr val="tx1"/>
                          </a:solidFill>
                          <a:effectLst/>
                          <a:latin typeface="Mangal Pro" panose="00000500000000000000" pitchFamily="2" charset="0"/>
                        </a:rPr>
                        <a:t> </a:t>
                      </a:r>
                      <a:endParaRPr lang="es-MX" sz="1400" dirty="0">
                        <a:solidFill>
                          <a:schemeClr val="tx1"/>
                        </a:solidFill>
                        <a:effectLst/>
                        <a:latin typeface="Mangal Pro" panose="00000500000000000000" pitchFamily="2" charset="0"/>
                        <a:ea typeface="Calibri" panose="020F0502020204030204" pitchFamily="34" charset="0"/>
                        <a:cs typeface="Times New Roman" panose="02020603050405020304" pitchFamily="18" charset="0"/>
                      </a:endParaRPr>
                    </a:p>
                  </a:txBody>
                  <a:tcPr marL="78578" marR="785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750"/>
                        </a:spcAft>
                      </a:pPr>
                      <a:endParaRPr lang="es-MX" sz="1400" dirty="0">
                        <a:solidFill>
                          <a:schemeClr val="tx1"/>
                        </a:solidFill>
                        <a:effectLst/>
                        <a:latin typeface="Mangal Pro" panose="00000500000000000000" pitchFamily="2" charset="0"/>
                        <a:ea typeface="Times New Roman" panose="02020603050405020304" pitchFamily="18" charset="0"/>
                        <a:cs typeface="Times New Roman" panose="02020603050405020304" pitchFamily="18" charset="0"/>
                      </a:endParaRPr>
                    </a:p>
                  </a:txBody>
                  <a:tcPr marL="78578" marR="785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7000"/>
                        </a:lnSpc>
                        <a:spcAft>
                          <a:spcPts val="800"/>
                        </a:spcAft>
                      </a:pPr>
                      <a:r>
                        <a:rPr lang="es-MX" sz="1400" dirty="0">
                          <a:solidFill>
                            <a:schemeClr val="tx1"/>
                          </a:solidFill>
                          <a:effectLst/>
                          <a:latin typeface="Mangal Pro" panose="00000500000000000000" pitchFamily="2" charset="0"/>
                        </a:rPr>
                        <a:t>Responde: ¿Cómo amanecieron?, ¿Desayunaron el día de hoy? </a:t>
                      </a:r>
                    </a:p>
                    <a:p>
                      <a:pPr>
                        <a:lnSpc>
                          <a:spcPct val="107000"/>
                        </a:lnSpc>
                        <a:spcAft>
                          <a:spcPts val="800"/>
                        </a:spcAft>
                      </a:pPr>
                      <a:r>
                        <a:rPr lang="es-MX" sz="1400" dirty="0">
                          <a:solidFill>
                            <a:schemeClr val="tx1"/>
                          </a:solidFill>
                          <a:effectLst/>
                          <a:latin typeface="Mangal Pro" panose="00000500000000000000" pitchFamily="2" charset="0"/>
                        </a:rPr>
                        <a:t>Canta una canción de saludo.</a:t>
                      </a:r>
                    </a:p>
                    <a:p>
                      <a:pPr>
                        <a:lnSpc>
                          <a:spcPct val="107000"/>
                        </a:lnSpc>
                        <a:spcAft>
                          <a:spcPts val="800"/>
                        </a:spcAft>
                      </a:pPr>
                      <a:r>
                        <a:rPr lang="es-MX" sz="1400" dirty="0">
                          <a:solidFill>
                            <a:schemeClr val="tx1"/>
                          </a:solidFill>
                          <a:effectLst/>
                          <a:latin typeface="Mangal Pro" panose="00000500000000000000" pitchFamily="2" charset="0"/>
                        </a:rPr>
                        <a:t>Responde: ¿Qué día es hoy?, pone fecha con ayuda de la maestra y pase de lista.</a:t>
                      </a:r>
                      <a:endParaRPr lang="es-MX" sz="1400" dirty="0">
                        <a:solidFill>
                          <a:schemeClr val="tx1"/>
                        </a:solidFill>
                        <a:effectLst/>
                        <a:latin typeface="Mangal Pro" panose="00000500000000000000" pitchFamily="2" charset="0"/>
                        <a:ea typeface="Calibri" panose="020F0502020204030204" pitchFamily="34" charset="0"/>
                        <a:cs typeface="Times New Roman" panose="02020603050405020304" pitchFamily="18" charset="0"/>
                      </a:endParaRPr>
                    </a:p>
                  </a:txBody>
                  <a:tcPr marL="78578" marR="785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7000"/>
                        </a:lnSpc>
                        <a:spcAft>
                          <a:spcPts val="800"/>
                        </a:spcAft>
                      </a:pPr>
                      <a:endParaRPr lang="es-MX" sz="1400" dirty="0">
                        <a:solidFill>
                          <a:schemeClr val="tx1"/>
                        </a:solidFill>
                        <a:effectLst/>
                        <a:latin typeface="Mangal Pro" panose="00000500000000000000" pitchFamily="2" charset="0"/>
                      </a:endParaRPr>
                    </a:p>
                    <a:p>
                      <a:pPr>
                        <a:lnSpc>
                          <a:spcPct val="107000"/>
                        </a:lnSpc>
                        <a:spcAft>
                          <a:spcPts val="800"/>
                        </a:spcAft>
                      </a:pPr>
                      <a:r>
                        <a:rPr lang="es-MX" sz="1400" dirty="0">
                          <a:solidFill>
                            <a:schemeClr val="tx1"/>
                          </a:solidFill>
                          <a:effectLst/>
                          <a:latin typeface="Mangal Pro" panose="00000500000000000000" pitchFamily="2" charset="0"/>
                        </a:rPr>
                        <a:t>15 minutos</a:t>
                      </a:r>
                      <a:endParaRPr lang="es-MX" sz="1400" dirty="0">
                        <a:solidFill>
                          <a:schemeClr val="tx1"/>
                        </a:solidFill>
                        <a:effectLst/>
                        <a:latin typeface="Mangal Pro" panose="00000500000000000000" pitchFamily="2" charset="0"/>
                        <a:ea typeface="Calibri" panose="020F0502020204030204" pitchFamily="34" charset="0"/>
                        <a:cs typeface="Times New Roman" panose="02020603050405020304" pitchFamily="18" charset="0"/>
                      </a:endParaRPr>
                    </a:p>
                  </a:txBody>
                  <a:tcPr marL="78578" marR="785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7000"/>
                        </a:lnSpc>
                        <a:spcAft>
                          <a:spcPts val="800"/>
                        </a:spcAft>
                      </a:pPr>
                      <a:endParaRPr lang="es-MX" sz="1400" dirty="0">
                        <a:solidFill>
                          <a:schemeClr val="tx1"/>
                        </a:solidFill>
                        <a:effectLst/>
                        <a:latin typeface="Mangal Pro" panose="00000500000000000000" pitchFamily="2" charset="0"/>
                      </a:endParaRPr>
                    </a:p>
                    <a:p>
                      <a:pPr>
                        <a:lnSpc>
                          <a:spcPct val="107000"/>
                        </a:lnSpc>
                        <a:spcAft>
                          <a:spcPts val="800"/>
                        </a:spcAft>
                      </a:pPr>
                      <a:r>
                        <a:rPr lang="es-MX" sz="1400" dirty="0">
                          <a:solidFill>
                            <a:schemeClr val="tx1"/>
                          </a:solidFill>
                          <a:effectLst/>
                          <a:latin typeface="Mangal Pro" panose="00000500000000000000" pitchFamily="2" charset="0"/>
                        </a:rPr>
                        <a:t>-Bocina.</a:t>
                      </a:r>
                    </a:p>
                    <a:p>
                      <a:pPr>
                        <a:lnSpc>
                          <a:spcPct val="107000"/>
                        </a:lnSpc>
                        <a:spcAft>
                          <a:spcPts val="800"/>
                        </a:spcAft>
                      </a:pPr>
                      <a:r>
                        <a:rPr lang="es-MX" sz="1400" dirty="0">
                          <a:solidFill>
                            <a:schemeClr val="tx1"/>
                          </a:solidFill>
                          <a:effectLst/>
                          <a:latin typeface="Mangal Pro" panose="00000500000000000000" pitchFamily="2" charset="0"/>
                        </a:rPr>
                        <a:t>-Canción.</a:t>
                      </a:r>
                    </a:p>
                    <a:p>
                      <a:pPr>
                        <a:lnSpc>
                          <a:spcPct val="107000"/>
                        </a:lnSpc>
                        <a:spcAft>
                          <a:spcPts val="800"/>
                        </a:spcAft>
                      </a:pPr>
                      <a:r>
                        <a:rPr lang="es-MX" sz="1400" dirty="0">
                          <a:solidFill>
                            <a:schemeClr val="tx1"/>
                          </a:solidFill>
                          <a:effectLst/>
                          <a:latin typeface="Mangal Pro" panose="00000500000000000000" pitchFamily="2" charset="0"/>
                        </a:rPr>
                        <a:t>-Portadores de días de la semana y el clima del día.</a:t>
                      </a:r>
                    </a:p>
                    <a:p>
                      <a:pPr>
                        <a:lnSpc>
                          <a:spcPct val="107000"/>
                        </a:lnSpc>
                        <a:spcAft>
                          <a:spcPts val="800"/>
                        </a:spcAft>
                      </a:pPr>
                      <a:r>
                        <a:rPr lang="es-MX" sz="1400" dirty="0">
                          <a:solidFill>
                            <a:schemeClr val="tx1"/>
                          </a:solidFill>
                          <a:effectLst/>
                          <a:latin typeface="Mangal Pro" panose="00000500000000000000" pitchFamily="2" charset="0"/>
                        </a:rPr>
                        <a:t>-Marcador.</a:t>
                      </a:r>
                    </a:p>
                    <a:p>
                      <a:pPr>
                        <a:lnSpc>
                          <a:spcPct val="107000"/>
                        </a:lnSpc>
                        <a:spcAft>
                          <a:spcPts val="800"/>
                        </a:spcAft>
                      </a:pPr>
                      <a:r>
                        <a:rPr lang="es-MX" sz="1400" dirty="0">
                          <a:solidFill>
                            <a:schemeClr val="tx1"/>
                          </a:solidFill>
                          <a:effectLst/>
                          <a:latin typeface="Mangal Pro" panose="00000500000000000000" pitchFamily="2" charset="0"/>
                        </a:rPr>
                        <a:t> </a:t>
                      </a:r>
                      <a:endParaRPr lang="es-MX" sz="1400" dirty="0">
                        <a:solidFill>
                          <a:schemeClr val="tx1"/>
                        </a:solidFill>
                        <a:effectLst/>
                        <a:latin typeface="Mangal Pro" panose="00000500000000000000" pitchFamily="2" charset="0"/>
                        <a:ea typeface="Calibri" panose="020F0502020204030204" pitchFamily="34" charset="0"/>
                        <a:cs typeface="Times New Roman" panose="02020603050405020304" pitchFamily="18" charset="0"/>
                      </a:endParaRPr>
                    </a:p>
                  </a:txBody>
                  <a:tcPr marL="78578" marR="785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9607088"/>
                  </a:ext>
                </a:extLst>
              </a:tr>
            </a:tbl>
          </a:graphicData>
        </a:graphic>
      </p:graphicFrame>
      <p:graphicFrame>
        <p:nvGraphicFramePr>
          <p:cNvPr id="5" name="Tabla 7">
            <a:extLst>
              <a:ext uri="{FF2B5EF4-FFF2-40B4-BE49-F238E27FC236}">
                <a16:creationId xmlns:a16="http://schemas.microsoft.com/office/drawing/2014/main" id="{1CC481A9-A168-196D-4111-19102A9E1555}"/>
              </a:ext>
            </a:extLst>
          </p:cNvPr>
          <p:cNvGraphicFramePr>
            <a:graphicFrameLocks noGrp="1"/>
          </p:cNvGraphicFramePr>
          <p:nvPr>
            <p:extLst>
              <p:ext uri="{D42A27DB-BD31-4B8C-83A1-F6EECF244321}">
                <p14:modId xmlns:p14="http://schemas.microsoft.com/office/powerpoint/2010/main" val="954156344"/>
              </p:ext>
            </p:extLst>
          </p:nvPr>
        </p:nvGraphicFramePr>
        <p:xfrm>
          <a:off x="93380" y="1080493"/>
          <a:ext cx="6671238" cy="5029200"/>
        </p:xfrm>
        <a:graphic>
          <a:graphicData uri="http://schemas.openxmlformats.org/drawingml/2006/table">
            <a:tbl>
              <a:tblPr firstRow="1" bandRow="1">
                <a:tableStyleId>{93296810-A885-4BE3-A3E7-6D5BEEA58F35}</a:tableStyleId>
              </a:tblPr>
              <a:tblGrid>
                <a:gridCol w="1111873">
                  <a:extLst>
                    <a:ext uri="{9D8B030D-6E8A-4147-A177-3AD203B41FA5}">
                      <a16:colId xmlns:a16="http://schemas.microsoft.com/office/drawing/2014/main" val="3868889210"/>
                    </a:ext>
                  </a:extLst>
                </a:gridCol>
                <a:gridCol w="1111873">
                  <a:extLst>
                    <a:ext uri="{9D8B030D-6E8A-4147-A177-3AD203B41FA5}">
                      <a16:colId xmlns:a16="http://schemas.microsoft.com/office/drawing/2014/main" val="2503357970"/>
                    </a:ext>
                  </a:extLst>
                </a:gridCol>
                <a:gridCol w="1111873">
                  <a:extLst>
                    <a:ext uri="{9D8B030D-6E8A-4147-A177-3AD203B41FA5}">
                      <a16:colId xmlns:a16="http://schemas.microsoft.com/office/drawing/2014/main" val="3206657776"/>
                    </a:ext>
                  </a:extLst>
                </a:gridCol>
                <a:gridCol w="1111873">
                  <a:extLst>
                    <a:ext uri="{9D8B030D-6E8A-4147-A177-3AD203B41FA5}">
                      <a16:colId xmlns:a16="http://schemas.microsoft.com/office/drawing/2014/main" val="3288929646"/>
                    </a:ext>
                  </a:extLst>
                </a:gridCol>
                <a:gridCol w="1111873">
                  <a:extLst>
                    <a:ext uri="{9D8B030D-6E8A-4147-A177-3AD203B41FA5}">
                      <a16:colId xmlns:a16="http://schemas.microsoft.com/office/drawing/2014/main" val="470106939"/>
                    </a:ext>
                  </a:extLst>
                </a:gridCol>
                <a:gridCol w="1111873">
                  <a:extLst>
                    <a:ext uri="{9D8B030D-6E8A-4147-A177-3AD203B41FA5}">
                      <a16:colId xmlns:a16="http://schemas.microsoft.com/office/drawing/2014/main" val="2859910544"/>
                    </a:ext>
                  </a:extLst>
                </a:gridCol>
              </a:tblGrid>
              <a:tr h="538878">
                <a:tc>
                  <a:txBody>
                    <a:bodyPr/>
                    <a:lstStyle/>
                    <a:p>
                      <a:pPr algn="ctr"/>
                      <a:r>
                        <a:rPr lang="es-MX" sz="1600" b="1" dirty="0">
                          <a:solidFill>
                            <a:schemeClr val="tx1"/>
                          </a:solidFill>
                          <a:latin typeface="Mangal Pro" panose="00000500000000000000" pitchFamily="2" charset="0"/>
                          <a:cs typeface="Mangal" panose="02040503050203030202" pitchFamily="18" charset="0"/>
                        </a:rPr>
                        <a:t>Dia- Hora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MX" sz="1600" b="1" dirty="0">
                          <a:solidFill>
                            <a:schemeClr val="tx1"/>
                          </a:solidFill>
                          <a:latin typeface="Mangal Pro" panose="00000500000000000000" pitchFamily="2" charset="0"/>
                          <a:cs typeface="Mangal" panose="02040503050203030202" pitchFamily="18" charset="0"/>
                        </a:rPr>
                        <a:t>Lunes 16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MX" sz="1600" b="1" dirty="0">
                          <a:solidFill>
                            <a:schemeClr val="tx1"/>
                          </a:solidFill>
                          <a:latin typeface="Mangal Pro" panose="00000500000000000000" pitchFamily="2" charset="0"/>
                          <a:cs typeface="Mangal" panose="02040503050203030202" pitchFamily="18" charset="0"/>
                        </a:rPr>
                        <a:t>Martes 17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MX" sz="1600" b="1" dirty="0">
                          <a:solidFill>
                            <a:schemeClr val="tx1"/>
                          </a:solidFill>
                          <a:latin typeface="Mangal Pro" panose="00000500000000000000" pitchFamily="2" charset="0"/>
                          <a:cs typeface="Mangal" panose="02040503050203030202" pitchFamily="18" charset="0"/>
                        </a:rPr>
                        <a:t>Miércoles 18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MX" sz="1600" b="1" dirty="0">
                          <a:solidFill>
                            <a:schemeClr val="tx1"/>
                          </a:solidFill>
                          <a:latin typeface="Mangal Pro" panose="00000500000000000000" pitchFamily="2" charset="0"/>
                          <a:cs typeface="Mangal" panose="02040503050203030202" pitchFamily="18" charset="0"/>
                        </a:rPr>
                        <a:t>Jueves 19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MX" sz="1600" b="1" dirty="0">
                          <a:solidFill>
                            <a:schemeClr val="tx1"/>
                          </a:solidFill>
                          <a:latin typeface="Mangal Pro" panose="00000500000000000000" pitchFamily="2" charset="0"/>
                          <a:cs typeface="Mangal" panose="02040503050203030202" pitchFamily="18" charset="0"/>
                        </a:rPr>
                        <a:t>Viernes 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77578318"/>
                  </a:ext>
                </a:extLst>
              </a:tr>
              <a:tr h="538878">
                <a:tc>
                  <a:txBody>
                    <a:bodyPr/>
                    <a:lstStyle/>
                    <a:p>
                      <a:pPr marL="0" marR="0" lvl="0" indent="0" algn="ctr" defTabSz="685783" rtl="0" eaLnBrk="1" fontAlgn="auto" latinLnBrk="0" hangingPunct="1">
                        <a:lnSpc>
                          <a:spcPct val="100000"/>
                        </a:lnSpc>
                        <a:spcBef>
                          <a:spcPts val="0"/>
                        </a:spcBef>
                        <a:spcAft>
                          <a:spcPts val="0"/>
                        </a:spcAft>
                        <a:buClrTx/>
                        <a:buSzTx/>
                        <a:buFontTx/>
                        <a:buNone/>
                        <a:tabLst/>
                        <a:defRPr/>
                      </a:pPr>
                      <a:r>
                        <a:rPr lang="es-MX" sz="1600" dirty="0">
                          <a:solidFill>
                            <a:schemeClr val="tx1"/>
                          </a:solidFill>
                          <a:effectLst/>
                          <a:latin typeface="Mangal Pro" panose="00000500000000000000" pitchFamily="2" charset="0"/>
                          <a:cs typeface="Mangal" panose="02040503050203030202" pitchFamily="18" charset="0"/>
                        </a:rPr>
                        <a:t>09:00- 09:30</a:t>
                      </a:r>
                      <a:endParaRPr lang="es-MX" sz="1600" dirty="0">
                        <a:solidFill>
                          <a:schemeClr val="tx1"/>
                        </a:solidFill>
                        <a:effectLst/>
                        <a:latin typeface="Mangal Pro" panose="00000500000000000000" pitchFamily="2" charset="0"/>
                        <a:ea typeface="Calibri" panose="020F0502020204030204" pitchFamily="34" charset="0"/>
                        <a:cs typeface="Mangal" panose="02040503050203030202"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MX" sz="1600" dirty="0">
                          <a:latin typeface="Mangal Pro" panose="00000500000000000000" pitchFamily="2" charset="0"/>
                          <a:cs typeface="Mangal" panose="02040503050203030202" pitchFamily="18" charset="0"/>
                        </a:rPr>
                        <a:t>Artes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MX" sz="1600" dirty="0">
                          <a:latin typeface="Mangal Pro" panose="00000500000000000000" pitchFamily="2" charset="0"/>
                          <a:cs typeface="Mangal" panose="02040503050203030202" pitchFamily="18" charset="0"/>
                        </a:rPr>
                        <a:t>Ed Física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MX" sz="1600" dirty="0">
                          <a:latin typeface="Mangal Pro" panose="00000500000000000000" pitchFamily="2" charset="0"/>
                          <a:cs typeface="Mangal" panose="02040503050203030202" pitchFamily="18" charset="0"/>
                        </a:rPr>
                        <a:t>Artes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MX" sz="1600" dirty="0">
                          <a:latin typeface="Mangal Pro" panose="00000500000000000000" pitchFamily="2" charset="0"/>
                          <a:cs typeface="Mangal" panose="02040503050203030202" pitchFamily="18" charset="0"/>
                        </a:rPr>
                        <a:t>Ed. física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algn="ctr"/>
                      <a:endParaRPr lang="es-MX" sz="1600" dirty="0">
                        <a:latin typeface="Mangal Pro" panose="00000500000000000000" pitchFamily="2" charset="0"/>
                        <a:cs typeface="Mangal" panose="02040503050203030202" pitchFamily="18" charset="0"/>
                      </a:endParaRPr>
                    </a:p>
                    <a:p>
                      <a:pPr algn="ctr"/>
                      <a:endParaRPr lang="es-MX" sz="1600" dirty="0">
                        <a:latin typeface="Mangal Pro" panose="00000500000000000000" pitchFamily="2" charset="0"/>
                        <a:cs typeface="Mangal" panose="02040503050203030202" pitchFamily="18" charset="0"/>
                      </a:endParaRPr>
                    </a:p>
                    <a:p>
                      <a:pPr algn="ctr"/>
                      <a:endParaRPr lang="es-MX" sz="1600" dirty="0">
                        <a:latin typeface="Mangal Pro" panose="00000500000000000000" pitchFamily="2" charset="0"/>
                        <a:cs typeface="Mangal" panose="02040503050203030202" pitchFamily="18" charset="0"/>
                      </a:endParaRPr>
                    </a:p>
                    <a:p>
                      <a:pPr algn="ctr"/>
                      <a:endParaRPr lang="es-MX" sz="1600" dirty="0">
                        <a:latin typeface="Mangal Pro" panose="00000500000000000000" pitchFamily="2" charset="0"/>
                        <a:cs typeface="Mangal" panose="02040503050203030202" pitchFamily="18" charset="0"/>
                      </a:endParaRPr>
                    </a:p>
                    <a:p>
                      <a:pPr algn="ctr"/>
                      <a:endParaRPr lang="es-MX" sz="1600" dirty="0">
                        <a:latin typeface="Mangal Pro" panose="00000500000000000000" pitchFamily="2" charset="0"/>
                        <a:cs typeface="Mangal" panose="02040503050203030202" pitchFamily="18" charset="0"/>
                      </a:endParaRPr>
                    </a:p>
                    <a:p>
                      <a:pPr algn="ctr"/>
                      <a:r>
                        <a:rPr lang="es-MX" sz="1600" dirty="0">
                          <a:latin typeface="Mangal Pro" panose="00000500000000000000" pitchFamily="2" charset="0"/>
                          <a:cs typeface="Mangal" panose="02040503050203030202" pitchFamily="18" charset="0"/>
                        </a:rPr>
                        <a:t>Suspensión de clases por CTE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10156635"/>
                  </a:ext>
                </a:extLst>
              </a:tr>
              <a:tr h="538878">
                <a:tc>
                  <a:txBody>
                    <a:bodyPr/>
                    <a:lstStyle/>
                    <a:p>
                      <a:pPr marL="0" marR="0" lvl="0" indent="0" algn="ctr" defTabSz="685783" rtl="0" eaLnBrk="1" fontAlgn="auto" latinLnBrk="0" hangingPunct="1">
                        <a:lnSpc>
                          <a:spcPct val="100000"/>
                        </a:lnSpc>
                        <a:spcBef>
                          <a:spcPts val="0"/>
                        </a:spcBef>
                        <a:spcAft>
                          <a:spcPts val="0"/>
                        </a:spcAft>
                        <a:buClrTx/>
                        <a:buSzTx/>
                        <a:buFontTx/>
                        <a:buNone/>
                        <a:tabLst/>
                        <a:defRPr/>
                      </a:pPr>
                      <a:r>
                        <a:rPr lang="es-MX" sz="1600" dirty="0">
                          <a:solidFill>
                            <a:schemeClr val="tx1"/>
                          </a:solidFill>
                          <a:effectLst/>
                          <a:latin typeface="Mangal Pro" panose="00000500000000000000" pitchFamily="2" charset="0"/>
                          <a:cs typeface="Mangal" panose="02040503050203030202" pitchFamily="18" charset="0"/>
                        </a:rPr>
                        <a:t>09:30- 09:45</a:t>
                      </a:r>
                      <a:endParaRPr lang="es-MX" sz="1600" dirty="0">
                        <a:solidFill>
                          <a:schemeClr val="tx1"/>
                        </a:solidFill>
                        <a:effectLst/>
                        <a:latin typeface="Mangal Pro" panose="00000500000000000000" pitchFamily="2" charset="0"/>
                        <a:ea typeface="Calibri" panose="020F0502020204030204" pitchFamily="34" charset="0"/>
                        <a:cs typeface="Mangal" panose="02040503050203030202"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algn="ctr"/>
                      <a:r>
                        <a:rPr lang="es-MX" sz="1600" dirty="0">
                          <a:latin typeface="Mangal Pro" panose="00000500000000000000" pitchFamily="2" charset="0"/>
                          <a:cs typeface="Mangal" panose="02040503050203030202" pitchFamily="18" charset="0"/>
                        </a:rPr>
                        <a:t>Saludo y pase de lista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MX"/>
                    </a:p>
                  </a:txBody>
                  <a:tcPr/>
                </a:tc>
                <a:tc hMerge="1">
                  <a:txBody>
                    <a:bodyPr/>
                    <a:lstStyle/>
                    <a:p>
                      <a:endParaRPr lang="es-MX"/>
                    </a:p>
                  </a:txBody>
                  <a:tcPr/>
                </a:tc>
                <a:tc hMerge="1">
                  <a:txBody>
                    <a:bodyPr/>
                    <a:lstStyle/>
                    <a:p>
                      <a:endParaRPr lang="es-MX"/>
                    </a:p>
                  </a:txBody>
                  <a:tcPr/>
                </a:tc>
                <a:tc vMerge="1">
                  <a:txBody>
                    <a:bodyPr/>
                    <a:lstStyle/>
                    <a:p>
                      <a:endParaRPr lang="es-MX"/>
                    </a:p>
                  </a:txBody>
                  <a:tcPr/>
                </a:tc>
                <a:extLst>
                  <a:ext uri="{0D108BD9-81ED-4DB2-BD59-A6C34878D82A}">
                    <a16:rowId xmlns:a16="http://schemas.microsoft.com/office/drawing/2014/main" val="3556946038"/>
                  </a:ext>
                </a:extLst>
              </a:tr>
              <a:tr h="765773">
                <a:tc>
                  <a:txBody>
                    <a:bodyPr/>
                    <a:lstStyle/>
                    <a:p>
                      <a:pPr algn="ctr"/>
                      <a:r>
                        <a:rPr lang="es-MX" sz="1600" dirty="0">
                          <a:latin typeface="Mangal Pro" panose="00000500000000000000" pitchFamily="2" charset="0"/>
                          <a:cs typeface="Mangal" panose="02040503050203030202" pitchFamily="18" charset="0"/>
                        </a:rPr>
                        <a:t>09:45-10:20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MX" sz="1600" dirty="0">
                          <a:latin typeface="Mangal Pro" panose="00000500000000000000" pitchFamily="2" charset="0"/>
                          <a:cs typeface="Mangal" panose="02040503050203030202" pitchFamily="18" charset="0"/>
                        </a:rPr>
                        <a:t>Partes de la planta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MX" sz="1600" dirty="0" err="1">
                          <a:latin typeface="Mangal Pro" panose="00000500000000000000" pitchFamily="2" charset="0"/>
                          <a:cs typeface="Mangal" panose="02040503050203030202" pitchFamily="18" charset="0"/>
                        </a:rPr>
                        <a:t>Memorama</a:t>
                      </a:r>
                      <a:endParaRPr lang="es-MX" sz="1600" dirty="0">
                        <a:latin typeface="Mangal Pro" panose="00000500000000000000" pitchFamily="2" charset="0"/>
                        <a:cs typeface="Mangal" panose="02040503050203030202"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MX" sz="1600" dirty="0">
                          <a:latin typeface="Mangal Pro" panose="00000500000000000000" pitchFamily="2" charset="0"/>
                          <a:cs typeface="Mangal" panose="02040503050203030202" pitchFamily="18" charset="0"/>
                        </a:rPr>
                        <a:t>El jardinero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MX" sz="1600" dirty="0">
                          <a:latin typeface="Mangal Pro" panose="00000500000000000000" pitchFamily="2" charset="0"/>
                          <a:cs typeface="Mangal" panose="02040503050203030202" pitchFamily="18" charset="0"/>
                        </a:rPr>
                        <a:t>Preparación de cierre de proyecto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s-MX" dirty="0"/>
                    </a:p>
                  </a:txBody>
                  <a:tcPr/>
                </a:tc>
                <a:extLst>
                  <a:ext uri="{0D108BD9-81ED-4DB2-BD59-A6C34878D82A}">
                    <a16:rowId xmlns:a16="http://schemas.microsoft.com/office/drawing/2014/main" val="1944088225"/>
                  </a:ext>
                </a:extLst>
              </a:tr>
              <a:tr h="538878">
                <a:tc>
                  <a:txBody>
                    <a:bodyPr/>
                    <a:lstStyle/>
                    <a:p>
                      <a:pPr algn="ctr"/>
                      <a:r>
                        <a:rPr lang="es-MX" sz="1600" dirty="0">
                          <a:latin typeface="Mangal Pro" panose="00000500000000000000" pitchFamily="2" charset="0"/>
                          <a:cs typeface="Mangal" panose="02040503050203030202" pitchFamily="18" charset="0"/>
                        </a:rPr>
                        <a:t>10:20- 10:30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algn="ctr"/>
                      <a:r>
                        <a:rPr lang="es-MX" sz="1600" dirty="0">
                          <a:latin typeface="Mangal Pro" panose="00000500000000000000" pitchFamily="2" charset="0"/>
                          <a:cs typeface="Mangal" panose="02040503050203030202" pitchFamily="18" charset="0"/>
                        </a:rPr>
                        <a:t>Lavado de manos y/o pausa activa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MX" dirty="0"/>
                    </a:p>
                  </a:txBody>
                  <a:tcPr/>
                </a:tc>
                <a:tc hMerge="1">
                  <a:txBody>
                    <a:bodyPr/>
                    <a:lstStyle/>
                    <a:p>
                      <a:endParaRPr lang="es-MX" dirty="0"/>
                    </a:p>
                  </a:txBody>
                  <a:tcPr/>
                </a:tc>
                <a:tc hMerge="1">
                  <a:txBody>
                    <a:bodyPr/>
                    <a:lstStyle/>
                    <a:p>
                      <a:endParaRPr lang="es-MX" dirty="0"/>
                    </a:p>
                  </a:txBody>
                  <a:tcPr/>
                </a:tc>
                <a:tc vMerge="1">
                  <a:txBody>
                    <a:bodyPr/>
                    <a:lstStyle/>
                    <a:p>
                      <a:endParaRPr lang="es-MX"/>
                    </a:p>
                  </a:txBody>
                  <a:tcPr/>
                </a:tc>
                <a:extLst>
                  <a:ext uri="{0D108BD9-81ED-4DB2-BD59-A6C34878D82A}">
                    <a16:rowId xmlns:a16="http://schemas.microsoft.com/office/drawing/2014/main" val="1205251294"/>
                  </a:ext>
                </a:extLst>
              </a:tr>
              <a:tr h="538878">
                <a:tc>
                  <a:txBody>
                    <a:bodyPr/>
                    <a:lstStyle/>
                    <a:p>
                      <a:pPr algn="ctr"/>
                      <a:r>
                        <a:rPr lang="es-MX" sz="1600" dirty="0">
                          <a:latin typeface="Mangal Pro" panose="00000500000000000000" pitchFamily="2" charset="0"/>
                          <a:cs typeface="Mangal" panose="02040503050203030202" pitchFamily="18" charset="0"/>
                        </a:rPr>
                        <a:t>10:30-11:00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algn="ctr"/>
                      <a:r>
                        <a:rPr lang="es-MX" sz="1600" dirty="0">
                          <a:latin typeface="Mangal Pro" panose="00000500000000000000" pitchFamily="2" charset="0"/>
                          <a:cs typeface="Mangal" panose="02040503050203030202" pitchFamily="18" charset="0"/>
                        </a:rPr>
                        <a:t>Receso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MX" dirty="0"/>
                    </a:p>
                  </a:txBody>
                  <a:tcPr/>
                </a:tc>
                <a:tc hMerge="1">
                  <a:txBody>
                    <a:bodyPr/>
                    <a:lstStyle/>
                    <a:p>
                      <a:endParaRPr lang="es-MX" dirty="0"/>
                    </a:p>
                  </a:txBody>
                  <a:tcPr/>
                </a:tc>
                <a:tc hMerge="1">
                  <a:txBody>
                    <a:bodyPr/>
                    <a:lstStyle/>
                    <a:p>
                      <a:endParaRPr lang="es-MX" dirty="0"/>
                    </a:p>
                  </a:txBody>
                  <a:tcPr/>
                </a:tc>
                <a:tc vMerge="1">
                  <a:txBody>
                    <a:bodyPr/>
                    <a:lstStyle/>
                    <a:p>
                      <a:endParaRPr lang="es-MX"/>
                    </a:p>
                  </a:txBody>
                  <a:tcPr/>
                </a:tc>
                <a:extLst>
                  <a:ext uri="{0D108BD9-81ED-4DB2-BD59-A6C34878D82A}">
                    <a16:rowId xmlns:a16="http://schemas.microsoft.com/office/drawing/2014/main" val="406928214"/>
                  </a:ext>
                </a:extLst>
              </a:tr>
              <a:tr h="992669">
                <a:tc>
                  <a:txBody>
                    <a:bodyPr/>
                    <a:lstStyle/>
                    <a:p>
                      <a:pPr algn="ctr"/>
                      <a:r>
                        <a:rPr lang="es-MX" sz="1600" dirty="0">
                          <a:latin typeface="Mangal Pro" panose="00000500000000000000" pitchFamily="2" charset="0"/>
                          <a:cs typeface="Mangal" panose="02040503050203030202" pitchFamily="18" charset="0"/>
                        </a:rPr>
                        <a:t>11:00- 12:00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MX" sz="1600" dirty="0">
                          <a:latin typeface="Mangal Pro" panose="00000500000000000000" pitchFamily="2" charset="0"/>
                          <a:cs typeface="Mangal" panose="02040503050203030202" pitchFamily="18" charset="0"/>
                        </a:rPr>
                        <a:t>Flores con tangram y cierre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MX" sz="1600" dirty="0">
                          <a:latin typeface="Mangal Pro" panose="00000500000000000000" pitchFamily="2" charset="0"/>
                          <a:cs typeface="Mangal" panose="02040503050203030202" pitchFamily="18" charset="0"/>
                        </a:rPr>
                        <a:t>Experimento del frijol y cierre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MX" sz="1600" dirty="0">
                          <a:latin typeface="Mangal Pro" panose="00000500000000000000" pitchFamily="2" charset="0"/>
                          <a:cs typeface="Mangal" panose="02040503050203030202" pitchFamily="18" charset="0"/>
                        </a:rPr>
                        <a:t>Señor cabeza de pasto y cierre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MX" sz="1600" dirty="0" err="1">
                          <a:latin typeface="Mangal Pro" panose="00000500000000000000" pitchFamily="2" charset="0"/>
                          <a:cs typeface="Mangal" panose="02040503050203030202" pitchFamily="18" charset="0"/>
                        </a:rPr>
                        <a:t>Expocisión</a:t>
                      </a:r>
                      <a:endParaRPr lang="es-MX" sz="1600" dirty="0">
                        <a:latin typeface="Mangal Pro" panose="00000500000000000000" pitchFamily="2" charset="0"/>
                        <a:cs typeface="Mangal" panose="02040503050203030202"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s-MX" dirty="0"/>
                    </a:p>
                  </a:txBody>
                  <a:tcPr/>
                </a:tc>
                <a:extLst>
                  <a:ext uri="{0D108BD9-81ED-4DB2-BD59-A6C34878D82A}">
                    <a16:rowId xmlns:a16="http://schemas.microsoft.com/office/drawing/2014/main" val="2661557645"/>
                  </a:ext>
                </a:extLst>
              </a:tr>
            </a:tbl>
          </a:graphicData>
        </a:graphic>
      </p:graphicFrame>
    </p:spTree>
    <p:extLst>
      <p:ext uri="{BB962C8B-B14F-4D97-AF65-F5344CB8AC3E}">
        <p14:creationId xmlns:p14="http://schemas.microsoft.com/office/powerpoint/2010/main" val="1670624582"/>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1623</TotalTime>
  <Words>3397</Words>
  <Application>Microsoft Office PowerPoint</Application>
  <PresentationFormat>Carta (216 x 279 mm)</PresentationFormat>
  <Paragraphs>498</Paragraphs>
  <Slides>15</Slides>
  <Notes>0</Notes>
  <HiddenSlides>0</HiddenSlides>
  <MMClips>0</MMClips>
  <ScaleCrop>false</ScaleCrop>
  <HeadingPairs>
    <vt:vector size="6" baseType="variant">
      <vt:variant>
        <vt:lpstr>Fuentes usadas</vt:lpstr>
      </vt:variant>
      <vt:variant>
        <vt:i4>10</vt:i4>
      </vt:variant>
      <vt:variant>
        <vt:lpstr>Tema</vt:lpstr>
      </vt:variant>
      <vt:variant>
        <vt:i4>1</vt:i4>
      </vt:variant>
      <vt:variant>
        <vt:lpstr>Títulos de diapositiva</vt:lpstr>
      </vt:variant>
      <vt:variant>
        <vt:i4>15</vt:i4>
      </vt:variant>
    </vt:vector>
  </HeadingPairs>
  <TitlesOfParts>
    <vt:vector size="26" baseType="lpstr">
      <vt:lpstr>Arial</vt:lpstr>
      <vt:lpstr>Calibri</vt:lpstr>
      <vt:lpstr>Calibri Light</vt:lpstr>
      <vt:lpstr>Comic Sans MS</vt:lpstr>
      <vt:lpstr>Courier New</vt:lpstr>
      <vt:lpstr>Mangal Pro</vt:lpstr>
      <vt:lpstr>Modern Love</vt:lpstr>
      <vt:lpstr>Modern Love Caps</vt:lpstr>
      <vt:lpstr>Modern Love Grunge</vt:lpstr>
      <vt:lpstr>Wingdings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Mariana Garcia Reyna</dc:creator>
  <cp:lastModifiedBy>lucia laureano valdez</cp:lastModifiedBy>
  <cp:revision>5</cp:revision>
  <dcterms:created xsi:type="dcterms:W3CDTF">2022-05-03T22:00:21Z</dcterms:created>
  <dcterms:modified xsi:type="dcterms:W3CDTF">2022-05-12T03:04:26Z</dcterms:modified>
</cp:coreProperties>
</file>