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58" r:id="rId3"/>
    <p:sldId id="259" r:id="rId4"/>
    <p:sldId id="303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312" r:id="rId13"/>
  </p:sldIdLst>
  <p:sldSz cx="6858000" cy="9144000" type="letter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4FE9F-3B7F-4E40-8432-C797566CC47E}" v="125" dt="2022-05-05T03:15:01.39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94660"/>
  </p:normalViewPr>
  <p:slideViewPr>
    <p:cSldViewPr snapToGrid="0">
      <p:cViewPr>
        <p:scale>
          <a:sx n="77" d="100"/>
          <a:sy n="77" d="100"/>
        </p:scale>
        <p:origin x="1356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13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9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30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5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32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23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84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20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4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CBB2-97E6-4DC7-9D8F-C8CCA842E154}" type="datetimeFigureOut">
              <a:rPr lang="es-MX" smtClean="0"/>
              <a:t>11/05/2022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E7CA-A7B5-401D-B0FB-C781D923B4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7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KkF8jVYm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72DF5673-2335-4EB0-8D11-C783AFEC4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6"/>
          <a:stretch/>
        </p:blipFill>
        <p:spPr>
          <a:xfrm>
            <a:off x="219075" y="0"/>
            <a:ext cx="6419850" cy="7924801"/>
          </a:xfrm>
          <a:prstGeom prst="rect">
            <a:avLst/>
          </a:prstGeom>
        </p:spPr>
      </p:pic>
      <p:pic>
        <p:nvPicPr>
          <p:cNvPr id="1026" name="Picture 2" descr="https://i.pinimg.com/564x/58/72/01/5872016bfcaff239e36e92bf6e53c983.jpg">
            <a:extLst>
              <a:ext uri="{FF2B5EF4-FFF2-40B4-BE49-F238E27FC236}">
                <a16:creationId xmlns:a16="http://schemas.microsoft.com/office/drawing/2014/main" id="{B07FC371-4DA7-41DD-A11B-D9EA89AE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2" b="98267" l="1596" r="96986">
                        <a14:foregroundMark x1="42376" y1="3465" x2="56028" y2="7550"/>
                        <a14:foregroundMark x1="92553" y1="24010" x2="96986" y2="19926"/>
                        <a14:foregroundMark x1="7979" y1="24010" x2="13298" y2="25000"/>
                        <a14:foregroundMark x1="51064" y1="27970" x2="54255" y2="35149"/>
                        <a14:foregroundMark x1="59043" y1="29208" x2="40780" y2="30074"/>
                        <a14:foregroundMark x1="43085" y1="30322" x2="50000" y2="32797"/>
                        <a14:foregroundMark x1="1773" y1="24257" x2="1773" y2="24257"/>
                        <a14:foregroundMark x1="27837" y1="94554" x2="37943" y2="93688"/>
                        <a14:foregroundMark x1="57801" y1="93441" x2="71631" y2="93688"/>
                        <a14:foregroundMark x1="75532" y1="97525" x2="68440" y2="84406"/>
                        <a14:foregroundMark x1="61525" y1="96040" x2="72518" y2="92574"/>
                        <a14:foregroundMark x1="72518" y1="92574" x2="77482" y2="88738"/>
                        <a14:foregroundMark x1="71277" y1="97772" x2="67376" y2="98020"/>
                        <a14:foregroundMark x1="62943" y1="97030" x2="62943" y2="97030"/>
                        <a14:foregroundMark x1="43794" y1="98267" x2="32447" y2="98020"/>
                        <a14:foregroundMark x1="32447" y1="98020" x2="25355" y2="92450"/>
                        <a14:foregroundMark x1="25355" y1="92450" x2="26418" y2="89480"/>
                        <a14:foregroundMark x1="32447" y1="92203" x2="40780" y2="91955"/>
                        <a14:foregroundMark x1="57801" y1="96287" x2="57801" y2="96287"/>
                        <a14:foregroundMark x1="25355" y1="97277" x2="25355" y2="9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704"/>
            <a:ext cx="2217118" cy="31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91BB93D-3C2F-4792-BD8C-0BD43F8AE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03" b="97353" l="7993" r="96092">
                        <a14:foregroundMark x1="33748" y1="6674" x2="49023" y2="4718"/>
                        <a14:foregroundMark x1="48668" y1="27273" x2="51510" y2="27503"/>
                        <a14:foregroundMark x1="91119" y1="49137" x2="91119" y2="49137"/>
                        <a14:foregroundMark x1="46892" y1="26812" x2="54352" y2="27503"/>
                        <a14:foregroundMark x1="7993" y1="52474" x2="9059" y2="49597"/>
                        <a14:foregroundMark x1="15631" y1="96663" x2="24156" y2="91139"/>
                        <a14:foregroundMark x1="24156" y1="91139" x2="33037" y2="81128"/>
                        <a14:foregroundMark x1="14920" y1="96203" x2="23979" y2="83544"/>
                        <a14:foregroundMark x1="28242" y1="96663" x2="34281" y2="89758"/>
                        <a14:foregroundMark x1="34281" y1="89758" x2="34458" y2="87917"/>
                        <a14:foregroundMark x1="34103" y1="96893" x2="25044" y2="97583"/>
                        <a14:foregroundMark x1="25044" y1="97583" x2="10835" y2="91715"/>
                        <a14:foregroundMark x1="10835" y1="91715" x2="12789" y2="88953"/>
                        <a14:foregroundMark x1="74067" y1="96663" x2="77975" y2="86997"/>
                        <a14:foregroundMark x1="77620" y1="85386" x2="92540" y2="95972"/>
                        <a14:foregroundMark x1="92185" y1="94591" x2="82593" y2="95052"/>
                        <a14:foregroundMark x1="82593" y1="95052" x2="70337" y2="85616"/>
                        <a14:foregroundMark x1="96092" y1="50173" x2="96092" y2="501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882" y="5721840"/>
            <a:ext cx="2217118" cy="342216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F58EBAE-6FBC-4686-B968-A833736E765E}"/>
              </a:ext>
            </a:extLst>
          </p:cNvPr>
          <p:cNvSpPr txBox="1"/>
          <p:nvPr/>
        </p:nvSpPr>
        <p:spPr>
          <a:xfrm>
            <a:off x="1581293" y="7456326"/>
            <a:ext cx="3444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ABY STORIES" panose="02000500000000000000" pitchFamily="2" charset="0"/>
              </a:rPr>
              <a:t>Las plantas</a:t>
            </a:r>
          </a:p>
          <a:p>
            <a:pPr algn="ctr"/>
            <a:r>
              <a:rPr lang="es-MX" sz="2800" dirty="0">
                <a:latin typeface="BABY STORIES" panose="02000500000000000000" pitchFamily="2" charset="0"/>
              </a:rPr>
              <a:t>Claudia Mata Rodríguez</a:t>
            </a:r>
          </a:p>
        </p:txBody>
      </p:sp>
    </p:spTree>
    <p:extLst>
      <p:ext uri="{BB962C8B-B14F-4D97-AF65-F5344CB8AC3E}">
        <p14:creationId xmlns:p14="http://schemas.microsoft.com/office/powerpoint/2010/main" val="287669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93991"/>
              </p:ext>
            </p:extLst>
          </p:nvPr>
        </p:nvGraphicFramePr>
        <p:xfrm>
          <a:off x="74588" y="1060398"/>
          <a:ext cx="6733308" cy="371861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Convive, juega y trabaja con distintos compañeros.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un dibujo de alguna planta que conozca, utilizando únicamente figuras geométricas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Figuras geométricas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Cuaderno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30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5913773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74588" y="4758550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27561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66097"/>
              </p:ext>
            </p:extLst>
          </p:nvPr>
        </p:nvGraphicFramePr>
        <p:xfrm>
          <a:off x="74588" y="1060398"/>
          <a:ext cx="6733308" cy="498443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Escucha con atención el cuento del jardinero bondadoso.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 las siguientes preguntas: ¿Qué hacia el jardinero? ¿Qué herramientas utiliza el jardinero? ¿Conoces algún jardinero?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Pictograma del cuento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Explica cómo es, cómo ocurrió o cómo funciona algo, ordenando las ideas para que los demás comprendan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endParaRPr lang="es-MX" sz="1200" b="1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Participa en la conservación del medioambiente y propone medidas para su preservación, a partir del reconocimiento de algunas fuentes de contaminación del agua, aire y suelo.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el “Señor pelos de pasto” siguiendo el instructivo que se presenta.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la decoración de la botella que se solicito.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Botella de plástico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Pintura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Pincel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Media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Tierra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Semillas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Aserrin</a:t>
                      </a: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20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5A4635-3783-4B33-820A-288F0F4A3973}"/>
              </a:ext>
            </a:extLst>
          </p:cNvPr>
          <p:cNvSpPr txBox="1"/>
          <p:nvPr/>
        </p:nvSpPr>
        <p:spPr>
          <a:xfrm>
            <a:off x="466531" y="37323"/>
            <a:ext cx="602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ABY STORIES" panose="02000500000000000000" pitchFamily="2" charset="0"/>
              </a:rPr>
              <a:t>Jueves 19 de Mayo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7910428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62346" y="6702687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20640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94280"/>
              </p:ext>
            </p:extLst>
          </p:nvPr>
        </p:nvGraphicFramePr>
        <p:xfrm>
          <a:off x="0" y="729295"/>
          <a:ext cx="6733308" cy="388969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Convive, juega y trabaja con distintos compañeros.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Reproduce la imagen que se muestra en grande, en la hoja que se proporcionara. Debe descubrir que forma aparecerá.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Imagen en grande cuadriculada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Hojas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Colores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Lapiz</a:t>
                      </a: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Tijeras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Pegamento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30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5913773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74588" y="4758550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8966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97F09A-535F-46FF-AC8C-0C77DC9E30D0}"/>
              </a:ext>
            </a:extLst>
          </p:cNvPr>
          <p:cNvSpPr txBox="1"/>
          <p:nvPr/>
        </p:nvSpPr>
        <p:spPr>
          <a:xfrm>
            <a:off x="193812" y="2066782"/>
            <a:ext cx="6470374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b="1" dirty="0"/>
              <a:t>ESCUELA NORMAL DE EDUCACIÓN PREESCOLAR DEL ESTADO DE COAHUILA</a:t>
            </a:r>
          </a:p>
          <a:p>
            <a:endParaRPr lang="es-MX" sz="1350" dirty="0"/>
          </a:p>
          <a:p>
            <a:r>
              <a:rPr lang="es-MX" sz="1350" dirty="0"/>
              <a:t> 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r>
              <a:rPr lang="es-MX" sz="1350" dirty="0"/>
              <a:t>Nombre del estudiante normalista: _</a:t>
            </a:r>
            <a:r>
              <a:rPr lang="es-MX" sz="1350" u="sng" dirty="0"/>
              <a:t>Claudia Mata Rodríguez</a:t>
            </a:r>
          </a:p>
          <a:p>
            <a:r>
              <a:rPr lang="es-MX" sz="1350" dirty="0"/>
              <a:t>Grado: ___</a:t>
            </a:r>
            <a:r>
              <a:rPr lang="es-MX" sz="1350" u="sng" dirty="0"/>
              <a:t>3°______          </a:t>
            </a:r>
            <a:r>
              <a:rPr lang="es-MX" sz="1350" dirty="0"/>
              <a:t>Sección: ____</a:t>
            </a:r>
            <a:r>
              <a:rPr lang="es-MX" sz="1350" u="sng" dirty="0"/>
              <a:t>B______           </a:t>
            </a:r>
            <a:r>
              <a:rPr lang="es-MX" sz="1350" dirty="0"/>
              <a:t>Número de Lista: __</a:t>
            </a:r>
            <a:r>
              <a:rPr lang="es-MX" sz="1350" u="sng" dirty="0"/>
              <a:t>#18</a:t>
            </a:r>
            <a:r>
              <a:rPr lang="es-MX" sz="1350" dirty="0"/>
              <a:t>_______ </a:t>
            </a:r>
          </a:p>
          <a:p>
            <a:r>
              <a:rPr lang="es-MX" sz="1350" dirty="0"/>
              <a:t>Institución de Práctica: </a:t>
            </a:r>
            <a:r>
              <a:rPr lang="es-MX" sz="1350" u="sng" dirty="0"/>
              <a:t>Ana Margarita Gil del Bosque </a:t>
            </a:r>
          </a:p>
          <a:p>
            <a:r>
              <a:rPr lang="es-MX" sz="1350" dirty="0"/>
              <a:t>Clave: _</a:t>
            </a:r>
            <a:r>
              <a:rPr lang="es-MX" sz="1350" u="sng" dirty="0"/>
              <a:t>05EJN0160O____  </a:t>
            </a:r>
            <a:r>
              <a:rPr lang="es-MX" sz="1350" dirty="0"/>
              <a:t>Zona Escolar: _</a:t>
            </a:r>
            <a:r>
              <a:rPr lang="es-MX" sz="1350" u="sng" dirty="0"/>
              <a:t>106___ </a:t>
            </a:r>
            <a:r>
              <a:rPr lang="es-MX" sz="1350" dirty="0"/>
              <a:t>Grado en el que realiza su práctica: </a:t>
            </a:r>
            <a:r>
              <a:rPr lang="es-MX" sz="1350" u="sng" dirty="0"/>
              <a:t>2°</a:t>
            </a:r>
          </a:p>
          <a:p>
            <a:r>
              <a:rPr lang="es-MX" sz="1350" dirty="0"/>
              <a:t>Nombre del Profesor(a) Titular: </a:t>
            </a:r>
            <a:r>
              <a:rPr lang="es-MX" sz="1350" u="sng" dirty="0"/>
              <a:t>Martha Catalina Zamora Cedillo</a:t>
            </a:r>
          </a:p>
          <a:p>
            <a:r>
              <a:rPr lang="es-MX" sz="1350" dirty="0"/>
              <a:t>Total de alumnos: _29__ Niños: _</a:t>
            </a:r>
            <a:r>
              <a:rPr lang="es-MX" sz="1350" u="sng" dirty="0"/>
              <a:t>__ </a:t>
            </a:r>
            <a:r>
              <a:rPr lang="es-MX" sz="1350" dirty="0"/>
              <a:t>Niñas: __</a:t>
            </a:r>
            <a:r>
              <a:rPr lang="es-MX" sz="1350" u="sng" dirty="0"/>
              <a:t>__</a:t>
            </a:r>
          </a:p>
          <a:p>
            <a:endParaRPr lang="es-MX" sz="1350" dirty="0"/>
          </a:p>
          <a:p>
            <a:r>
              <a:rPr lang="es-MX" sz="1350" dirty="0"/>
              <a:t>Periodo de Práctica: _</a:t>
            </a:r>
            <a:r>
              <a:rPr lang="es-MX" sz="1350" u="sng" dirty="0"/>
              <a:t>_ 16-27 de Mayo de 2022 _____________</a:t>
            </a:r>
          </a:p>
          <a:p>
            <a:endParaRPr lang="es-MX" sz="1350" dirty="0"/>
          </a:p>
          <a:p>
            <a:r>
              <a:rPr lang="es-MX" sz="1350" dirty="0"/>
              <a:t>Nombre de la Situación Didáctica: Proyecto científico “Hagamos verde nuestro jardín” </a:t>
            </a:r>
            <a:endParaRPr lang="es-MX" sz="1350" u="sng" dirty="0"/>
          </a:p>
          <a:p>
            <a:r>
              <a:rPr lang="es-MX" sz="1350" dirty="0"/>
              <a:t>Fecha: _</a:t>
            </a:r>
            <a:r>
              <a:rPr lang="es-MX" sz="1350" u="sng" dirty="0"/>
              <a:t>16-20 de mayo de 2022__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22B98B-BAA5-4F18-846E-43724565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41" y="470182"/>
            <a:ext cx="1513717" cy="1117986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08EACEC-BFDB-430A-B6D5-0AFA2CDF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12" y="6169465"/>
            <a:ext cx="6575359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8588" indent="-128588" defTabSz="685800">
              <a:buFont typeface="Wingdings" panose="05000000000000000000" pitchFamily="2" charset="2"/>
              <a:buChar char="q"/>
            </a:pPr>
            <a:r>
              <a:rPr lang="es-MX" altLang="es-MX" sz="1200" b="1" dirty="0">
                <a:ea typeface="Calibri" panose="020F0502020204030204" pitchFamily="34" charset="0"/>
                <a:cs typeface="Arial" panose="020B0604020202020204" pitchFamily="34" charset="0"/>
              </a:rPr>
              <a:t>Propósito de la Jornada de Práctica: </a:t>
            </a:r>
            <a:r>
              <a:rPr lang="es-MX" altLang="es-MX" sz="1200" dirty="0">
                <a:ea typeface="Calibri" panose="020F0502020204030204" pitchFamily="34" charset="0"/>
                <a:cs typeface="Arial" panose="020B0604020202020204" pitchFamily="34" charset="0"/>
              </a:rPr>
              <a:t>Contribuir al cuidado del medio ambiente y conservación las áreas verdes, creando conciencia en los alumnos de nivel preescolar sobre su importancia y cuidados necesarios</a:t>
            </a:r>
          </a:p>
          <a:p>
            <a:pPr marL="128588" indent="-128588" defTabSz="685800">
              <a:buFont typeface="Wingdings" panose="05000000000000000000" pitchFamily="2" charset="2"/>
              <a:buChar char="q"/>
            </a:pPr>
            <a:r>
              <a:rPr lang="es-MX" altLang="es-MX" sz="1200" b="1" dirty="0">
                <a:ea typeface="Calibri" panose="020F0502020204030204" pitchFamily="34" charset="0"/>
                <a:cs typeface="Arial" panose="020B0604020202020204" pitchFamily="34" charset="0"/>
              </a:rPr>
              <a:t>Propósito de la Situación Didáctica: </a:t>
            </a:r>
            <a:r>
              <a:rPr lang="es-MX" altLang="es-MX" sz="1200" dirty="0">
                <a:ea typeface="Calibri" panose="020F0502020204030204" pitchFamily="34" charset="0"/>
                <a:cs typeface="Arial" panose="020B0604020202020204" pitchFamily="34" charset="0"/>
              </a:rPr>
              <a:t>Conocer algunas características de las plantas, reconocer a las plantas como seres vivos y crear conciencia sobre su importancia desarrollando un sentido afectivo por las mismas.</a:t>
            </a:r>
            <a:endParaRPr lang="es-MX" altLang="es-MX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5735E26-6F2E-448A-812E-286B6FC29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44753"/>
              </p:ext>
            </p:extLst>
          </p:nvPr>
        </p:nvGraphicFramePr>
        <p:xfrm>
          <a:off x="201286" y="2801100"/>
          <a:ext cx="6562578" cy="10695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7952">
                  <a:extLst>
                    <a:ext uri="{9D8B030D-6E8A-4147-A177-3AD203B41FA5}">
                      <a16:colId xmlns:a16="http://schemas.microsoft.com/office/drawing/2014/main" val="2610766189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val="3228539961"/>
                    </a:ext>
                  </a:extLst>
                </a:gridCol>
                <a:gridCol w="2426675">
                  <a:extLst>
                    <a:ext uri="{9D8B030D-6E8A-4147-A177-3AD203B41FA5}">
                      <a16:colId xmlns:a16="http://schemas.microsoft.com/office/drawing/2014/main" val="473774381"/>
                    </a:ext>
                  </a:extLst>
                </a:gridCol>
              </a:tblGrid>
              <a:tr h="17121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Campo de Formación Académica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Lenguaje y Comunicación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1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Aprendizaje esperado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31575949"/>
                  </a:ext>
                </a:extLst>
              </a:tr>
              <a:tr h="1285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Oralidad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latin typeface="Comic Sans MS" panose="030F0702030302020204" pitchFamily="66" charset="0"/>
                        </a:rPr>
                        <a:t>• Explica cómo es, cómo ocurrió o cómo funciona algo, ordenando las ideas para que los demás comprendan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99757825"/>
                  </a:ext>
                </a:extLst>
              </a:tr>
              <a:tr h="171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2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23850"/>
                  </a:ext>
                </a:extLst>
              </a:tr>
              <a:tr h="1628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200" dirty="0">
                          <a:latin typeface="Comic Sans MS" panose="030F0702030302020204" pitchFamily="66" charset="0"/>
                        </a:rPr>
                        <a:t>Explicación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123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4FE13B6-E3A1-4EA4-A8E6-6E10F19BE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84111"/>
              </p:ext>
            </p:extLst>
          </p:nvPr>
        </p:nvGraphicFramePr>
        <p:xfrm>
          <a:off x="212660" y="4070731"/>
          <a:ext cx="6562578" cy="10695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7952">
                  <a:extLst>
                    <a:ext uri="{9D8B030D-6E8A-4147-A177-3AD203B41FA5}">
                      <a16:colId xmlns:a16="http://schemas.microsoft.com/office/drawing/2014/main" val="1253572196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val="3742771702"/>
                    </a:ext>
                  </a:extLst>
                </a:gridCol>
                <a:gridCol w="2426675">
                  <a:extLst>
                    <a:ext uri="{9D8B030D-6E8A-4147-A177-3AD203B41FA5}">
                      <a16:colId xmlns:a16="http://schemas.microsoft.com/office/drawing/2014/main" val="1722729601"/>
                    </a:ext>
                  </a:extLst>
                </a:gridCol>
              </a:tblGrid>
              <a:tr h="17121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Pensamiento Matemático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1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Aprendizaje esperado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63347395"/>
                  </a:ext>
                </a:extLst>
              </a:tr>
              <a:tr h="146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latin typeface="Comic Sans MS" panose="030F0702030302020204" pitchFamily="66" charset="0"/>
                        </a:rPr>
                        <a:t>Forma , espacio y medida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es-MX" sz="1200" dirty="0">
                          <a:latin typeface="Comic Sans MS" panose="030F0702030302020204" pitchFamily="66" charset="0"/>
                        </a:rPr>
                        <a:t>•Reproduce modelos con formas, figuras y cuerpos geométricos.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96983800"/>
                  </a:ext>
                </a:extLst>
              </a:tr>
              <a:tr h="171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2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94848"/>
                  </a:ext>
                </a:extLst>
              </a:tr>
              <a:tr h="1628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latin typeface="Comic Sans MS" panose="030F0702030302020204" pitchFamily="66" charset="0"/>
                        </a:rPr>
                        <a:t>Figuras y cuerpos geométricos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863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F56BDD6-23AC-4243-A769-69C517627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98308"/>
              </p:ext>
            </p:extLst>
          </p:nvPr>
        </p:nvGraphicFramePr>
        <p:xfrm>
          <a:off x="212660" y="946315"/>
          <a:ext cx="6539830" cy="1562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4103">
                  <a:extLst>
                    <a:ext uri="{9D8B030D-6E8A-4147-A177-3AD203B41FA5}">
                      <a16:colId xmlns:a16="http://schemas.microsoft.com/office/drawing/2014/main" val="4271869251"/>
                    </a:ext>
                  </a:extLst>
                </a:gridCol>
                <a:gridCol w="2089052">
                  <a:extLst>
                    <a:ext uri="{9D8B030D-6E8A-4147-A177-3AD203B41FA5}">
                      <a16:colId xmlns:a16="http://schemas.microsoft.com/office/drawing/2014/main" val="3577050927"/>
                    </a:ext>
                  </a:extLst>
                </a:gridCol>
                <a:gridCol w="2426675">
                  <a:extLst>
                    <a:ext uri="{9D8B030D-6E8A-4147-A177-3AD203B41FA5}">
                      <a16:colId xmlns:a16="http://schemas.microsoft.com/office/drawing/2014/main" val="2911376927"/>
                    </a:ext>
                  </a:extLst>
                </a:gridCol>
              </a:tblGrid>
              <a:tr h="17121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Campo de Formación Académica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Exploración y Comprensión del Mundo Natural y Social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1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Aprendizaje esperado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66265904"/>
                  </a:ext>
                </a:extLst>
              </a:tr>
              <a:tr h="2015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Mundo natural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</a:rPr>
                        <a:t>• Participa en la conservación del medioambiente y propone medidas para su preservación, a partir del reconocimiento de algunas fuentes de contaminación del agua, aire y suelo. </a:t>
                      </a:r>
                      <a:endParaRPr lang="es-MX" sz="1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7407315"/>
                  </a:ext>
                </a:extLst>
              </a:tr>
              <a:tr h="171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2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35863"/>
                  </a:ext>
                </a:extLst>
              </a:tr>
              <a:tr h="24985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Cuidado del medio ambiente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7575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5A68159-F9F3-4616-B47C-A7AC35FFB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2686"/>
              </p:ext>
            </p:extLst>
          </p:nvPr>
        </p:nvGraphicFramePr>
        <p:xfrm>
          <a:off x="212660" y="5340362"/>
          <a:ext cx="6562579" cy="873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527897465"/>
                    </a:ext>
                  </a:extLst>
                </a:gridCol>
                <a:gridCol w="2078502">
                  <a:extLst>
                    <a:ext uri="{9D8B030D-6E8A-4147-A177-3AD203B41FA5}">
                      <a16:colId xmlns:a16="http://schemas.microsoft.com/office/drawing/2014/main" val="2113565213"/>
                    </a:ext>
                  </a:extLst>
                </a:gridCol>
                <a:gridCol w="2426676">
                  <a:extLst>
                    <a:ext uri="{9D8B030D-6E8A-4147-A177-3AD203B41FA5}">
                      <a16:colId xmlns:a16="http://schemas.microsoft.com/office/drawing/2014/main" val="755162637"/>
                    </a:ext>
                  </a:extLst>
                </a:gridCol>
              </a:tblGrid>
              <a:tr h="171212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Campo de Formación Académica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Educación socioemocional 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1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Aprendizaje esperado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75657011"/>
                  </a:ext>
                </a:extLst>
              </a:tr>
              <a:tr h="1361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 colaboración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</a:rPr>
                        <a:t>Convive, juega y trabaja con distintos compañeros.</a:t>
                      </a:r>
                      <a:endParaRPr lang="es-MX" sz="1200" b="0" i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32068159"/>
                  </a:ext>
                </a:extLst>
              </a:tr>
              <a:tr h="171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Organizador Curricular 2</a:t>
                      </a:r>
                      <a:endParaRPr lang="es-MX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99252"/>
                  </a:ext>
                </a:extLst>
              </a:tr>
              <a:tr h="1438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omic Sans MS" panose="030F0702030302020204" pitchFamily="66" charset="0"/>
                        </a:rPr>
                        <a:t> inclusión </a:t>
                      </a:r>
                      <a:endParaRPr lang="es-MX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38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2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0E7056F6-9544-8A16-E520-8F3340E4D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74470"/>
              </p:ext>
            </p:extLst>
          </p:nvPr>
        </p:nvGraphicFramePr>
        <p:xfrm>
          <a:off x="128295" y="870977"/>
          <a:ext cx="6601409" cy="6339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18">
                  <a:extLst>
                    <a:ext uri="{9D8B030D-6E8A-4147-A177-3AD203B41FA5}">
                      <a16:colId xmlns:a16="http://schemas.microsoft.com/office/drawing/2014/main" val="3036681698"/>
                    </a:ext>
                  </a:extLst>
                </a:gridCol>
                <a:gridCol w="922144">
                  <a:extLst>
                    <a:ext uri="{9D8B030D-6E8A-4147-A177-3AD203B41FA5}">
                      <a16:colId xmlns:a16="http://schemas.microsoft.com/office/drawing/2014/main" val="1731698712"/>
                    </a:ext>
                  </a:extLst>
                </a:gridCol>
                <a:gridCol w="1230659">
                  <a:extLst>
                    <a:ext uri="{9D8B030D-6E8A-4147-A177-3AD203B41FA5}">
                      <a16:colId xmlns:a16="http://schemas.microsoft.com/office/drawing/2014/main" val="3463632308"/>
                    </a:ext>
                  </a:extLst>
                </a:gridCol>
                <a:gridCol w="1087592">
                  <a:extLst>
                    <a:ext uri="{9D8B030D-6E8A-4147-A177-3AD203B41FA5}">
                      <a16:colId xmlns:a16="http://schemas.microsoft.com/office/drawing/2014/main" val="1065038054"/>
                    </a:ext>
                  </a:extLst>
                </a:gridCol>
                <a:gridCol w="1160698">
                  <a:extLst>
                    <a:ext uri="{9D8B030D-6E8A-4147-A177-3AD203B41FA5}">
                      <a16:colId xmlns:a16="http://schemas.microsoft.com/office/drawing/2014/main" val="3261593995"/>
                    </a:ext>
                  </a:extLst>
                </a:gridCol>
                <a:gridCol w="1160698">
                  <a:extLst>
                    <a:ext uri="{9D8B030D-6E8A-4147-A177-3AD203B41FA5}">
                      <a16:colId xmlns:a16="http://schemas.microsoft.com/office/drawing/2014/main" val="3475274888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Hora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Lunes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Martes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Miércoles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Jueves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rgbClr val="00B050"/>
                          </a:solidFill>
                          <a:latin typeface="Modern Love" panose="04090805081005020601" pitchFamily="82" charset="0"/>
                        </a:rPr>
                        <a:t>Viernes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57678942"/>
                  </a:ext>
                </a:extLst>
              </a:tr>
              <a:tr h="1983105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9:00-9:30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Buenos días con algún saludo que elijan (soldado, hippie, con el pie, etc.) ,se realiza una activación física (Yoga) ,revisión de los escudos protectores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Buenos días con algún saludo que elijan (soldado, hippie, con el pie, etc.) ,se realiza una activación física (Yoga) ,revisión de los escudos protectores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Fecha y pase de lista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Buenos días con algún saludo que elijan (soldado, hippie, con el pie, etc.) ,se realiza una activación física (Yoga) ,revisión de los escudos protectores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Fecha y pase de lista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Buenos días con algún saludo que elijan (soldado, hippie, con el pie, etc.) ,se realiza una activación física (Yoga) ,revisión de los escudos protectores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Fecha y pase de lista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Buenos días con algún saludo que elijan (soldado, hippie, con el pie, etc.) ,se realiza una activación física (Yoga) ,revisión de los escudos protectores </a:t>
                      </a:r>
                    </a:p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Fecha y pase de lista </a:t>
                      </a:r>
                    </a:p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38178"/>
                  </a:ext>
                </a:extLst>
              </a:tr>
              <a:tr h="3213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9:30:10:30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Problemática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omic Sans MS" panose="030F0702030302020204" pitchFamily="66" charset="0"/>
                        </a:rPr>
                        <a:t>La planta</a:t>
                      </a:r>
                    </a:p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La planta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Crece el frijol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omic Sans MS" panose="030F0702030302020204" pitchFamily="66" charset="0"/>
                        </a:rPr>
                        <a:t>Crece el frijol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56169861"/>
                  </a:ext>
                </a:extLst>
              </a:tr>
              <a:tr h="3213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10:30:11:00</a:t>
                      </a:r>
                    </a:p>
                  </a:txBody>
                  <a:tcPr marL="51435" marR="51435" marT="25718" marB="257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omic Sans MS" panose="030F0702030302020204" pitchFamily="66" charset="0"/>
                        </a:rPr>
                        <a:t>RECREO 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63832762"/>
                  </a:ext>
                </a:extLst>
              </a:tr>
              <a:tr h="321371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11:00-11:30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Problemática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omic Sans MS" panose="030F0702030302020204" pitchFamily="66" charset="0"/>
                        </a:rPr>
                        <a:t>La planta </a:t>
                      </a:r>
                    </a:p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La planta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omic Sans MS" panose="030F0702030302020204" pitchFamily="66" charset="0"/>
                        </a:rPr>
                        <a:t>Crece el frijol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Comic Sans MS" panose="030F0702030302020204" pitchFamily="66" charset="0"/>
                        </a:rPr>
                        <a:t>Crece el frijol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4472922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11:30-12:00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Clase de Ed. Física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Clase de artística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Clase de artística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Clase de Ed. Física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omic Sans MS" panose="030F0702030302020204" pitchFamily="66" charset="0"/>
                        </a:rPr>
                        <a:t>Aprendemos jugando 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91558832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A0C3315-0381-3656-B558-8422959DE5A3}"/>
              </a:ext>
            </a:extLst>
          </p:cNvPr>
          <p:cNvSpPr txBox="1"/>
          <p:nvPr/>
        </p:nvSpPr>
        <p:spPr>
          <a:xfrm>
            <a:off x="1070264" y="158489"/>
            <a:ext cx="4717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Modern Love" panose="04090805081005020601" pitchFamily="82" charset="0"/>
              </a:rPr>
              <a:t>CRONOGRAMA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EDF471-75A1-D45D-42C8-3CE1A7DFA8DB}"/>
              </a:ext>
            </a:extLst>
          </p:cNvPr>
          <p:cNvSpPr txBox="1"/>
          <p:nvPr/>
        </p:nvSpPr>
        <p:spPr>
          <a:xfrm>
            <a:off x="-166732" y="7669292"/>
            <a:ext cx="7191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Modern Love Caps" panose="04070805081001020A01" pitchFamily="82" charset="0"/>
              </a:rPr>
              <a:t>Grupo 1: Lunes y Martes </a:t>
            </a:r>
          </a:p>
          <a:p>
            <a:pPr algn="ctr"/>
            <a:r>
              <a:rPr lang="es-MX" sz="2000" dirty="0">
                <a:latin typeface="Modern Love Caps" panose="04070805081001020A01" pitchFamily="82" charset="0"/>
              </a:rPr>
              <a:t>Grupo 2: Miércoles y jueves </a:t>
            </a:r>
          </a:p>
          <a:p>
            <a:pPr algn="ctr"/>
            <a:r>
              <a:rPr lang="es-MX" sz="2000" dirty="0">
                <a:latin typeface="Modern Love Caps" panose="04070805081001020A01" pitchFamily="82" charset="0"/>
              </a:rPr>
              <a:t>Viernes: cambio semanal de grupo</a:t>
            </a:r>
          </a:p>
        </p:txBody>
      </p:sp>
    </p:spTree>
    <p:extLst>
      <p:ext uri="{BB962C8B-B14F-4D97-AF65-F5344CB8AC3E}">
        <p14:creationId xmlns:p14="http://schemas.microsoft.com/office/powerpoint/2010/main" val="11350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65691"/>
              </p:ext>
            </p:extLst>
          </p:nvPr>
        </p:nvGraphicFramePr>
        <p:xfrm>
          <a:off x="74588" y="1060398"/>
          <a:ext cx="6733308" cy="590137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Realiza recorrido en el jardín observando con atención cada detalle, en especial jardineras.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Explica cómo es, cómo ocurrió o cómo funciona algo, ordenando las ideas para que los demás comprendan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endParaRPr lang="es-MX" sz="1200" b="1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Participa en la conservación del medioambiente y propone medidas para su preservación, a partir del reconocimiento de algunas fuentes de contaminación del agua, aire y suelo.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Observa las imágenes comparativas de las áreas verdes de otros lugares su entorno. Por binas explicar frente a los demás que diferencias encuentran en las imágenes, y responden a las siguientes preguntas: ¿Qué diferencias encuentran? ¿Crees que sea un problema que no haya suficientes arboles o plantas? ¿Cómo podemos solucionarlo?.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un dibujo sobre alguna propuesta para dar solución al problema.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 a las siguientes preguntas: ¿Qué es un huerto? ¿Para que sirve? ¿Qué podemos plantar? ¿Qué crees que pase si realizamos un huerto? ¿Por qué es importante realizar un huerto escolar?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Imágenes comparativas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20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</a:t>
                      </a: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dificil</a:t>
                      </a: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5A4635-3783-4B33-820A-288F0F4A3973}"/>
              </a:ext>
            </a:extLst>
          </p:cNvPr>
          <p:cNvSpPr txBox="1"/>
          <p:nvPr/>
        </p:nvSpPr>
        <p:spPr>
          <a:xfrm>
            <a:off x="466531" y="37323"/>
            <a:ext cx="602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ABY STORIES" panose="02000500000000000000" pitchFamily="2" charset="0"/>
              </a:rPr>
              <a:t>Lunes 16 de Mayo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8158300"/>
            <a:ext cx="67333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62346" y="7067304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141714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10811"/>
              </p:ext>
            </p:extLst>
          </p:nvPr>
        </p:nvGraphicFramePr>
        <p:xfrm>
          <a:off x="74588" y="1060398"/>
          <a:ext cx="6733308" cy="462121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Realiza recorrido en el jardín observando con atención cada detalle, en especial jardineras.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Reproduce modelos con formas, figuras y cuerpos geométricos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¿Conocen las figuras geométricas? ¿Cuáles son? ¿Se pueden hacer otras formas con las figuras geométricas?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Realizan un dibujo del huerto que se presento con anterioridad y lo reproduce con las figuras que se le proporcionara.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Imágenes de las figuras geométricas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Hojas de colores (recortadas en figuras geométricas)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Resistol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Cuaderno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20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74588" y="6929438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124692" y="5797694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109766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76021"/>
              </p:ext>
            </p:extLst>
          </p:nvPr>
        </p:nvGraphicFramePr>
        <p:xfrm>
          <a:off x="74588" y="1060398"/>
          <a:ext cx="6733308" cy="542735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Realiza recorrido en el jardín observando con atención cada detalle, en especial jardineras. Responde a las siguientes preguntas: ¿Crees que es importante cuidar el medio ambiente? ¿Es necesario tener plantas? ¿Crees que al jardín le haga falta plantas? ¿Te gustaría realizar una huerto en el jardín?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Escucha atentamente la explicación acerca de los cuidados que necesitan las plantas, así como el ciclo de vida.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Imágenes del cuidado de las plantas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Ciclo de vida de las plantas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Explica cómo es, cómo ocurrió o cómo funciona algo, ordenando las ideas para que los demás comprendan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endParaRPr lang="es-MX" sz="1200" b="1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Participa en la conservación del medioambiente y propone medidas para su preservación, a partir del reconocimiento de algunas fuentes de contaminación del agua, aire y suelo.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Escucha y observa indicaciones acerca de los pasos para realizar el huerto.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Decoran una piedra con su nombre para colocar en el huerto que les corresponde. 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Después pasan al patio y sembraran las semillas que se les entrego en la caja que se les indique.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Caja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Tierra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Semillas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Piedra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Pintura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Pincel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20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5A4635-3783-4B33-820A-288F0F4A3973}"/>
              </a:ext>
            </a:extLst>
          </p:cNvPr>
          <p:cNvSpPr txBox="1"/>
          <p:nvPr/>
        </p:nvSpPr>
        <p:spPr>
          <a:xfrm>
            <a:off x="466531" y="37323"/>
            <a:ext cx="602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ABY STORIES" panose="02000500000000000000" pitchFamily="2" charset="0"/>
              </a:rPr>
              <a:t>Martes 17 de Mayo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7910428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62346" y="6702687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370453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1374"/>
              </p:ext>
            </p:extLst>
          </p:nvPr>
        </p:nvGraphicFramePr>
        <p:xfrm>
          <a:off x="74588" y="1060398"/>
          <a:ext cx="6733308" cy="355859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Realiza recorrido en el jardín observando con atención cada detalle, en especial jardineras.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Convive, juega y trabaja con distintos compañeros.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Juega de manera grupal en la plataforma </a:t>
                      </a: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wordwall</a:t>
                      </a: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acerca del ciclo de vida de las plantas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Televisión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Computadora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30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79295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5913773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74588" y="4758550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5021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5CC738-D8BA-495E-A566-848100ED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11689"/>
              </p:ext>
            </p:extLst>
          </p:nvPr>
        </p:nvGraphicFramePr>
        <p:xfrm>
          <a:off x="74588" y="1060398"/>
          <a:ext cx="6733308" cy="498443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15063">
                  <a:extLst>
                    <a:ext uri="{9D8B030D-6E8A-4147-A177-3AD203B41FA5}">
                      <a16:colId xmlns:a16="http://schemas.microsoft.com/office/drawing/2014/main" val="2470353427"/>
                    </a:ext>
                  </a:extLst>
                </a:gridCol>
                <a:gridCol w="2852897">
                  <a:extLst>
                    <a:ext uri="{9D8B030D-6E8A-4147-A177-3AD203B41FA5}">
                      <a16:colId xmlns:a16="http://schemas.microsoft.com/office/drawing/2014/main" val="1493530307"/>
                    </a:ext>
                  </a:extLst>
                </a:gridCol>
                <a:gridCol w="1135453">
                  <a:extLst>
                    <a:ext uri="{9D8B030D-6E8A-4147-A177-3AD203B41FA5}">
                      <a16:colId xmlns:a16="http://schemas.microsoft.com/office/drawing/2014/main" val="3457947503"/>
                    </a:ext>
                  </a:extLst>
                </a:gridCol>
                <a:gridCol w="698222">
                  <a:extLst>
                    <a:ext uri="{9D8B030D-6E8A-4147-A177-3AD203B41FA5}">
                      <a16:colId xmlns:a16="http://schemas.microsoft.com/office/drawing/2014/main" val="2932810855"/>
                    </a:ext>
                  </a:extLst>
                </a:gridCol>
                <a:gridCol w="1331673">
                  <a:extLst>
                    <a:ext uri="{9D8B030D-6E8A-4147-A177-3AD203B41FA5}">
                      <a16:colId xmlns:a16="http://schemas.microsoft.com/office/drawing/2014/main" val="173243619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MOMENTO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ACTIVIDAD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RECURSOS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TIMPO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Modern Love Grunge" panose="04070805081005020601" pitchFamily="82" charset="0"/>
                        </a:rPr>
                        <a:t>APRENDIZAJE ESPERADO 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27688833"/>
                  </a:ext>
                </a:extLst>
              </a:tr>
              <a:tr h="1221262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INICIO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Buenos días con algún saludo que elijan (soldado, hippie, con el pie, etc.) ,se realiza una activación física (Yoga) , Observa el siguiente video: </a:t>
                      </a: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  <a:hlinkClick r:id="rId2"/>
                        </a:rPr>
                        <a:t>https://www.youtube.com/watch?v=HUKkF8jVYmY</a:t>
                      </a: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 las siguientes preguntas: ¿Qué tipos de plantas conocen? ¿Dónde las has visto? ¿Cuáles son las partes de las plantas? 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Televisión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15 min </a:t>
                      </a:r>
                    </a:p>
                  </a:txBody>
                  <a:tcPr marL="38576" marR="38576" marT="19289" marB="19289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• Explica cómo es, cómo ocurrió o cómo funciona algo, ordenando las ideas para que los demás comprendan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endParaRPr lang="es-MX" sz="1200" b="1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Participa en la conservación del medioambiente y propone medidas para su preservación, a partir del reconocimiento de algunas fuentes de contaminación del agua, aire y suelo.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84402066"/>
                  </a:ext>
                </a:extLst>
              </a:tr>
              <a:tr h="1170515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DESARROLLO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Realiza el experimento “Mi planta de frijol” </a:t>
                      </a:r>
                    </a:p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Juego del </a:t>
                      </a: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memorama</a:t>
                      </a: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de manera grupal, de las partes de las plantas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Frasco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Algodón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Frijol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Agua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err="1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Memorama</a:t>
                      </a:r>
                      <a:endParaRPr lang="es-MX" sz="1200" b="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20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3470446"/>
                  </a:ext>
                </a:extLst>
              </a:tr>
              <a:tr h="244737">
                <a:tc>
                  <a:txBody>
                    <a:bodyPr/>
                    <a:lstStyle/>
                    <a:p>
                      <a:pPr algn="ctr"/>
                      <a:r>
                        <a:rPr lang="es-MX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CIERRE </a:t>
                      </a:r>
                    </a:p>
                  </a:txBody>
                  <a:tcPr marL="38576" marR="38576" marT="19289" marB="19289" vert="vert270" anchor="ctr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Responden a las siguientes preguntas: ¿Qué aprendimos hoy? ¿Qué actividad te gusto mas? ¿Qué actividad se te hizo mas difícil?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1200" b="1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10 min</a:t>
                      </a:r>
                    </a:p>
                  </a:txBody>
                  <a:tcPr marL="38576" marR="38576" marT="19289" marB="19289"/>
                </a:tc>
                <a:tc v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9439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5A4635-3783-4B33-820A-288F0F4A3973}"/>
              </a:ext>
            </a:extLst>
          </p:cNvPr>
          <p:cNvSpPr txBox="1"/>
          <p:nvPr/>
        </p:nvSpPr>
        <p:spPr>
          <a:xfrm>
            <a:off x="466531" y="37323"/>
            <a:ext cx="602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ABY STORIES" panose="02000500000000000000" pitchFamily="2" charset="0"/>
              </a:rPr>
              <a:t>Miércoles 18 de Mayo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6C043D-A47D-4230-8DCA-7132B586B603}"/>
              </a:ext>
            </a:extLst>
          </p:cNvPr>
          <p:cNvSpPr txBox="1"/>
          <p:nvPr/>
        </p:nvSpPr>
        <p:spPr>
          <a:xfrm>
            <a:off x="62346" y="7910428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Observaciones:</a:t>
            </a: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  <a:p>
            <a:pPr algn="ctr"/>
            <a:endParaRPr lang="es-MX" sz="1200" b="1" dirty="0"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47EAF2-7D5A-483A-A460-EF2D1F27B64D}"/>
              </a:ext>
            </a:extLst>
          </p:cNvPr>
          <p:cNvSpPr txBox="1"/>
          <p:nvPr/>
        </p:nvSpPr>
        <p:spPr>
          <a:xfrm>
            <a:off x="62346" y="6702687"/>
            <a:ext cx="6733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Comic Sans MS" panose="030F0702030302020204" pitchFamily="66" charset="0"/>
              </a:rPr>
              <a:t>Adecuaciones Curriculares: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tendrá acercamiento con aquellos niños que muestren desconfianza al compartir ideas con sus compañeros.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s-MX" sz="1200" dirty="0">
                <a:latin typeface="Comic Sans MS" panose="030F0702030302020204" pitchFamily="66" charset="0"/>
              </a:rPr>
              <a:t>Se hará uso del temporizador “</a:t>
            </a:r>
            <a:r>
              <a:rPr lang="es-MX" sz="1200" dirty="0" err="1">
                <a:latin typeface="Comic Sans MS" panose="030F0702030302020204" pitchFamily="66" charset="0"/>
              </a:rPr>
              <a:t>chonchi</a:t>
            </a:r>
            <a:r>
              <a:rPr lang="es-MX" sz="1200" dirty="0">
                <a:latin typeface="Comic Sans MS" panose="030F0702030302020204" pitchFamily="66" charset="0"/>
              </a:rPr>
              <a:t>” en las actividades a realizar para agilizar los tiempos.</a:t>
            </a:r>
          </a:p>
        </p:txBody>
      </p:sp>
    </p:spTree>
    <p:extLst>
      <p:ext uri="{BB962C8B-B14F-4D97-AF65-F5344CB8AC3E}">
        <p14:creationId xmlns:p14="http://schemas.microsoft.com/office/powerpoint/2010/main" val="423485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4445</TotalTime>
  <Words>2308</Words>
  <Application>Microsoft Office PowerPoint</Application>
  <PresentationFormat>Carta (216 x 279 mm)</PresentationFormat>
  <Paragraphs>325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BABY STORIES</vt:lpstr>
      <vt:lpstr>Calibri</vt:lpstr>
      <vt:lpstr>Calibri Light</vt:lpstr>
      <vt:lpstr>Comic Sans MS</vt:lpstr>
      <vt:lpstr>Courier New</vt:lpstr>
      <vt:lpstr>Modern Love</vt:lpstr>
      <vt:lpstr>Modern Love Caps</vt:lpstr>
      <vt:lpstr>Modern Love Grunge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Garcia Reyna</dc:creator>
  <cp:lastModifiedBy>CLAUDIA MATA</cp:lastModifiedBy>
  <cp:revision>22</cp:revision>
  <cp:lastPrinted>2022-05-12T12:06:42Z</cp:lastPrinted>
  <dcterms:created xsi:type="dcterms:W3CDTF">2022-05-03T22:00:21Z</dcterms:created>
  <dcterms:modified xsi:type="dcterms:W3CDTF">2022-05-12T12:07:02Z</dcterms:modified>
</cp:coreProperties>
</file>