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0" r:id="rId7"/>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135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7AEF564-4BA8-4D8F-A6A2-185D766F9125}" type="datetimeFigureOut">
              <a:rPr lang="es-ES" smtClean="0"/>
              <a:t>21/05/2022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5832B8A-DA38-4E38-B32C-85E5516C25C9}" type="slidenum">
              <a:rPr lang="es-ES" smtClean="0"/>
              <a:t>‹Nº›</a:t>
            </a:fld>
            <a:endParaRPr lang="es-ES"/>
          </a:p>
        </p:txBody>
      </p:sp>
    </p:spTree>
    <p:extLst>
      <p:ext uri="{BB962C8B-B14F-4D97-AF65-F5344CB8AC3E}">
        <p14:creationId xmlns:p14="http://schemas.microsoft.com/office/powerpoint/2010/main" val="1899651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AEF564-4BA8-4D8F-A6A2-185D766F9125}" type="datetimeFigureOut">
              <a:rPr lang="es-ES" smtClean="0"/>
              <a:t>21/05/2022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5832B8A-DA38-4E38-B32C-85E5516C25C9}" type="slidenum">
              <a:rPr lang="es-ES" smtClean="0"/>
              <a:t>‹Nº›</a:t>
            </a:fld>
            <a:endParaRPr lang="es-ES"/>
          </a:p>
        </p:txBody>
      </p:sp>
    </p:spTree>
    <p:extLst>
      <p:ext uri="{BB962C8B-B14F-4D97-AF65-F5344CB8AC3E}">
        <p14:creationId xmlns:p14="http://schemas.microsoft.com/office/powerpoint/2010/main" val="3197542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AEF564-4BA8-4D8F-A6A2-185D766F9125}" type="datetimeFigureOut">
              <a:rPr lang="es-ES" smtClean="0"/>
              <a:t>21/05/2022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5832B8A-DA38-4E38-B32C-85E5516C25C9}" type="slidenum">
              <a:rPr lang="es-ES" smtClean="0"/>
              <a:t>‹Nº›</a:t>
            </a:fld>
            <a:endParaRPr lang="es-ES"/>
          </a:p>
        </p:txBody>
      </p:sp>
    </p:spTree>
    <p:extLst>
      <p:ext uri="{BB962C8B-B14F-4D97-AF65-F5344CB8AC3E}">
        <p14:creationId xmlns:p14="http://schemas.microsoft.com/office/powerpoint/2010/main" val="722693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AEF564-4BA8-4D8F-A6A2-185D766F9125}" type="datetimeFigureOut">
              <a:rPr lang="es-ES" smtClean="0"/>
              <a:t>21/05/2022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5832B8A-DA38-4E38-B32C-85E5516C25C9}" type="slidenum">
              <a:rPr lang="es-ES" smtClean="0"/>
              <a:t>‹Nº›</a:t>
            </a:fld>
            <a:endParaRPr lang="es-ES"/>
          </a:p>
        </p:txBody>
      </p:sp>
    </p:spTree>
    <p:extLst>
      <p:ext uri="{BB962C8B-B14F-4D97-AF65-F5344CB8AC3E}">
        <p14:creationId xmlns:p14="http://schemas.microsoft.com/office/powerpoint/2010/main" val="1547072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7AEF564-4BA8-4D8F-A6A2-185D766F9125}" type="datetimeFigureOut">
              <a:rPr lang="es-ES" smtClean="0"/>
              <a:t>21/05/2022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5832B8A-DA38-4E38-B32C-85E5516C25C9}" type="slidenum">
              <a:rPr lang="es-ES" smtClean="0"/>
              <a:t>‹Nº›</a:t>
            </a:fld>
            <a:endParaRPr lang="es-ES"/>
          </a:p>
        </p:txBody>
      </p:sp>
    </p:spTree>
    <p:extLst>
      <p:ext uri="{BB962C8B-B14F-4D97-AF65-F5344CB8AC3E}">
        <p14:creationId xmlns:p14="http://schemas.microsoft.com/office/powerpoint/2010/main" val="4025826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7AEF564-4BA8-4D8F-A6A2-185D766F9125}" type="datetimeFigureOut">
              <a:rPr lang="es-ES" smtClean="0"/>
              <a:t>21/05/2022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5832B8A-DA38-4E38-B32C-85E5516C25C9}" type="slidenum">
              <a:rPr lang="es-ES" smtClean="0"/>
              <a:t>‹Nº›</a:t>
            </a:fld>
            <a:endParaRPr lang="es-ES"/>
          </a:p>
        </p:txBody>
      </p:sp>
    </p:spTree>
    <p:extLst>
      <p:ext uri="{BB962C8B-B14F-4D97-AF65-F5344CB8AC3E}">
        <p14:creationId xmlns:p14="http://schemas.microsoft.com/office/powerpoint/2010/main" val="3774914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7AEF564-4BA8-4D8F-A6A2-185D766F9125}" type="datetimeFigureOut">
              <a:rPr lang="es-ES" smtClean="0"/>
              <a:t>21/05/2022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E5832B8A-DA38-4E38-B32C-85E5516C25C9}" type="slidenum">
              <a:rPr lang="es-ES" smtClean="0"/>
              <a:t>‹Nº›</a:t>
            </a:fld>
            <a:endParaRPr lang="es-ES"/>
          </a:p>
        </p:txBody>
      </p:sp>
    </p:spTree>
    <p:extLst>
      <p:ext uri="{BB962C8B-B14F-4D97-AF65-F5344CB8AC3E}">
        <p14:creationId xmlns:p14="http://schemas.microsoft.com/office/powerpoint/2010/main" val="4045429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7AEF564-4BA8-4D8F-A6A2-185D766F9125}" type="datetimeFigureOut">
              <a:rPr lang="es-ES" smtClean="0"/>
              <a:t>21/05/2022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E5832B8A-DA38-4E38-B32C-85E5516C25C9}" type="slidenum">
              <a:rPr lang="es-ES" smtClean="0"/>
              <a:t>‹Nº›</a:t>
            </a:fld>
            <a:endParaRPr lang="es-ES"/>
          </a:p>
        </p:txBody>
      </p:sp>
    </p:spTree>
    <p:extLst>
      <p:ext uri="{BB962C8B-B14F-4D97-AF65-F5344CB8AC3E}">
        <p14:creationId xmlns:p14="http://schemas.microsoft.com/office/powerpoint/2010/main" val="542337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EF564-4BA8-4D8F-A6A2-185D766F9125}" type="datetimeFigureOut">
              <a:rPr lang="es-ES" smtClean="0"/>
              <a:t>21/05/2022</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E5832B8A-DA38-4E38-B32C-85E5516C25C9}" type="slidenum">
              <a:rPr lang="es-ES" smtClean="0"/>
              <a:t>‹Nº›</a:t>
            </a:fld>
            <a:endParaRPr lang="es-ES"/>
          </a:p>
        </p:txBody>
      </p:sp>
    </p:spTree>
    <p:extLst>
      <p:ext uri="{BB962C8B-B14F-4D97-AF65-F5344CB8AC3E}">
        <p14:creationId xmlns:p14="http://schemas.microsoft.com/office/powerpoint/2010/main" val="1765276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7AEF564-4BA8-4D8F-A6A2-185D766F9125}" type="datetimeFigureOut">
              <a:rPr lang="es-ES" smtClean="0"/>
              <a:t>21/05/2022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5832B8A-DA38-4E38-B32C-85E5516C25C9}" type="slidenum">
              <a:rPr lang="es-ES" smtClean="0"/>
              <a:t>‹Nº›</a:t>
            </a:fld>
            <a:endParaRPr lang="es-ES"/>
          </a:p>
        </p:txBody>
      </p:sp>
    </p:spTree>
    <p:extLst>
      <p:ext uri="{BB962C8B-B14F-4D97-AF65-F5344CB8AC3E}">
        <p14:creationId xmlns:p14="http://schemas.microsoft.com/office/powerpoint/2010/main" val="3771701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7AEF564-4BA8-4D8F-A6A2-185D766F9125}" type="datetimeFigureOut">
              <a:rPr lang="es-ES" smtClean="0"/>
              <a:t>21/05/2022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5832B8A-DA38-4E38-B32C-85E5516C25C9}" type="slidenum">
              <a:rPr lang="es-ES" smtClean="0"/>
              <a:t>‹Nº›</a:t>
            </a:fld>
            <a:endParaRPr lang="es-ES"/>
          </a:p>
        </p:txBody>
      </p:sp>
    </p:spTree>
    <p:extLst>
      <p:ext uri="{BB962C8B-B14F-4D97-AF65-F5344CB8AC3E}">
        <p14:creationId xmlns:p14="http://schemas.microsoft.com/office/powerpoint/2010/main" val="335804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AEF564-4BA8-4D8F-A6A2-185D766F9125}" type="datetimeFigureOut">
              <a:rPr lang="es-ES" smtClean="0"/>
              <a:t>21/05/2022</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32B8A-DA38-4E38-B32C-85E5516C25C9}" type="slidenum">
              <a:rPr lang="es-ES" smtClean="0"/>
              <a:t>‹Nº›</a:t>
            </a:fld>
            <a:endParaRPr lang="es-ES"/>
          </a:p>
        </p:txBody>
      </p:sp>
    </p:spTree>
    <p:extLst>
      <p:ext uri="{BB962C8B-B14F-4D97-AF65-F5344CB8AC3E}">
        <p14:creationId xmlns:p14="http://schemas.microsoft.com/office/powerpoint/2010/main" val="1722109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www.missnorbiel.com/amp/etapas-de-escritura"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media.educacioncampeche.gob.mx/file/file_141117463ebd7c391ab2aa763f7f3c34.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3A3765A-DE10-47F7-A615-DD794E2A100F}"/>
              </a:ext>
            </a:extLst>
          </p:cNvPr>
          <p:cNvPicPr>
            <a:picLocks noChangeAspect="1"/>
          </p:cNvPicPr>
          <p:nvPr/>
        </p:nvPicPr>
        <p:blipFill>
          <a:blip r:embed="rId2"/>
          <a:stretch>
            <a:fillRect/>
          </a:stretch>
        </p:blipFill>
        <p:spPr>
          <a:xfrm>
            <a:off x="0" y="12266"/>
            <a:ext cx="9144000" cy="6833467"/>
          </a:xfrm>
          <a:prstGeom prst="rect">
            <a:avLst/>
          </a:prstGeom>
        </p:spPr>
      </p:pic>
      <p:sp>
        <p:nvSpPr>
          <p:cNvPr id="5" name="CuadroTexto 4">
            <a:extLst>
              <a:ext uri="{FF2B5EF4-FFF2-40B4-BE49-F238E27FC236}">
                <a16:creationId xmlns:a16="http://schemas.microsoft.com/office/drawing/2014/main" id="{C8CE2CC3-E80E-5656-9452-9B65F13DA342}"/>
              </a:ext>
            </a:extLst>
          </p:cNvPr>
          <p:cNvSpPr txBox="1"/>
          <p:nvPr/>
        </p:nvSpPr>
        <p:spPr>
          <a:xfrm>
            <a:off x="2133600" y="1510748"/>
            <a:ext cx="4518991" cy="2123658"/>
          </a:xfrm>
          <a:prstGeom prst="rect">
            <a:avLst/>
          </a:prstGeom>
          <a:noFill/>
        </p:spPr>
        <p:txBody>
          <a:bodyPr wrap="square" rtlCol="0">
            <a:spAutoFit/>
          </a:bodyPr>
          <a:lstStyle/>
          <a:p>
            <a:pPr algn="ctr"/>
            <a:r>
              <a:rPr lang="es-ES" sz="4400" dirty="0">
                <a:latin typeface="Arial Rounded MT Bold" panose="020F0704030504030204" pitchFamily="34" charset="0"/>
              </a:rPr>
              <a:t>Cuaderno de notas científicas </a:t>
            </a:r>
          </a:p>
        </p:txBody>
      </p:sp>
    </p:spTree>
    <p:extLst>
      <p:ext uri="{BB962C8B-B14F-4D97-AF65-F5344CB8AC3E}">
        <p14:creationId xmlns:p14="http://schemas.microsoft.com/office/powerpoint/2010/main" val="1390036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DDAFF8F-E2D1-4A28-EC40-55F2D5FD1D4D}"/>
              </a:ext>
            </a:extLst>
          </p:cNvPr>
          <p:cNvPicPr>
            <a:picLocks noChangeAspect="1"/>
          </p:cNvPicPr>
          <p:nvPr/>
        </p:nvPicPr>
        <p:blipFill>
          <a:blip r:embed="rId2"/>
          <a:stretch>
            <a:fillRect/>
          </a:stretch>
        </p:blipFill>
        <p:spPr>
          <a:xfrm>
            <a:off x="0" y="0"/>
            <a:ext cx="9144000" cy="6858000"/>
          </a:xfrm>
          <a:prstGeom prst="rect">
            <a:avLst/>
          </a:prstGeom>
        </p:spPr>
      </p:pic>
      <p:sp>
        <p:nvSpPr>
          <p:cNvPr id="3" name="CuadroTexto 2">
            <a:extLst>
              <a:ext uri="{FF2B5EF4-FFF2-40B4-BE49-F238E27FC236}">
                <a16:creationId xmlns:a16="http://schemas.microsoft.com/office/drawing/2014/main" id="{7790FB10-AE20-64B9-5C28-2E45CBCD6E5D}"/>
              </a:ext>
            </a:extLst>
          </p:cNvPr>
          <p:cNvSpPr txBox="1"/>
          <p:nvPr/>
        </p:nvSpPr>
        <p:spPr>
          <a:xfrm>
            <a:off x="185530" y="265043"/>
            <a:ext cx="8719931" cy="4524315"/>
          </a:xfrm>
          <a:prstGeom prst="rect">
            <a:avLst/>
          </a:prstGeom>
          <a:solidFill>
            <a:schemeClr val="bg1"/>
          </a:solidFill>
        </p:spPr>
        <p:txBody>
          <a:bodyPr wrap="square" rtlCol="0">
            <a:spAutoFit/>
          </a:bodyPr>
          <a:lstStyle/>
          <a:p>
            <a:pPr algn="ctr"/>
            <a:r>
              <a:rPr lang="es-ES" sz="3200" dirty="0">
                <a:solidFill>
                  <a:srgbClr val="990033"/>
                </a:solidFill>
                <a:latin typeface="Comic Sans MS" panose="030F0702030302020204" pitchFamily="66" charset="0"/>
              </a:rPr>
              <a:t>Proceso de lecto escritura con el apoyo de la teoría silábica de Ferreiro y Teberosky </a:t>
            </a:r>
          </a:p>
          <a:p>
            <a:r>
              <a:rPr lang="es-ES" sz="1600" dirty="0">
                <a:solidFill>
                  <a:schemeClr val="accent1">
                    <a:lumMod val="75000"/>
                  </a:schemeClr>
                </a:solidFill>
                <a:latin typeface="Comic Sans MS" panose="030F0702030302020204" pitchFamily="66" charset="0"/>
              </a:rPr>
              <a:t>Etapa primitiva. </a:t>
            </a:r>
            <a:r>
              <a:rPr lang="es-ES" sz="1600" dirty="0">
                <a:latin typeface="Comic Sans MS" panose="030F0702030302020204" pitchFamily="66" charset="0"/>
              </a:rPr>
              <a:t>En esta fase "escribir es reproducir los rasgos típicos del tipo de escritura que el niño identifica como la forma básica de escritura" (Ferreiro, Teberosky, 2019). Por ejemplo, si está acostumbrado a ver la escritura de imprenta o script, hará grafismos similares a las letras o a los números separados entre sí. Si es cursiva, hará una línea ondulada con diferentes curvas.</a:t>
            </a:r>
          </a:p>
          <a:p>
            <a:endParaRPr lang="es-ES" sz="1600" dirty="0">
              <a:latin typeface="Comic Sans MS" panose="030F0702030302020204" pitchFamily="66" charset="0"/>
            </a:endParaRPr>
          </a:p>
          <a:p>
            <a:r>
              <a:rPr lang="es-ES" sz="1600" dirty="0">
                <a:solidFill>
                  <a:schemeClr val="accent1">
                    <a:lumMod val="75000"/>
                  </a:schemeClr>
                </a:solidFill>
                <a:latin typeface="Comic Sans MS" panose="030F0702030302020204" pitchFamily="66" charset="0"/>
              </a:rPr>
              <a:t>Etapa pre silábica. </a:t>
            </a:r>
            <a:r>
              <a:rPr lang="es-ES" sz="1600" dirty="0">
                <a:latin typeface="Comic Sans MS" panose="030F0702030302020204" pitchFamily="66" charset="0"/>
              </a:rPr>
              <a:t>La hipótesis central de esta fase es que "para poder leer cosas diferentes debe haber una diferencia objetiva en las escrituras" (Ferreiro, Teberosky, 2019). Los niños y las niñas consideran que debe haber una cantidad mínima de grafías para escribir algo. Muchas veces seleccionan las letras de su nombre, pero en diferente orden para representar varios significados.</a:t>
            </a:r>
          </a:p>
          <a:p>
            <a:endParaRPr lang="es-ES" sz="1600" dirty="0">
              <a:latin typeface="Comic Sans MS" panose="030F0702030302020204" pitchFamily="66" charset="0"/>
            </a:endParaRPr>
          </a:p>
          <a:p>
            <a:r>
              <a:rPr lang="es-ES" sz="1600" dirty="0">
                <a:solidFill>
                  <a:schemeClr val="accent1">
                    <a:lumMod val="75000"/>
                  </a:schemeClr>
                </a:solidFill>
                <a:latin typeface="Comic Sans MS" panose="030F0702030302020204" pitchFamily="66" charset="0"/>
              </a:rPr>
              <a:t>Etapa silábica: </a:t>
            </a:r>
            <a:r>
              <a:rPr lang="es-ES" sz="1600" dirty="0">
                <a:latin typeface="Comic Sans MS" panose="030F0702030302020204" pitchFamily="66" charset="0"/>
              </a:rPr>
              <a:t>los niños empiezan a relacionar los sonidos de las palabras con su grafismo, aunque por lo general representan letras sueltas</a:t>
            </a:r>
          </a:p>
        </p:txBody>
      </p:sp>
      <p:sp>
        <p:nvSpPr>
          <p:cNvPr id="4" name="CuadroTexto 3">
            <a:extLst>
              <a:ext uri="{FF2B5EF4-FFF2-40B4-BE49-F238E27FC236}">
                <a16:creationId xmlns:a16="http://schemas.microsoft.com/office/drawing/2014/main" id="{F2861DE4-E9D6-21A2-73B8-C4E52AAD65F3}"/>
              </a:ext>
            </a:extLst>
          </p:cNvPr>
          <p:cNvSpPr txBox="1"/>
          <p:nvPr/>
        </p:nvSpPr>
        <p:spPr>
          <a:xfrm>
            <a:off x="212034" y="5054401"/>
            <a:ext cx="8719931" cy="1077218"/>
          </a:xfrm>
          <a:prstGeom prst="rect">
            <a:avLst/>
          </a:prstGeom>
          <a:solidFill>
            <a:schemeClr val="bg1"/>
          </a:solidFill>
        </p:spPr>
        <p:txBody>
          <a:bodyPr wrap="square" rtlCol="0">
            <a:spAutoFit/>
          </a:bodyPr>
          <a:lstStyle/>
          <a:p>
            <a:pPr algn="ctr"/>
            <a:r>
              <a:rPr lang="es-ES" sz="1600" dirty="0">
                <a:solidFill>
                  <a:srgbClr val="FF0066"/>
                </a:solidFill>
                <a:latin typeface="Comic Sans MS" panose="030F0702030302020204" pitchFamily="66" charset="0"/>
              </a:rPr>
              <a:t>Explicación a los alumnos. </a:t>
            </a:r>
            <a:r>
              <a:rPr lang="es-ES" sz="1600" dirty="0">
                <a:latin typeface="Comic Sans MS" panose="030F0702030302020204" pitchFamily="66" charset="0"/>
              </a:rPr>
              <a:t>Como ya sabemos, es necesario que algunos compañeritos, comiencen a escribir, no solamente nuestro nombre, sino que comenzaremos a reconocer aun mas letras que nos podrán ser de ayuda para comenzar la escritura de nuevas palabras, frases y escribir nuestro nombre de manera correcta. </a:t>
            </a:r>
          </a:p>
        </p:txBody>
      </p:sp>
    </p:spTree>
    <p:extLst>
      <p:ext uri="{BB962C8B-B14F-4D97-AF65-F5344CB8AC3E}">
        <p14:creationId xmlns:p14="http://schemas.microsoft.com/office/powerpoint/2010/main" val="2369476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DDAFF8F-E2D1-4A28-EC40-55F2D5FD1D4D}"/>
              </a:ext>
            </a:extLst>
          </p:cNvPr>
          <p:cNvPicPr>
            <a:picLocks noChangeAspect="1"/>
          </p:cNvPicPr>
          <p:nvPr/>
        </p:nvPicPr>
        <p:blipFill>
          <a:blip r:embed="rId2"/>
          <a:stretch>
            <a:fillRect/>
          </a:stretch>
        </p:blipFill>
        <p:spPr>
          <a:xfrm>
            <a:off x="0" y="0"/>
            <a:ext cx="9144000" cy="6858000"/>
          </a:xfrm>
          <a:prstGeom prst="rect">
            <a:avLst/>
          </a:prstGeom>
        </p:spPr>
      </p:pic>
      <p:sp>
        <p:nvSpPr>
          <p:cNvPr id="4" name="CuadroTexto 3">
            <a:extLst>
              <a:ext uri="{FF2B5EF4-FFF2-40B4-BE49-F238E27FC236}">
                <a16:creationId xmlns:a16="http://schemas.microsoft.com/office/drawing/2014/main" id="{F2861DE4-E9D6-21A2-73B8-C4E52AAD65F3}"/>
              </a:ext>
            </a:extLst>
          </p:cNvPr>
          <p:cNvSpPr txBox="1"/>
          <p:nvPr/>
        </p:nvSpPr>
        <p:spPr>
          <a:xfrm>
            <a:off x="212034" y="389636"/>
            <a:ext cx="8719931" cy="4031873"/>
          </a:xfrm>
          <a:prstGeom prst="rect">
            <a:avLst/>
          </a:prstGeom>
          <a:solidFill>
            <a:schemeClr val="bg1"/>
          </a:solidFill>
        </p:spPr>
        <p:txBody>
          <a:bodyPr wrap="square" rtlCol="0">
            <a:spAutoFit/>
          </a:bodyPr>
          <a:lstStyle/>
          <a:p>
            <a:r>
              <a:rPr lang="es-ES" sz="1600" dirty="0">
                <a:solidFill>
                  <a:srgbClr val="FF0066"/>
                </a:solidFill>
                <a:latin typeface="Comic Sans MS" panose="030F0702030302020204" pitchFamily="66" charset="0"/>
              </a:rPr>
              <a:t>Explicación a los alumnos. </a:t>
            </a:r>
            <a:r>
              <a:rPr lang="es-ES" sz="1600" dirty="0">
                <a:latin typeface="Comic Sans MS" panose="030F0702030302020204" pitchFamily="66" charset="0"/>
              </a:rPr>
              <a:t>Hemos aprendido a realizar diferentes métodos de escritura, como saben hemos realizado dibujos, gráficos o la escritura de algunas palabras mediante copiar del pizarrón. pero que les parece si ahora, logramos hacerlo nosotros mismos.</a:t>
            </a:r>
          </a:p>
          <a:p>
            <a:pPr algn="ctr"/>
            <a:endParaRPr lang="es-ES" sz="1600" dirty="0">
              <a:latin typeface="Comic Sans MS" panose="030F0702030302020204" pitchFamily="66" charset="0"/>
            </a:endParaRPr>
          </a:p>
          <a:p>
            <a:r>
              <a:rPr lang="es-ES" sz="1600" dirty="0">
                <a:latin typeface="Comic Sans MS" panose="030F0702030302020204" pitchFamily="66" charset="0"/>
              </a:rPr>
              <a:t>Comenzaremos por descubrir los sonidos de las letras y la forma para representarlas. N necesariamente las debemos de recordar en un orden, sino que las podemos identificar de manera aleatoria. </a:t>
            </a:r>
          </a:p>
          <a:p>
            <a:endParaRPr lang="es-ES" sz="1600" dirty="0">
              <a:latin typeface="Comic Sans MS" panose="030F0702030302020204" pitchFamily="66" charset="0"/>
            </a:endParaRPr>
          </a:p>
          <a:p>
            <a:pPr algn="ctr"/>
            <a:r>
              <a:rPr lang="es-ES" sz="1600" dirty="0">
                <a:solidFill>
                  <a:schemeClr val="accent1"/>
                </a:solidFill>
                <a:latin typeface="Comic Sans MS" panose="030F0702030302020204" pitchFamily="66" charset="0"/>
              </a:rPr>
              <a:t>En este proceso se estará dando prioridad al conocimiento de letras y sus sonidos con algunas silabas simples con ayuda de gráficos mediante material concreto. </a:t>
            </a:r>
          </a:p>
          <a:p>
            <a:pPr algn="ctr"/>
            <a:endParaRPr lang="es-ES" sz="1600" dirty="0">
              <a:solidFill>
                <a:schemeClr val="accent1"/>
              </a:solidFill>
              <a:latin typeface="Comic Sans MS" panose="030F0702030302020204" pitchFamily="66" charset="0"/>
            </a:endParaRPr>
          </a:p>
          <a:p>
            <a:r>
              <a:rPr lang="es-ES" sz="1600" dirty="0">
                <a:latin typeface="Comic Sans MS" panose="030F0702030302020204" pitchFamily="66" charset="0"/>
              </a:rPr>
              <a:t>Es importante que comencemos a destacar todo su potencial para comenzar a descubrir a escribir algunas palabras simples, con ayuda de letras que ya conocen. </a:t>
            </a:r>
          </a:p>
          <a:p>
            <a:endParaRPr lang="es-ES" sz="1600" dirty="0">
              <a:latin typeface="Comic Sans MS" panose="030F0702030302020204" pitchFamily="66" charset="0"/>
            </a:endParaRPr>
          </a:p>
          <a:p>
            <a:r>
              <a:rPr lang="es-ES" sz="1600" dirty="0">
                <a:latin typeface="Comic Sans MS" panose="030F0702030302020204" pitchFamily="66" charset="0"/>
              </a:rPr>
              <a:t>Con ayuda del repaso aleatorio de las letras, utilizando imágenes y practicando un poco la forma de cada letra, es seguro que lograremos realizarlo por nuestra propia mano. </a:t>
            </a:r>
          </a:p>
        </p:txBody>
      </p:sp>
      <p:pic>
        <p:nvPicPr>
          <p:cNvPr id="5" name="Imagen 4">
            <a:extLst>
              <a:ext uri="{FF2B5EF4-FFF2-40B4-BE49-F238E27FC236}">
                <a16:creationId xmlns:a16="http://schemas.microsoft.com/office/drawing/2014/main" id="{709C008D-D3CD-AC2B-43C2-0A91D0A2D3AD}"/>
              </a:ext>
            </a:extLst>
          </p:cNvPr>
          <p:cNvPicPr>
            <a:picLocks noChangeAspect="1"/>
          </p:cNvPicPr>
          <p:nvPr/>
        </p:nvPicPr>
        <p:blipFill>
          <a:blip r:embed="rId3"/>
          <a:stretch>
            <a:fillRect/>
          </a:stretch>
        </p:blipFill>
        <p:spPr>
          <a:xfrm>
            <a:off x="212034" y="4483088"/>
            <a:ext cx="3084443" cy="2313332"/>
          </a:xfrm>
          <a:prstGeom prst="rect">
            <a:avLst/>
          </a:prstGeom>
        </p:spPr>
      </p:pic>
      <p:sp>
        <p:nvSpPr>
          <p:cNvPr id="6" name="CuadroTexto 5">
            <a:extLst>
              <a:ext uri="{FF2B5EF4-FFF2-40B4-BE49-F238E27FC236}">
                <a16:creationId xmlns:a16="http://schemas.microsoft.com/office/drawing/2014/main" id="{64523F91-D26C-6FA5-CA17-D2DA2166D47C}"/>
              </a:ext>
            </a:extLst>
          </p:cNvPr>
          <p:cNvSpPr txBox="1"/>
          <p:nvPr/>
        </p:nvSpPr>
        <p:spPr>
          <a:xfrm>
            <a:off x="3611220" y="4811145"/>
            <a:ext cx="4472609" cy="1077218"/>
          </a:xfrm>
          <a:prstGeom prst="rect">
            <a:avLst/>
          </a:prstGeom>
          <a:solidFill>
            <a:schemeClr val="bg1"/>
          </a:solidFill>
        </p:spPr>
        <p:txBody>
          <a:bodyPr wrap="square" rtlCol="0">
            <a:spAutoFit/>
          </a:bodyPr>
          <a:lstStyle/>
          <a:p>
            <a:pPr algn="ctr"/>
            <a:r>
              <a:rPr lang="es-ES" sz="1600" dirty="0">
                <a:latin typeface="Comic Sans MS" panose="030F0702030302020204" pitchFamily="66" charset="0"/>
              </a:rPr>
              <a:t>Este proceso estará apegado a cada etapa de los alumnos, ya que, al tener un grupo multigrado, es necesario apegarnos al proceso de cada quien. </a:t>
            </a:r>
          </a:p>
        </p:txBody>
      </p:sp>
    </p:spTree>
    <p:extLst>
      <p:ext uri="{BB962C8B-B14F-4D97-AF65-F5344CB8AC3E}">
        <p14:creationId xmlns:p14="http://schemas.microsoft.com/office/powerpoint/2010/main" val="1858949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6C9D903-B12B-FB0B-A896-5E5CFA97AFD2}"/>
              </a:ext>
            </a:extLst>
          </p:cNvPr>
          <p:cNvPicPr>
            <a:picLocks noChangeAspect="1"/>
          </p:cNvPicPr>
          <p:nvPr/>
        </p:nvPicPr>
        <p:blipFill>
          <a:blip r:embed="rId2"/>
          <a:stretch>
            <a:fillRect/>
          </a:stretch>
        </p:blipFill>
        <p:spPr>
          <a:xfrm>
            <a:off x="0" y="0"/>
            <a:ext cx="9144000" cy="6858000"/>
          </a:xfrm>
          <a:prstGeom prst="rect">
            <a:avLst/>
          </a:prstGeom>
        </p:spPr>
      </p:pic>
      <p:sp>
        <p:nvSpPr>
          <p:cNvPr id="3" name="CuadroTexto 2">
            <a:extLst>
              <a:ext uri="{FF2B5EF4-FFF2-40B4-BE49-F238E27FC236}">
                <a16:creationId xmlns:a16="http://schemas.microsoft.com/office/drawing/2014/main" id="{DC0B425E-5979-E116-EBE7-1ACA85A09176}"/>
              </a:ext>
            </a:extLst>
          </p:cNvPr>
          <p:cNvSpPr txBox="1"/>
          <p:nvPr/>
        </p:nvSpPr>
        <p:spPr>
          <a:xfrm>
            <a:off x="185530" y="265043"/>
            <a:ext cx="8719931" cy="5447645"/>
          </a:xfrm>
          <a:prstGeom prst="rect">
            <a:avLst/>
          </a:prstGeom>
          <a:solidFill>
            <a:schemeClr val="bg1"/>
          </a:solidFill>
        </p:spPr>
        <p:txBody>
          <a:bodyPr wrap="square" rtlCol="0">
            <a:spAutoFit/>
          </a:bodyPr>
          <a:lstStyle/>
          <a:p>
            <a:pPr algn="ctr"/>
            <a:r>
              <a:rPr lang="es-ES" sz="2800" dirty="0">
                <a:solidFill>
                  <a:srgbClr val="FF0066"/>
                </a:solidFill>
                <a:latin typeface="Comic Sans MS" panose="030F0702030302020204" pitchFamily="66" charset="0"/>
              </a:rPr>
              <a:t>Capacidades</a:t>
            </a:r>
          </a:p>
          <a:p>
            <a:endParaRPr lang="es-ES" sz="1600" dirty="0">
              <a:latin typeface="Comic Sans MS" panose="030F0702030302020204" pitchFamily="66" charset="0"/>
            </a:endParaRPr>
          </a:p>
          <a:p>
            <a:r>
              <a:rPr lang="es-ES" sz="1600" dirty="0">
                <a:latin typeface="Comic Sans MS" panose="030F0702030302020204" pitchFamily="66" charset="0"/>
              </a:rPr>
              <a:t>En el nivel preescolar el acercamiento respecto a la medición empieza cuando el</a:t>
            </a:r>
          </a:p>
          <a:p>
            <a:r>
              <a:rPr lang="es-ES" sz="1600" dirty="0">
                <a:latin typeface="Comic Sans MS" panose="030F0702030302020204" pitchFamily="66" charset="0"/>
              </a:rPr>
              <a:t>niño tiene experiencias que le permiten identificar magnitudes de longitud,</a:t>
            </a:r>
          </a:p>
          <a:p>
            <a:r>
              <a:rPr lang="es-ES" sz="1600" dirty="0">
                <a:latin typeface="Comic Sans MS" panose="030F0702030302020204" pitchFamily="66" charset="0"/>
              </a:rPr>
              <a:t>capacidad y tiempo mediante situaciones problemáticas que implican la</a:t>
            </a:r>
          </a:p>
          <a:p>
            <a:r>
              <a:rPr lang="es-ES" sz="1600" dirty="0">
                <a:latin typeface="Comic Sans MS" panose="030F0702030302020204" pitchFamily="66" charset="0"/>
              </a:rPr>
              <a:t>comparación directa, en el caso de la longitud y capacidad, o con el uso de un</a:t>
            </a:r>
          </a:p>
          <a:p>
            <a:r>
              <a:rPr lang="es-ES" sz="1600" dirty="0">
                <a:latin typeface="Comic Sans MS" panose="030F0702030302020204" pitchFamily="66" charset="0"/>
              </a:rPr>
              <a:t>intermediario para hacer de esta manera la medición con unidades no</a:t>
            </a:r>
          </a:p>
          <a:p>
            <a:r>
              <a:rPr lang="es-ES" sz="1600" dirty="0">
                <a:latin typeface="Comic Sans MS" panose="030F0702030302020204" pitchFamily="66" charset="0"/>
              </a:rPr>
              <a:t>convencionales.</a:t>
            </a:r>
          </a:p>
          <a:p>
            <a:endParaRPr lang="es-ES" sz="1600" dirty="0">
              <a:latin typeface="Comic Sans MS" panose="030F0702030302020204" pitchFamily="66" charset="0"/>
            </a:endParaRPr>
          </a:p>
          <a:p>
            <a:r>
              <a:rPr lang="es-ES" sz="1600" dirty="0">
                <a:latin typeface="Comic Sans MS" panose="030F0702030302020204" pitchFamily="66" charset="0"/>
              </a:rPr>
              <a:t>Por lo que los intermediarios serán nuestra unidad no convencional de medida,</a:t>
            </a:r>
          </a:p>
          <a:p>
            <a:r>
              <a:rPr lang="es-ES" sz="1600" dirty="0">
                <a:latin typeface="Comic Sans MS" panose="030F0702030302020204" pitchFamily="66" charset="0"/>
              </a:rPr>
              <a:t>entendiendo por intermediario como los objetos que sirven para comprar otros, por</a:t>
            </a:r>
          </a:p>
          <a:p>
            <a:r>
              <a:rPr lang="es-ES" sz="1600" dirty="0">
                <a:latin typeface="Comic Sans MS" panose="030F0702030302020204" pitchFamily="66" charset="0"/>
              </a:rPr>
              <a:t>ejemplo, para comparar dos torres de cubos que no están cerca, los niños pueden</a:t>
            </a:r>
          </a:p>
          <a:p>
            <a:r>
              <a:rPr lang="es-ES" sz="1600" dirty="0">
                <a:latin typeface="Comic Sans MS" panose="030F0702030302020204" pitchFamily="66" charset="0"/>
              </a:rPr>
              <a:t>utilizar una rama y con ella identificar cuál es más alta o si son del mismo tamaño.</a:t>
            </a:r>
          </a:p>
          <a:p>
            <a:endParaRPr lang="es-ES" sz="1600" dirty="0">
              <a:latin typeface="Comic Sans MS" panose="030F0702030302020204" pitchFamily="66" charset="0"/>
            </a:endParaRPr>
          </a:p>
          <a:p>
            <a:r>
              <a:rPr lang="es-ES" sz="1600" dirty="0">
                <a:latin typeface="Comic Sans MS" panose="030F0702030302020204" pitchFamily="66" charset="0"/>
              </a:rPr>
              <a:t>La capacidad mide la cantidad de líquido y sólidos que cabe dentro de un objeto, por ejemplo, la capacidad de una botella es la cantidad de líquido con la que podemos llenarla. Otra forma de llamar a la capacidad es volumen.</a:t>
            </a:r>
          </a:p>
          <a:p>
            <a:endParaRPr lang="es-ES" sz="1600" dirty="0">
              <a:latin typeface="Comic Sans MS" panose="030F0702030302020204" pitchFamily="66" charset="0"/>
            </a:endParaRPr>
          </a:p>
          <a:p>
            <a:r>
              <a:rPr lang="es-ES" sz="1600" dirty="0">
                <a:latin typeface="Comic Sans MS" panose="030F0702030302020204" pitchFamily="66" charset="0"/>
              </a:rPr>
              <a:t>Al trabajar con la capacidad se busca experimentar con el uso de unidades de</a:t>
            </a:r>
          </a:p>
          <a:p>
            <a:r>
              <a:rPr lang="es-ES" sz="1600" dirty="0">
                <a:latin typeface="Comic Sans MS" panose="030F0702030302020204" pitchFamily="66" charset="0"/>
              </a:rPr>
              <a:t>medidas no convencionales que involucren la comparación, la estimación y la</a:t>
            </a:r>
          </a:p>
          <a:p>
            <a:r>
              <a:rPr lang="es-ES" sz="1600" dirty="0">
                <a:latin typeface="Comic Sans MS" panose="030F0702030302020204" pitchFamily="66" charset="0"/>
              </a:rPr>
              <a:t>comprobación, para obtener la capacidad de un recipiente. </a:t>
            </a:r>
          </a:p>
        </p:txBody>
      </p:sp>
    </p:spTree>
    <p:extLst>
      <p:ext uri="{BB962C8B-B14F-4D97-AF65-F5344CB8AC3E}">
        <p14:creationId xmlns:p14="http://schemas.microsoft.com/office/powerpoint/2010/main" val="1015946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6C9D903-B12B-FB0B-A896-5E5CFA97AFD2}"/>
              </a:ext>
            </a:extLst>
          </p:cNvPr>
          <p:cNvPicPr>
            <a:picLocks noChangeAspect="1"/>
          </p:cNvPicPr>
          <p:nvPr/>
        </p:nvPicPr>
        <p:blipFill>
          <a:blip r:embed="rId2"/>
          <a:stretch>
            <a:fillRect/>
          </a:stretch>
        </p:blipFill>
        <p:spPr>
          <a:xfrm>
            <a:off x="0" y="0"/>
            <a:ext cx="9144000" cy="6858000"/>
          </a:xfrm>
          <a:prstGeom prst="rect">
            <a:avLst/>
          </a:prstGeom>
        </p:spPr>
      </p:pic>
      <p:sp>
        <p:nvSpPr>
          <p:cNvPr id="3" name="CuadroTexto 2">
            <a:extLst>
              <a:ext uri="{FF2B5EF4-FFF2-40B4-BE49-F238E27FC236}">
                <a16:creationId xmlns:a16="http://schemas.microsoft.com/office/drawing/2014/main" id="{DC0B425E-5979-E116-EBE7-1ACA85A09176}"/>
              </a:ext>
            </a:extLst>
          </p:cNvPr>
          <p:cNvSpPr txBox="1"/>
          <p:nvPr/>
        </p:nvSpPr>
        <p:spPr>
          <a:xfrm>
            <a:off x="185530" y="265043"/>
            <a:ext cx="8719931" cy="6186309"/>
          </a:xfrm>
          <a:prstGeom prst="rect">
            <a:avLst/>
          </a:prstGeom>
          <a:solidFill>
            <a:schemeClr val="bg1"/>
          </a:solidFill>
        </p:spPr>
        <p:txBody>
          <a:bodyPr wrap="square" rtlCol="0">
            <a:spAutoFit/>
          </a:bodyPr>
          <a:lstStyle/>
          <a:p>
            <a:pPr algn="ctr"/>
            <a:r>
              <a:rPr lang="es-ES" dirty="0">
                <a:latin typeface="Comic Sans MS" panose="030F0702030302020204" pitchFamily="66" charset="0"/>
              </a:rPr>
              <a:t>Explicación al alumno. </a:t>
            </a:r>
          </a:p>
          <a:p>
            <a:endParaRPr lang="es-ES" dirty="0">
              <a:latin typeface="Comic Sans MS" panose="030F0702030302020204" pitchFamily="66" charset="0"/>
            </a:endParaRPr>
          </a:p>
          <a:p>
            <a:endParaRPr lang="es-ES" dirty="0">
              <a:latin typeface="Comic Sans MS" panose="030F0702030302020204" pitchFamily="66" charset="0"/>
            </a:endParaRPr>
          </a:p>
          <a:p>
            <a:endParaRPr lang="es-ES" dirty="0">
              <a:latin typeface="Comic Sans MS" panose="030F0702030302020204" pitchFamily="66" charset="0"/>
            </a:endParaRPr>
          </a:p>
          <a:p>
            <a:endParaRPr lang="es-ES" dirty="0">
              <a:latin typeface="Comic Sans MS" panose="030F0702030302020204" pitchFamily="66" charset="0"/>
            </a:endParaRPr>
          </a:p>
          <a:p>
            <a:endParaRPr lang="es-ES" dirty="0">
              <a:latin typeface="Comic Sans MS" panose="030F0702030302020204" pitchFamily="66" charset="0"/>
            </a:endParaRPr>
          </a:p>
          <a:p>
            <a:endParaRPr lang="es-ES" dirty="0">
              <a:latin typeface="Comic Sans MS" panose="030F0702030302020204" pitchFamily="66" charset="0"/>
            </a:endParaRPr>
          </a:p>
          <a:p>
            <a:endParaRPr lang="es-ES" dirty="0">
              <a:latin typeface="Comic Sans MS" panose="030F0702030302020204" pitchFamily="66" charset="0"/>
            </a:endParaRPr>
          </a:p>
          <a:p>
            <a:endParaRPr lang="es-ES" dirty="0">
              <a:latin typeface="Comic Sans MS" panose="030F0702030302020204" pitchFamily="66" charset="0"/>
            </a:endParaRPr>
          </a:p>
          <a:p>
            <a:endParaRPr lang="es-ES" dirty="0">
              <a:latin typeface="Comic Sans MS" panose="030F0702030302020204" pitchFamily="66" charset="0"/>
            </a:endParaRPr>
          </a:p>
          <a:p>
            <a:endParaRPr lang="es-ES" dirty="0">
              <a:latin typeface="Comic Sans MS" panose="030F0702030302020204" pitchFamily="66" charset="0"/>
            </a:endParaRPr>
          </a:p>
          <a:p>
            <a:endParaRPr lang="es-ES" dirty="0">
              <a:latin typeface="Comic Sans MS" panose="030F0702030302020204" pitchFamily="66" charset="0"/>
            </a:endParaRPr>
          </a:p>
          <a:p>
            <a:r>
              <a:rPr lang="es-ES" dirty="0">
                <a:latin typeface="Comic Sans MS" panose="030F0702030302020204" pitchFamily="66" charset="0"/>
              </a:rPr>
              <a:t>Como sabemos, ya hemos utilizado algunas unidades de medida, tanto convencionales, como no convencionales, recordemos que las convencionales, son las que nos proporcionan medidas exactas como los centímetros, los cuales hemos utilizado mediante la regla al medir los dinosaurios. Las no convencionales, las podemos utilizar a partir de pasos, manos, brazos dedos o mediante algunos objetos. </a:t>
            </a:r>
          </a:p>
          <a:p>
            <a:endParaRPr lang="es-ES" dirty="0">
              <a:latin typeface="Comic Sans MS" panose="030F0702030302020204" pitchFamily="66" charset="0"/>
            </a:endParaRPr>
          </a:p>
          <a:p>
            <a:r>
              <a:rPr lang="es-ES" dirty="0">
                <a:latin typeface="Comic Sans MS" panose="030F0702030302020204" pitchFamily="66" charset="0"/>
              </a:rPr>
              <a:t>En esta ocasión conoceremos la capacidad, que quiere decir que ahora a partir de hipótesis, descubriremos que objetos pueden llenarse de agua o algún liquido, para determinar cuanto es que le cabe. </a:t>
            </a:r>
          </a:p>
        </p:txBody>
      </p:sp>
      <p:pic>
        <p:nvPicPr>
          <p:cNvPr id="4" name="Imagen 3">
            <a:extLst>
              <a:ext uri="{FF2B5EF4-FFF2-40B4-BE49-F238E27FC236}">
                <a16:creationId xmlns:a16="http://schemas.microsoft.com/office/drawing/2014/main" id="{4C712315-289C-25E8-E7AB-45D84D2BCDB9}"/>
              </a:ext>
            </a:extLst>
          </p:cNvPr>
          <p:cNvPicPr>
            <a:picLocks noChangeAspect="1"/>
          </p:cNvPicPr>
          <p:nvPr/>
        </p:nvPicPr>
        <p:blipFill>
          <a:blip r:embed="rId3"/>
          <a:stretch>
            <a:fillRect/>
          </a:stretch>
        </p:blipFill>
        <p:spPr>
          <a:xfrm>
            <a:off x="509210" y="1045109"/>
            <a:ext cx="4062790" cy="2133186"/>
          </a:xfrm>
          <a:prstGeom prst="rect">
            <a:avLst/>
          </a:prstGeom>
        </p:spPr>
      </p:pic>
      <p:pic>
        <p:nvPicPr>
          <p:cNvPr id="5" name="Imagen 4">
            <a:extLst>
              <a:ext uri="{FF2B5EF4-FFF2-40B4-BE49-F238E27FC236}">
                <a16:creationId xmlns:a16="http://schemas.microsoft.com/office/drawing/2014/main" id="{8EDA1AEF-3418-50D5-7126-944D78334210}"/>
              </a:ext>
            </a:extLst>
          </p:cNvPr>
          <p:cNvPicPr>
            <a:picLocks noChangeAspect="1"/>
          </p:cNvPicPr>
          <p:nvPr/>
        </p:nvPicPr>
        <p:blipFill>
          <a:blip r:embed="rId4"/>
          <a:stretch>
            <a:fillRect/>
          </a:stretch>
        </p:blipFill>
        <p:spPr>
          <a:xfrm>
            <a:off x="5367131" y="814818"/>
            <a:ext cx="1893082" cy="2593768"/>
          </a:xfrm>
          <a:prstGeom prst="rect">
            <a:avLst/>
          </a:prstGeom>
        </p:spPr>
      </p:pic>
    </p:spTree>
    <p:extLst>
      <p:ext uri="{BB962C8B-B14F-4D97-AF65-F5344CB8AC3E}">
        <p14:creationId xmlns:p14="http://schemas.microsoft.com/office/powerpoint/2010/main" val="4215620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6C9D903-B12B-FB0B-A896-5E5CFA97AFD2}"/>
              </a:ext>
            </a:extLst>
          </p:cNvPr>
          <p:cNvPicPr>
            <a:picLocks noChangeAspect="1"/>
          </p:cNvPicPr>
          <p:nvPr/>
        </p:nvPicPr>
        <p:blipFill>
          <a:blip r:embed="rId2"/>
          <a:stretch>
            <a:fillRect/>
          </a:stretch>
        </p:blipFill>
        <p:spPr>
          <a:xfrm>
            <a:off x="0" y="0"/>
            <a:ext cx="9144000" cy="6858000"/>
          </a:xfrm>
          <a:prstGeom prst="rect">
            <a:avLst/>
          </a:prstGeom>
        </p:spPr>
      </p:pic>
      <p:sp>
        <p:nvSpPr>
          <p:cNvPr id="3" name="CuadroTexto 2">
            <a:extLst>
              <a:ext uri="{FF2B5EF4-FFF2-40B4-BE49-F238E27FC236}">
                <a16:creationId xmlns:a16="http://schemas.microsoft.com/office/drawing/2014/main" id="{DC0B425E-5979-E116-EBE7-1ACA85A09176}"/>
              </a:ext>
            </a:extLst>
          </p:cNvPr>
          <p:cNvSpPr txBox="1"/>
          <p:nvPr/>
        </p:nvSpPr>
        <p:spPr>
          <a:xfrm>
            <a:off x="185530" y="265043"/>
            <a:ext cx="8719931" cy="1877437"/>
          </a:xfrm>
          <a:prstGeom prst="rect">
            <a:avLst/>
          </a:prstGeom>
          <a:solidFill>
            <a:schemeClr val="bg1"/>
          </a:solidFill>
        </p:spPr>
        <p:txBody>
          <a:bodyPr wrap="square" rtlCol="0">
            <a:spAutoFit/>
          </a:bodyPr>
          <a:lstStyle/>
          <a:p>
            <a:pPr algn="ctr"/>
            <a:r>
              <a:rPr lang="es-ES" sz="2000" dirty="0">
                <a:solidFill>
                  <a:srgbClr val="FF0066"/>
                </a:solidFill>
                <a:latin typeface="Comic Sans MS" panose="030F0702030302020204" pitchFamily="66" charset="0"/>
              </a:rPr>
              <a:t>Bibliografía </a:t>
            </a:r>
          </a:p>
          <a:p>
            <a:pPr algn="ctr"/>
            <a:endParaRPr lang="es-ES" sz="1600" dirty="0">
              <a:latin typeface="Comic Sans MS" panose="030F0702030302020204" pitchFamily="66" charset="0"/>
            </a:endParaRPr>
          </a:p>
          <a:p>
            <a:r>
              <a:rPr lang="es-ES" sz="1600" dirty="0">
                <a:latin typeface="Comic Sans MS" panose="030F0702030302020204" pitchFamily="66" charset="0"/>
                <a:hlinkClick r:id="rId3"/>
              </a:rPr>
              <a:t>https://www.missnorbiel.com/amp/etapas-de-escritura</a:t>
            </a:r>
            <a:endParaRPr lang="es-ES" sz="1600" dirty="0">
              <a:latin typeface="Comic Sans MS" panose="030F0702030302020204" pitchFamily="66" charset="0"/>
            </a:endParaRPr>
          </a:p>
          <a:p>
            <a:endParaRPr lang="es-ES" sz="1600" dirty="0">
              <a:latin typeface="Comic Sans MS" panose="030F0702030302020204" pitchFamily="66" charset="0"/>
            </a:endParaRPr>
          </a:p>
          <a:p>
            <a:r>
              <a:rPr lang="es-ES" sz="1600" dirty="0">
                <a:latin typeface="Comic Sans MS" panose="030F0702030302020204" pitchFamily="66" charset="0"/>
                <a:hlinkClick r:id="rId4"/>
              </a:rPr>
              <a:t>https://media.educacioncampeche.gob.mx/file/file_141117463ebd7c391ab2aa763f7f3c34.pdf</a:t>
            </a:r>
            <a:endParaRPr lang="es-ES" sz="1600" dirty="0">
              <a:latin typeface="Comic Sans MS" panose="030F0702030302020204" pitchFamily="66" charset="0"/>
            </a:endParaRPr>
          </a:p>
          <a:p>
            <a:endParaRPr lang="es-ES" sz="1600" dirty="0">
              <a:latin typeface="Comic Sans MS" panose="030F0702030302020204" pitchFamily="66" charset="0"/>
            </a:endParaRPr>
          </a:p>
        </p:txBody>
      </p:sp>
    </p:spTree>
    <p:extLst>
      <p:ext uri="{BB962C8B-B14F-4D97-AF65-F5344CB8AC3E}">
        <p14:creationId xmlns:p14="http://schemas.microsoft.com/office/powerpoint/2010/main" val="342163688"/>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TotalTime>
  <Words>776</Words>
  <Application>Microsoft Office PowerPoint</Application>
  <PresentationFormat>Carta (216 x 279 mm)</PresentationFormat>
  <Paragraphs>57</Paragraphs>
  <Slides>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vt:i4>
      </vt:variant>
    </vt:vector>
  </HeadingPairs>
  <TitlesOfParts>
    <vt:vector size="12" baseType="lpstr">
      <vt:lpstr>Arial</vt:lpstr>
      <vt:lpstr>Arial Rounded MT Bold</vt:lpstr>
      <vt:lpstr>Calibri</vt:lpstr>
      <vt:lpstr>Calibri Light</vt:lpstr>
      <vt:lpstr>Comic Sans MS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VANNESSA JANNETTE SOLIS ALDAPE</dc:creator>
  <cp:lastModifiedBy>VANNESSA JANNETTE SOLIS ALDAPE</cp:lastModifiedBy>
  <cp:revision>3</cp:revision>
  <dcterms:created xsi:type="dcterms:W3CDTF">2022-05-13T04:31:55Z</dcterms:created>
  <dcterms:modified xsi:type="dcterms:W3CDTF">2022-05-21T18:39:31Z</dcterms:modified>
</cp:coreProperties>
</file>