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2192000" cy="17279938"/>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57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Grid="0" snapToObjects="1">
      <p:cViewPr>
        <p:scale>
          <a:sx n="89" d="100"/>
          <a:sy n="89" d="100"/>
        </p:scale>
        <p:origin x="1432" y="-48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gi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27991"/>
            <a:ext cx="10363200" cy="6015978"/>
          </a:xfrm>
        </p:spPr>
        <p:txBody>
          <a:bodyPr anchor="b"/>
          <a:lstStyle>
            <a:lvl1pPr algn="ctr">
              <a:defRPr sz="8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9075969"/>
            <a:ext cx="9144000" cy="4171984"/>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A3885E3-80A4-8346-971C-6D45208F9809}" type="datetimeFigureOut">
              <a:rPr lang="es-MX" smtClean="0"/>
              <a:t>25/05/22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798110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AA3885E3-80A4-8346-971C-6D45208F9809}" type="datetimeFigureOut">
              <a:rPr lang="es-MX" smtClean="0"/>
              <a:t>25/05/22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1636300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919997"/>
            <a:ext cx="2628900" cy="1464394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1" y="919997"/>
            <a:ext cx="7734300" cy="14643949"/>
          </a:xfrm>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AA3885E3-80A4-8346-971C-6D45208F9809}" type="datetimeFigureOut">
              <a:rPr lang="es-MX" smtClean="0"/>
              <a:t>25/05/22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2901545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AA3885E3-80A4-8346-971C-6D45208F9809}" type="datetimeFigureOut">
              <a:rPr lang="es-MX" smtClean="0"/>
              <a:t>25/05/22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3140257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1" y="4307990"/>
            <a:ext cx="10515600" cy="7187973"/>
          </a:xfrm>
        </p:spPr>
        <p:txBody>
          <a:bodyPr anchor="b"/>
          <a:lstStyle>
            <a:lvl1pPr>
              <a:defRPr sz="8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1" y="11563964"/>
            <a:ext cx="10515600" cy="3779985"/>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AA3885E3-80A4-8346-971C-6D45208F9809}" type="datetimeFigureOut">
              <a:rPr lang="es-MX" smtClean="0"/>
              <a:t>25/05/22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2830513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4599983"/>
            <a:ext cx="5181600" cy="10963962"/>
          </a:xfrm>
        </p:spPr>
        <p:txBody>
          <a:body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6172200" y="4599983"/>
            <a:ext cx="5181600" cy="10963962"/>
          </a:xfrm>
        </p:spPr>
        <p:txBody>
          <a:body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AA3885E3-80A4-8346-971C-6D45208F9809}" type="datetimeFigureOut">
              <a:rPr lang="es-MX" smtClean="0"/>
              <a:t>25/05/22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57910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920001"/>
            <a:ext cx="10515600" cy="333998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9" y="4235986"/>
            <a:ext cx="5157787" cy="2075991"/>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839789" y="6311977"/>
            <a:ext cx="5157787" cy="9283968"/>
          </a:xfrm>
        </p:spPr>
        <p:txBody>
          <a:body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6172201" y="4235986"/>
            <a:ext cx="5183188" cy="2075991"/>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a:t>Editar los estilos de texto del patrón
Segundo nivel
Tercer nivel
Cuarto nivel
Quinto nivel</a:t>
            </a:r>
            <a:endParaRPr lang="en-US" dirty="0"/>
          </a:p>
        </p:txBody>
      </p:sp>
      <p:sp>
        <p:nvSpPr>
          <p:cNvPr id="6" name="Content Placeholder 5"/>
          <p:cNvSpPr>
            <a:spLocks noGrp="1"/>
          </p:cNvSpPr>
          <p:nvPr>
            <p:ph sz="quarter" idx="4"/>
          </p:nvPr>
        </p:nvSpPr>
        <p:spPr>
          <a:xfrm>
            <a:off x="6172201" y="6311977"/>
            <a:ext cx="5183188" cy="9283968"/>
          </a:xfrm>
        </p:spPr>
        <p:txBody>
          <a:bodyPr/>
          <a:lstStyle/>
          <a:p>
            <a:pPr lvl="0"/>
            <a:r>
              <a:rPr lang="es-ES"/>
              <a:t>Editar los estilos de texto del patrón
Segundo nivel
Tercer nivel
Cuarto nivel
Quinto nivel</a:t>
            </a:r>
            <a:endParaRPr lang="en-US" dirty="0"/>
          </a:p>
        </p:txBody>
      </p:sp>
      <p:sp>
        <p:nvSpPr>
          <p:cNvPr id="7" name="Date Placeholder 6"/>
          <p:cNvSpPr>
            <a:spLocks noGrp="1"/>
          </p:cNvSpPr>
          <p:nvPr>
            <p:ph type="dt" sz="half" idx="10"/>
          </p:nvPr>
        </p:nvSpPr>
        <p:spPr/>
        <p:txBody>
          <a:bodyPr/>
          <a:lstStyle/>
          <a:p>
            <a:fld id="{AA3885E3-80A4-8346-971C-6D45208F9809}" type="datetimeFigureOut">
              <a:rPr lang="es-MX" smtClean="0"/>
              <a:t>25/05/22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22497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A3885E3-80A4-8346-971C-6D45208F9809}" type="datetimeFigureOut">
              <a:rPr lang="es-MX" smtClean="0"/>
              <a:t>25/05/22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3476867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885E3-80A4-8346-971C-6D45208F9809}" type="datetimeFigureOut">
              <a:rPr lang="es-MX" smtClean="0"/>
              <a:t>25/05/22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272754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1151996"/>
            <a:ext cx="3932237" cy="4031986"/>
          </a:xfrm>
        </p:spPr>
        <p:txBody>
          <a:bodyPr anchor="b"/>
          <a:lstStyle>
            <a:lvl1pPr>
              <a:defRPr sz="4267"/>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2487995"/>
            <a:ext cx="6172200" cy="1227995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839788" y="5183981"/>
            <a:ext cx="3932237" cy="960396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AA3885E3-80A4-8346-971C-6D45208F9809}" type="datetimeFigureOut">
              <a:rPr lang="es-MX" smtClean="0"/>
              <a:t>25/05/22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754990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1151996"/>
            <a:ext cx="3932237" cy="4031986"/>
          </a:xfrm>
        </p:spPr>
        <p:txBody>
          <a:bodyPr anchor="b"/>
          <a:lstStyle>
            <a:lvl1pPr>
              <a:defRPr sz="4267"/>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2487995"/>
            <a:ext cx="6172200" cy="1227995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3981"/>
            <a:ext cx="3932237" cy="960396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AA3885E3-80A4-8346-971C-6D45208F9809}" type="datetimeFigureOut">
              <a:rPr lang="es-MX" smtClean="0"/>
              <a:t>25/05/22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80ACFDD-FF0D-144D-8BFF-2DA1794A2D4B}" type="slidenum">
              <a:rPr lang="es-MX" smtClean="0"/>
              <a:t>‹Nº›</a:t>
            </a:fld>
            <a:endParaRPr lang="es-MX"/>
          </a:p>
        </p:txBody>
      </p:sp>
    </p:spTree>
    <p:extLst>
      <p:ext uri="{BB962C8B-B14F-4D97-AF65-F5344CB8AC3E}">
        <p14:creationId xmlns:p14="http://schemas.microsoft.com/office/powerpoint/2010/main" val="252733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20001"/>
            <a:ext cx="10515600" cy="3339989"/>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4599983"/>
            <a:ext cx="10515600" cy="10963962"/>
          </a:xfrm>
          <a:prstGeom prst="rect">
            <a:avLst/>
          </a:prstGeom>
        </p:spPr>
        <p:txBody>
          <a:bodyPr vert="horz" lIns="91440" tIns="45720" rIns="91440" bIns="45720" rtlCol="0">
            <a:normAutofit/>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838200" y="16015946"/>
            <a:ext cx="2743200" cy="919997"/>
          </a:xfrm>
          <a:prstGeom prst="rect">
            <a:avLst/>
          </a:prstGeom>
        </p:spPr>
        <p:txBody>
          <a:bodyPr vert="horz" lIns="91440" tIns="45720" rIns="91440" bIns="45720" rtlCol="0" anchor="ctr"/>
          <a:lstStyle>
            <a:lvl1pPr algn="l">
              <a:defRPr sz="1600">
                <a:solidFill>
                  <a:schemeClr val="tx1">
                    <a:tint val="75000"/>
                  </a:schemeClr>
                </a:solidFill>
              </a:defRPr>
            </a:lvl1pPr>
          </a:lstStyle>
          <a:p>
            <a:fld id="{AA3885E3-80A4-8346-971C-6D45208F9809}" type="datetimeFigureOut">
              <a:rPr lang="es-MX" smtClean="0"/>
              <a:t>25/05/22</a:t>
            </a:fld>
            <a:endParaRPr lang="es-MX"/>
          </a:p>
        </p:txBody>
      </p:sp>
      <p:sp>
        <p:nvSpPr>
          <p:cNvPr id="5" name="Footer Placeholder 4"/>
          <p:cNvSpPr>
            <a:spLocks noGrp="1"/>
          </p:cNvSpPr>
          <p:nvPr>
            <p:ph type="ftr" sz="quarter" idx="3"/>
          </p:nvPr>
        </p:nvSpPr>
        <p:spPr>
          <a:xfrm>
            <a:off x="4038600" y="16015946"/>
            <a:ext cx="4114800" cy="919997"/>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16015946"/>
            <a:ext cx="2743200" cy="919997"/>
          </a:xfrm>
          <a:prstGeom prst="rect">
            <a:avLst/>
          </a:prstGeom>
        </p:spPr>
        <p:txBody>
          <a:bodyPr vert="horz" lIns="91440" tIns="45720" rIns="91440" bIns="45720" rtlCol="0" anchor="ctr"/>
          <a:lstStyle>
            <a:lvl1pPr algn="r">
              <a:defRPr sz="1600">
                <a:solidFill>
                  <a:schemeClr val="tx1">
                    <a:tint val="75000"/>
                  </a:schemeClr>
                </a:solidFill>
              </a:defRPr>
            </a:lvl1pPr>
          </a:lstStyle>
          <a:p>
            <a:fld id="{980ACFDD-FF0D-144D-8BFF-2DA1794A2D4B}" type="slidenum">
              <a:rPr lang="es-MX" smtClean="0"/>
              <a:t>‹Nº›</a:t>
            </a:fld>
            <a:endParaRPr lang="es-MX"/>
          </a:p>
        </p:txBody>
      </p:sp>
    </p:spTree>
    <p:extLst>
      <p:ext uri="{BB962C8B-B14F-4D97-AF65-F5344CB8AC3E}">
        <p14:creationId xmlns:p14="http://schemas.microsoft.com/office/powerpoint/2010/main" val="23814652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Imagen 26">
            <a:extLst>
              <a:ext uri="{FF2B5EF4-FFF2-40B4-BE49-F238E27FC236}">
                <a16:creationId xmlns:a16="http://schemas.microsoft.com/office/drawing/2014/main" id="{0F9A9954-C2A6-A94D-A57D-346AA13940A0}"/>
              </a:ext>
            </a:extLst>
          </p:cNvPr>
          <p:cNvPicPr>
            <a:picLocks noChangeAspect="1"/>
          </p:cNvPicPr>
          <p:nvPr/>
        </p:nvPicPr>
        <p:blipFill>
          <a:blip r:embed="rId3"/>
          <a:stretch>
            <a:fillRect/>
          </a:stretch>
        </p:blipFill>
        <p:spPr>
          <a:xfrm>
            <a:off x="0" y="0"/>
            <a:ext cx="12192000" cy="17279938"/>
          </a:xfrm>
          <a:prstGeom prst="rect">
            <a:avLst/>
          </a:prstGeom>
        </p:spPr>
      </p:pic>
      <p:sp>
        <p:nvSpPr>
          <p:cNvPr id="6" name="Rectángulo redondeado 5">
            <a:extLst>
              <a:ext uri="{FF2B5EF4-FFF2-40B4-BE49-F238E27FC236}">
                <a16:creationId xmlns:a16="http://schemas.microsoft.com/office/drawing/2014/main" id="{C23A7957-8D4C-8649-B3E0-AF12D54A9ABF}"/>
              </a:ext>
            </a:extLst>
          </p:cNvPr>
          <p:cNvSpPr/>
          <p:nvPr/>
        </p:nvSpPr>
        <p:spPr>
          <a:xfrm>
            <a:off x="734783" y="588026"/>
            <a:ext cx="10722432" cy="2302924"/>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4C7E0A93-EC20-A349-886A-648915FDB3DB}"/>
              </a:ext>
            </a:extLst>
          </p:cNvPr>
          <p:cNvSpPr>
            <a:spLocks noGrp="1"/>
          </p:cNvSpPr>
          <p:nvPr>
            <p:ph type="ctrTitle"/>
          </p:nvPr>
        </p:nvSpPr>
        <p:spPr>
          <a:xfrm>
            <a:off x="1071193" y="1299341"/>
            <a:ext cx="10049613" cy="1591609"/>
          </a:xfrm>
        </p:spPr>
        <p:txBody>
          <a:bodyPr anchor="ctr">
            <a:noAutofit/>
          </a:bodyPr>
          <a:lstStyle/>
          <a:p>
            <a:r>
              <a:rPr lang="es-MX" sz="7200" dirty="0">
                <a:solidFill>
                  <a:schemeClr val="bg1"/>
                </a:solidFill>
                <a:latin typeface="Hello Pirates - Personal Use" pitchFamily="2" charset="0"/>
              </a:rPr>
              <a:t>Aprendizajes claves: nuevo modelo educativo 2017 </a:t>
            </a:r>
          </a:p>
        </p:txBody>
      </p:sp>
      <p:sp>
        <p:nvSpPr>
          <p:cNvPr id="3" name="Subtítulo 2">
            <a:extLst>
              <a:ext uri="{FF2B5EF4-FFF2-40B4-BE49-F238E27FC236}">
                <a16:creationId xmlns:a16="http://schemas.microsoft.com/office/drawing/2014/main" id="{39283994-BFCA-6040-AB1B-57E0F284EB27}"/>
              </a:ext>
            </a:extLst>
          </p:cNvPr>
          <p:cNvSpPr>
            <a:spLocks noGrp="1"/>
          </p:cNvSpPr>
          <p:nvPr>
            <p:ph type="subTitle" idx="1"/>
          </p:nvPr>
        </p:nvSpPr>
        <p:spPr>
          <a:xfrm>
            <a:off x="1523999" y="857989"/>
            <a:ext cx="9144000" cy="651761"/>
          </a:xfrm>
        </p:spPr>
        <p:txBody>
          <a:bodyPr>
            <a:normAutofit/>
          </a:bodyPr>
          <a:lstStyle/>
          <a:p>
            <a:r>
              <a:rPr lang="es-MX" sz="2400" dirty="0">
                <a:solidFill>
                  <a:schemeClr val="bg1"/>
                </a:solidFill>
                <a:latin typeface="American Typewriter" panose="02090604020004020304" pitchFamily="18" charset="77"/>
              </a:rPr>
              <a:t>IDEAS PRINCIPALES</a:t>
            </a:r>
          </a:p>
        </p:txBody>
      </p:sp>
      <p:sp>
        <p:nvSpPr>
          <p:cNvPr id="17" name="Rectángulo redondeado 16">
            <a:extLst>
              <a:ext uri="{FF2B5EF4-FFF2-40B4-BE49-F238E27FC236}">
                <a16:creationId xmlns:a16="http://schemas.microsoft.com/office/drawing/2014/main" id="{0C863902-5F7C-7F46-8902-69BAB2CF459C}"/>
              </a:ext>
            </a:extLst>
          </p:cNvPr>
          <p:cNvSpPr/>
          <p:nvPr/>
        </p:nvSpPr>
        <p:spPr>
          <a:xfrm>
            <a:off x="734782" y="4201826"/>
            <a:ext cx="9074235" cy="1332075"/>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dirty="0">
                <a:solidFill>
                  <a:schemeClr val="bg1"/>
                </a:solidFill>
                <a:latin typeface="Century" panose="02040604050505020304" pitchFamily="18" charset="0"/>
              </a:rPr>
              <a:t>NOMBRE: ALESSANDRA ESCOLASTICO RUIZ</a:t>
            </a:r>
          </a:p>
        </p:txBody>
      </p:sp>
      <p:sp>
        <p:nvSpPr>
          <p:cNvPr id="28" name="Rectángulo redondeado 27">
            <a:extLst>
              <a:ext uri="{FF2B5EF4-FFF2-40B4-BE49-F238E27FC236}">
                <a16:creationId xmlns:a16="http://schemas.microsoft.com/office/drawing/2014/main" id="{040FDAE1-FDB4-1E45-AAF5-5B035BC055FF}"/>
              </a:ext>
            </a:extLst>
          </p:cNvPr>
          <p:cNvSpPr/>
          <p:nvPr/>
        </p:nvSpPr>
        <p:spPr>
          <a:xfrm>
            <a:off x="734783" y="9748427"/>
            <a:ext cx="10511151" cy="1332075"/>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dirty="0">
                <a:solidFill>
                  <a:schemeClr val="bg1"/>
                </a:solidFill>
                <a:latin typeface="Century" panose="02040604050505020304" pitchFamily="18" charset="0"/>
              </a:rPr>
              <a:t>MATERIA:OBSERVACIÓN Y ANÁLISIS DE PRÁCTICAS Y CONTEXTOS ESCOLARES</a:t>
            </a:r>
          </a:p>
        </p:txBody>
      </p:sp>
      <p:sp>
        <p:nvSpPr>
          <p:cNvPr id="30" name="Rectángulo redondeado 29">
            <a:extLst>
              <a:ext uri="{FF2B5EF4-FFF2-40B4-BE49-F238E27FC236}">
                <a16:creationId xmlns:a16="http://schemas.microsoft.com/office/drawing/2014/main" id="{0CED1528-FB59-4948-AC69-944D5CDA820A}"/>
              </a:ext>
            </a:extLst>
          </p:cNvPr>
          <p:cNvSpPr/>
          <p:nvPr/>
        </p:nvSpPr>
        <p:spPr>
          <a:xfrm>
            <a:off x="734782" y="11597294"/>
            <a:ext cx="9074235" cy="1332075"/>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dirty="0">
                <a:solidFill>
                  <a:schemeClr val="bg1"/>
                </a:solidFill>
                <a:latin typeface="Century" panose="02040604050505020304" pitchFamily="18" charset="0"/>
              </a:rPr>
              <a:t>DOCENTE: EDUARDA MALDONADO MARTINEZ</a:t>
            </a:r>
          </a:p>
        </p:txBody>
      </p:sp>
      <p:sp>
        <p:nvSpPr>
          <p:cNvPr id="34" name="Rectángulo redondeado 33">
            <a:extLst>
              <a:ext uri="{FF2B5EF4-FFF2-40B4-BE49-F238E27FC236}">
                <a16:creationId xmlns:a16="http://schemas.microsoft.com/office/drawing/2014/main" id="{E4F8134A-6A5A-EE46-A14F-AD94B9FE1B78}"/>
              </a:ext>
            </a:extLst>
          </p:cNvPr>
          <p:cNvSpPr/>
          <p:nvPr/>
        </p:nvSpPr>
        <p:spPr>
          <a:xfrm>
            <a:off x="734782" y="6050693"/>
            <a:ext cx="5012876" cy="1332075"/>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dirty="0">
                <a:solidFill>
                  <a:schemeClr val="bg1"/>
                </a:solidFill>
                <a:latin typeface="Century" panose="02040604050505020304" pitchFamily="18" charset="0"/>
              </a:rPr>
              <a:t>GRADO: 2DO SEMESTRE</a:t>
            </a:r>
          </a:p>
        </p:txBody>
      </p:sp>
      <p:sp>
        <p:nvSpPr>
          <p:cNvPr id="35" name="Rectángulo redondeado 34">
            <a:extLst>
              <a:ext uri="{FF2B5EF4-FFF2-40B4-BE49-F238E27FC236}">
                <a16:creationId xmlns:a16="http://schemas.microsoft.com/office/drawing/2014/main" id="{3B5EB791-2510-7345-82BD-101F6B8BEECB}"/>
              </a:ext>
            </a:extLst>
          </p:cNvPr>
          <p:cNvSpPr/>
          <p:nvPr/>
        </p:nvSpPr>
        <p:spPr>
          <a:xfrm>
            <a:off x="734782" y="7899560"/>
            <a:ext cx="5012876" cy="1332075"/>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dirty="0">
                <a:solidFill>
                  <a:schemeClr val="bg1"/>
                </a:solidFill>
                <a:latin typeface="Century" panose="02040604050505020304" pitchFamily="18" charset="0"/>
              </a:rPr>
              <a:t>SECCIÓN: C</a:t>
            </a:r>
          </a:p>
        </p:txBody>
      </p:sp>
      <p:sp>
        <p:nvSpPr>
          <p:cNvPr id="36" name="Rectángulo redondeado 35">
            <a:extLst>
              <a:ext uri="{FF2B5EF4-FFF2-40B4-BE49-F238E27FC236}">
                <a16:creationId xmlns:a16="http://schemas.microsoft.com/office/drawing/2014/main" id="{C384B091-C521-FD4D-9C81-664500750A5B}"/>
              </a:ext>
            </a:extLst>
          </p:cNvPr>
          <p:cNvSpPr/>
          <p:nvPr/>
        </p:nvSpPr>
        <p:spPr>
          <a:xfrm>
            <a:off x="734781" y="13488205"/>
            <a:ext cx="10511153" cy="1332075"/>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dirty="0">
                <a:solidFill>
                  <a:schemeClr val="bg1"/>
                </a:solidFill>
                <a:latin typeface="Century" panose="02040604050505020304" pitchFamily="18" charset="0"/>
              </a:rPr>
              <a:t>UNIDAD III: INTERACCIONES PEDAGÓGICAS Y DIDÁCTICAS: ENSEÑANZA Y APRENDIZAJE EN EL AULA</a:t>
            </a:r>
          </a:p>
        </p:txBody>
      </p:sp>
      <p:sp>
        <p:nvSpPr>
          <p:cNvPr id="37" name="Rectángulo redondeado 36">
            <a:extLst>
              <a:ext uri="{FF2B5EF4-FFF2-40B4-BE49-F238E27FC236}">
                <a16:creationId xmlns:a16="http://schemas.microsoft.com/office/drawing/2014/main" id="{F30CD731-D346-6E49-A031-5D2C4F1F2A61}"/>
              </a:ext>
            </a:extLst>
          </p:cNvPr>
          <p:cNvSpPr/>
          <p:nvPr/>
        </p:nvSpPr>
        <p:spPr>
          <a:xfrm>
            <a:off x="734781" y="15409601"/>
            <a:ext cx="5012876" cy="1332075"/>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800" dirty="0">
                <a:solidFill>
                  <a:schemeClr val="bg1"/>
                </a:solidFill>
                <a:latin typeface="Century" panose="02040604050505020304" pitchFamily="18" charset="0"/>
              </a:rPr>
              <a:t>FECHA: 25 DE MAYO DEL 2022</a:t>
            </a:r>
          </a:p>
        </p:txBody>
      </p:sp>
    </p:spTree>
    <p:extLst>
      <p:ext uri="{BB962C8B-B14F-4D97-AF65-F5344CB8AC3E}">
        <p14:creationId xmlns:p14="http://schemas.microsoft.com/office/powerpoint/2010/main" val="859244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A0566641-ACF0-214E-AA99-6E764DE0B231}"/>
              </a:ext>
            </a:extLst>
          </p:cNvPr>
          <p:cNvPicPr>
            <a:picLocks noChangeAspect="1"/>
          </p:cNvPicPr>
          <p:nvPr/>
        </p:nvPicPr>
        <p:blipFill>
          <a:blip r:embed="rId2"/>
          <a:stretch>
            <a:fillRect/>
          </a:stretch>
        </p:blipFill>
        <p:spPr>
          <a:xfrm>
            <a:off x="0" y="0"/>
            <a:ext cx="12192000" cy="17279938"/>
          </a:xfrm>
          <a:prstGeom prst="rect">
            <a:avLst/>
          </a:prstGeom>
        </p:spPr>
      </p:pic>
      <p:sp>
        <p:nvSpPr>
          <p:cNvPr id="20" name="Flecha abajo 19">
            <a:extLst>
              <a:ext uri="{FF2B5EF4-FFF2-40B4-BE49-F238E27FC236}">
                <a16:creationId xmlns:a16="http://schemas.microsoft.com/office/drawing/2014/main" id="{973CA161-D7F0-FC48-AA95-E870267BF5F7}"/>
              </a:ext>
            </a:extLst>
          </p:cNvPr>
          <p:cNvSpPr/>
          <p:nvPr/>
        </p:nvSpPr>
        <p:spPr>
          <a:xfrm rot="578801">
            <a:off x="1692613" y="2626468"/>
            <a:ext cx="330740" cy="95331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Flecha abajo 23">
            <a:extLst>
              <a:ext uri="{FF2B5EF4-FFF2-40B4-BE49-F238E27FC236}">
                <a16:creationId xmlns:a16="http://schemas.microsoft.com/office/drawing/2014/main" id="{2482EF4D-1FBA-3D4B-81CD-07D3AD54993B}"/>
              </a:ext>
            </a:extLst>
          </p:cNvPr>
          <p:cNvSpPr/>
          <p:nvPr/>
        </p:nvSpPr>
        <p:spPr>
          <a:xfrm rot="19569924">
            <a:off x="6562205" y="13313702"/>
            <a:ext cx="439939" cy="173937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Flecha abajo 24">
            <a:extLst>
              <a:ext uri="{FF2B5EF4-FFF2-40B4-BE49-F238E27FC236}">
                <a16:creationId xmlns:a16="http://schemas.microsoft.com/office/drawing/2014/main" id="{79635AB4-DC89-5043-B864-5F623E099EEC}"/>
              </a:ext>
            </a:extLst>
          </p:cNvPr>
          <p:cNvSpPr/>
          <p:nvPr/>
        </p:nvSpPr>
        <p:spPr>
          <a:xfrm>
            <a:off x="4202348" y="7179140"/>
            <a:ext cx="426398" cy="3321486"/>
          </a:xfrm>
          <a:prstGeom prst="downArrow">
            <a:avLst>
              <a:gd name="adj1" fmla="val 42852"/>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Flecha abajo 25">
            <a:extLst>
              <a:ext uri="{FF2B5EF4-FFF2-40B4-BE49-F238E27FC236}">
                <a16:creationId xmlns:a16="http://schemas.microsoft.com/office/drawing/2014/main" id="{39AAB862-89F5-8544-8CA7-5393992E5C99}"/>
              </a:ext>
            </a:extLst>
          </p:cNvPr>
          <p:cNvSpPr/>
          <p:nvPr/>
        </p:nvSpPr>
        <p:spPr>
          <a:xfrm>
            <a:off x="10667999" y="13775476"/>
            <a:ext cx="330740" cy="95331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Flecha abajo 28">
            <a:extLst>
              <a:ext uri="{FF2B5EF4-FFF2-40B4-BE49-F238E27FC236}">
                <a16:creationId xmlns:a16="http://schemas.microsoft.com/office/drawing/2014/main" id="{9BE91164-6214-7C4B-AD62-1F7DDBFFB56A}"/>
              </a:ext>
            </a:extLst>
          </p:cNvPr>
          <p:cNvSpPr/>
          <p:nvPr/>
        </p:nvSpPr>
        <p:spPr>
          <a:xfrm rot="16200000">
            <a:off x="3727762" y="3528225"/>
            <a:ext cx="362032" cy="139786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Flecha abajo 30">
            <a:extLst>
              <a:ext uri="{FF2B5EF4-FFF2-40B4-BE49-F238E27FC236}">
                <a16:creationId xmlns:a16="http://schemas.microsoft.com/office/drawing/2014/main" id="{F78726F8-9B70-C646-8B9A-35CE59880795}"/>
              </a:ext>
            </a:extLst>
          </p:cNvPr>
          <p:cNvSpPr/>
          <p:nvPr/>
        </p:nvSpPr>
        <p:spPr>
          <a:xfrm rot="16200000">
            <a:off x="8020537" y="3731543"/>
            <a:ext cx="330740" cy="95331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Flecha abajo 31">
            <a:extLst>
              <a:ext uri="{FF2B5EF4-FFF2-40B4-BE49-F238E27FC236}">
                <a16:creationId xmlns:a16="http://schemas.microsoft.com/office/drawing/2014/main" id="{BAEFBA11-6609-9846-B812-2FA709BEF906}"/>
              </a:ext>
            </a:extLst>
          </p:cNvPr>
          <p:cNvSpPr/>
          <p:nvPr/>
        </p:nvSpPr>
        <p:spPr>
          <a:xfrm rot="16200000">
            <a:off x="8049451" y="5324559"/>
            <a:ext cx="330740" cy="95331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8" name="Flecha abajo 37">
            <a:extLst>
              <a:ext uri="{FF2B5EF4-FFF2-40B4-BE49-F238E27FC236}">
                <a16:creationId xmlns:a16="http://schemas.microsoft.com/office/drawing/2014/main" id="{ABB0D440-DAD4-7D4B-8C61-46E4CBED62E7}"/>
              </a:ext>
            </a:extLst>
          </p:cNvPr>
          <p:cNvSpPr/>
          <p:nvPr/>
        </p:nvSpPr>
        <p:spPr>
          <a:xfrm rot="16200000">
            <a:off x="6469705" y="15169365"/>
            <a:ext cx="330740" cy="95331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redondeado 5">
            <a:extLst>
              <a:ext uri="{FF2B5EF4-FFF2-40B4-BE49-F238E27FC236}">
                <a16:creationId xmlns:a16="http://schemas.microsoft.com/office/drawing/2014/main" id="{C23A7957-8D4C-8649-B3E0-AF12D54A9ABF}"/>
              </a:ext>
            </a:extLst>
          </p:cNvPr>
          <p:cNvSpPr/>
          <p:nvPr/>
        </p:nvSpPr>
        <p:spPr>
          <a:xfrm>
            <a:off x="734783" y="588026"/>
            <a:ext cx="10722432" cy="2302924"/>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4C7E0A93-EC20-A349-886A-648915FDB3DB}"/>
              </a:ext>
            </a:extLst>
          </p:cNvPr>
          <p:cNvSpPr>
            <a:spLocks noGrp="1"/>
          </p:cNvSpPr>
          <p:nvPr>
            <p:ph type="ctrTitle"/>
          </p:nvPr>
        </p:nvSpPr>
        <p:spPr>
          <a:xfrm>
            <a:off x="1071193" y="1299341"/>
            <a:ext cx="10049613" cy="1591609"/>
          </a:xfrm>
        </p:spPr>
        <p:txBody>
          <a:bodyPr anchor="ctr">
            <a:noAutofit/>
          </a:bodyPr>
          <a:lstStyle/>
          <a:p>
            <a:r>
              <a:rPr lang="es-MX" sz="7200" dirty="0">
                <a:solidFill>
                  <a:schemeClr val="bg1"/>
                </a:solidFill>
                <a:latin typeface="Hello Pirates - Personal Use" pitchFamily="2" charset="0"/>
              </a:rPr>
              <a:t>Aprendizajes claves: nuevo modelo educativo 2017 </a:t>
            </a:r>
          </a:p>
        </p:txBody>
      </p:sp>
      <p:sp>
        <p:nvSpPr>
          <p:cNvPr id="3" name="Subtítulo 2">
            <a:extLst>
              <a:ext uri="{FF2B5EF4-FFF2-40B4-BE49-F238E27FC236}">
                <a16:creationId xmlns:a16="http://schemas.microsoft.com/office/drawing/2014/main" id="{39283994-BFCA-6040-AB1B-57E0F284EB27}"/>
              </a:ext>
            </a:extLst>
          </p:cNvPr>
          <p:cNvSpPr>
            <a:spLocks noGrp="1"/>
          </p:cNvSpPr>
          <p:nvPr>
            <p:ph type="subTitle" idx="1"/>
          </p:nvPr>
        </p:nvSpPr>
        <p:spPr>
          <a:xfrm>
            <a:off x="1523999" y="857989"/>
            <a:ext cx="9144000" cy="651761"/>
          </a:xfrm>
        </p:spPr>
        <p:txBody>
          <a:bodyPr>
            <a:normAutofit/>
          </a:bodyPr>
          <a:lstStyle/>
          <a:p>
            <a:r>
              <a:rPr lang="es-MX" sz="2400" dirty="0">
                <a:solidFill>
                  <a:schemeClr val="bg1"/>
                </a:solidFill>
                <a:latin typeface="American Typewriter" panose="02090604020004020304" pitchFamily="18" charset="77"/>
              </a:rPr>
              <a:t>IDEAS PRINCIPALES</a:t>
            </a:r>
          </a:p>
        </p:txBody>
      </p:sp>
      <p:sp>
        <p:nvSpPr>
          <p:cNvPr id="10" name="Rectángulo redondeado 9">
            <a:extLst>
              <a:ext uri="{FF2B5EF4-FFF2-40B4-BE49-F238E27FC236}">
                <a16:creationId xmlns:a16="http://schemas.microsoft.com/office/drawing/2014/main" id="{070E5A83-DD2D-6845-808D-3E271D37EBAF}"/>
              </a:ext>
            </a:extLst>
          </p:cNvPr>
          <p:cNvSpPr/>
          <p:nvPr/>
        </p:nvSpPr>
        <p:spPr>
          <a:xfrm>
            <a:off x="291830" y="3287948"/>
            <a:ext cx="3103123" cy="7879741"/>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2400" dirty="0">
                <a:solidFill>
                  <a:schemeClr val="bg1"/>
                </a:solidFill>
                <a:latin typeface="Century" panose="02040604050505020304" pitchFamily="18" charset="0"/>
              </a:rPr>
              <a:t>Los aprendizajes clave son aquellos conocimientos básicos que se enseñan en los distintos niveles de la educación inicial, siendo su principal característica que funcionan como una herramienta esencial para el desarrollo optimo de la persona en el ámbito escolar y social, sentando bases solidas para el progreso de su misma educación.</a:t>
            </a:r>
          </a:p>
        </p:txBody>
      </p:sp>
      <p:sp>
        <p:nvSpPr>
          <p:cNvPr id="11" name="Rectángulo redondeado 10">
            <a:extLst>
              <a:ext uri="{FF2B5EF4-FFF2-40B4-BE49-F238E27FC236}">
                <a16:creationId xmlns:a16="http://schemas.microsoft.com/office/drawing/2014/main" id="{44096551-4CEE-0546-B320-311F60A11C91}"/>
              </a:ext>
            </a:extLst>
          </p:cNvPr>
          <p:cNvSpPr/>
          <p:nvPr/>
        </p:nvSpPr>
        <p:spPr>
          <a:xfrm>
            <a:off x="3746688" y="3325763"/>
            <a:ext cx="4296383" cy="1659482"/>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schemeClr val="bg1"/>
                </a:solidFill>
                <a:latin typeface="Century" panose="02040604050505020304" pitchFamily="18" charset="0"/>
              </a:rPr>
              <a:t>El programa contribuye a formar ciudadanos libres, responsables e informados. </a:t>
            </a:r>
          </a:p>
        </p:txBody>
      </p:sp>
      <p:sp>
        <p:nvSpPr>
          <p:cNvPr id="12" name="Rectángulo redondeado 11">
            <a:extLst>
              <a:ext uri="{FF2B5EF4-FFF2-40B4-BE49-F238E27FC236}">
                <a16:creationId xmlns:a16="http://schemas.microsoft.com/office/drawing/2014/main" id="{6B70B779-BF7C-B647-942A-008DC4B520ED}"/>
              </a:ext>
            </a:extLst>
          </p:cNvPr>
          <p:cNvSpPr/>
          <p:nvPr/>
        </p:nvSpPr>
        <p:spPr>
          <a:xfrm>
            <a:off x="8379609" y="3287948"/>
            <a:ext cx="3618689" cy="7509750"/>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ES_tradnl" sz="2400" dirty="0">
                <a:solidFill>
                  <a:schemeClr val="bg1"/>
                </a:solidFill>
                <a:latin typeface="Century" panose="02040604050505020304" pitchFamily="18" charset="0"/>
              </a:rPr>
              <a:t>Tiene o toca 2 distintos tipos de materias:</a:t>
            </a:r>
          </a:p>
          <a:p>
            <a:pPr algn="r"/>
            <a:r>
              <a:rPr lang="es-ES_tradnl" sz="2400" dirty="0">
                <a:solidFill>
                  <a:schemeClr val="bg1"/>
                </a:solidFill>
                <a:latin typeface="Century" panose="02040604050505020304" pitchFamily="18" charset="0"/>
              </a:rPr>
              <a:t>-Las primeras contienen los mismos valores curriculares y horas clase para todos los alumnos a nivel nacional </a:t>
            </a:r>
          </a:p>
          <a:p>
            <a:pPr algn="r"/>
            <a:r>
              <a:rPr lang="es-ES_tradnl" sz="2400" dirty="0">
                <a:solidFill>
                  <a:schemeClr val="bg1"/>
                </a:solidFill>
                <a:latin typeface="Century" panose="02040604050505020304" pitchFamily="18" charset="0"/>
              </a:rPr>
              <a:t>- El segundo contiene materias y actividades específicas a las cualidades especiales o intereses individuales del alumno, salón o plantel y existe libertad por parte del docente</a:t>
            </a:r>
          </a:p>
        </p:txBody>
      </p:sp>
      <p:sp>
        <p:nvSpPr>
          <p:cNvPr id="13" name="Rectángulo redondeado 12">
            <a:extLst>
              <a:ext uri="{FF2B5EF4-FFF2-40B4-BE49-F238E27FC236}">
                <a16:creationId xmlns:a16="http://schemas.microsoft.com/office/drawing/2014/main" id="{A279B31A-4B83-014B-AFDB-AB1C9A07BFCF}"/>
              </a:ext>
            </a:extLst>
          </p:cNvPr>
          <p:cNvSpPr/>
          <p:nvPr/>
        </p:nvSpPr>
        <p:spPr>
          <a:xfrm>
            <a:off x="3703158" y="5308707"/>
            <a:ext cx="4416195" cy="1258757"/>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schemeClr val="bg1"/>
                </a:solidFill>
                <a:latin typeface="Century" panose="02040604050505020304" pitchFamily="18" charset="0"/>
              </a:rPr>
              <a:t>A su vez tiene una clasificacion de areas, campos y ambitos</a:t>
            </a:r>
          </a:p>
        </p:txBody>
      </p:sp>
      <p:sp>
        <p:nvSpPr>
          <p:cNvPr id="15" name="Rectángulo redondeado 14">
            <a:extLst>
              <a:ext uri="{FF2B5EF4-FFF2-40B4-BE49-F238E27FC236}">
                <a16:creationId xmlns:a16="http://schemas.microsoft.com/office/drawing/2014/main" id="{753AADDF-9255-8045-BF14-F055A27606CA}"/>
              </a:ext>
            </a:extLst>
          </p:cNvPr>
          <p:cNvSpPr/>
          <p:nvPr/>
        </p:nvSpPr>
        <p:spPr>
          <a:xfrm>
            <a:off x="264673" y="13890022"/>
            <a:ext cx="6147882" cy="3001680"/>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bg1"/>
                </a:solidFill>
                <a:latin typeface="Century" panose="02040604050505020304" pitchFamily="18" charset="0"/>
              </a:rPr>
              <a:t>Las áreas de desarrollo personal y social son integradas por:</a:t>
            </a:r>
          </a:p>
          <a:p>
            <a:pPr algn="ctr"/>
            <a:r>
              <a:rPr lang="es-MX" sz="1600" dirty="0">
                <a:solidFill>
                  <a:schemeClr val="bg1"/>
                </a:solidFill>
                <a:latin typeface="Century" panose="02040604050505020304" pitchFamily="18" charset="0"/>
              </a:rPr>
              <a:t>-Artes</a:t>
            </a:r>
          </a:p>
          <a:p>
            <a:pPr algn="ctr"/>
            <a:r>
              <a:rPr lang="es-MX" sz="1600" dirty="0">
                <a:solidFill>
                  <a:schemeClr val="bg1"/>
                </a:solidFill>
                <a:latin typeface="Century" panose="02040604050505020304" pitchFamily="18" charset="0"/>
              </a:rPr>
              <a:t>-Educación socioemocional</a:t>
            </a:r>
          </a:p>
          <a:p>
            <a:pPr algn="ctr"/>
            <a:r>
              <a:rPr lang="es-MX" sz="1600" dirty="0">
                <a:solidFill>
                  <a:schemeClr val="bg1"/>
                </a:solidFill>
                <a:latin typeface="Century" panose="02040604050505020304" pitchFamily="18" charset="0"/>
              </a:rPr>
              <a:t>-Educación física </a:t>
            </a:r>
          </a:p>
          <a:p>
            <a:pPr algn="ctr"/>
            <a:r>
              <a:rPr lang="es-MX" sz="1600" dirty="0">
                <a:solidFill>
                  <a:schemeClr val="bg1"/>
                </a:solidFill>
                <a:latin typeface="Century" panose="02040604050505020304" pitchFamily="18" charset="0"/>
              </a:rPr>
              <a:t>Para que el alumno de educación básica logre una formación integral, la formación académica debe complementarse con el desarrollo de otras capacidades humanas. La escuela debe brindar oportunidades para que los estudiantes desarrollen su creatividad, la apreciación y la expresión artísticas, ejerciten su cuerpo y lo mantengan saludable, y aprendan a reconocer y manejar sus emociones. </a:t>
            </a:r>
          </a:p>
        </p:txBody>
      </p:sp>
      <p:sp>
        <p:nvSpPr>
          <p:cNvPr id="17" name="Rectángulo redondeado 16">
            <a:extLst>
              <a:ext uri="{FF2B5EF4-FFF2-40B4-BE49-F238E27FC236}">
                <a16:creationId xmlns:a16="http://schemas.microsoft.com/office/drawing/2014/main" id="{0C863902-5F7C-7F46-8902-69BAB2CF459C}"/>
              </a:ext>
            </a:extLst>
          </p:cNvPr>
          <p:cNvSpPr/>
          <p:nvPr/>
        </p:nvSpPr>
        <p:spPr>
          <a:xfrm>
            <a:off x="6720192" y="14482648"/>
            <a:ext cx="5191327" cy="2409054"/>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00" dirty="0">
                <a:solidFill>
                  <a:schemeClr val="bg1"/>
                </a:solidFill>
                <a:latin typeface="Century" panose="02040604050505020304" pitchFamily="18" charset="0"/>
              </a:rPr>
              <a:t>Cada materia y área posee sus respectivos y específicos </a:t>
            </a:r>
            <a:r>
              <a:rPr lang="es-MX" sz="1700" u="sng" dirty="0">
                <a:solidFill>
                  <a:schemeClr val="bg1"/>
                </a:solidFill>
                <a:latin typeface="Century" panose="02040604050505020304" pitchFamily="18" charset="0"/>
              </a:rPr>
              <a:t>aprendizajes esperados</a:t>
            </a:r>
            <a:r>
              <a:rPr lang="es-MX" sz="1700" dirty="0">
                <a:solidFill>
                  <a:schemeClr val="bg1"/>
                </a:solidFill>
                <a:latin typeface="Century" panose="02040604050505020304" pitchFamily="18" charset="0"/>
              </a:rPr>
              <a:t>. Para su organización y su inclusión específica en los programas de estudio, los aprendizajes clave se han de formular en términos del dominio de un conocimiento, una habilidad, una actitud o un valor. Cuando se expresan de esta forma los aprendizajes clave se concretan en </a:t>
            </a:r>
            <a:r>
              <a:rPr lang="es-MX" sz="1700" b="1" u="sng" dirty="0">
                <a:solidFill>
                  <a:schemeClr val="bg1"/>
                </a:solidFill>
                <a:latin typeface="Century" panose="02040604050505020304" pitchFamily="18" charset="0"/>
              </a:rPr>
              <a:t>Aprendizajes esperados</a:t>
            </a:r>
            <a:r>
              <a:rPr lang="es-MX" sz="1700" dirty="0">
                <a:solidFill>
                  <a:schemeClr val="bg1"/>
                </a:solidFill>
                <a:latin typeface="Century" panose="02040604050505020304" pitchFamily="18" charset="0"/>
              </a:rPr>
              <a:t>. </a:t>
            </a:r>
          </a:p>
        </p:txBody>
      </p:sp>
      <p:pic>
        <p:nvPicPr>
          <p:cNvPr id="5" name="Imagen 4">
            <a:extLst>
              <a:ext uri="{FF2B5EF4-FFF2-40B4-BE49-F238E27FC236}">
                <a16:creationId xmlns:a16="http://schemas.microsoft.com/office/drawing/2014/main" id="{7D000DBF-A5F4-A248-8B39-D23DFB3E5560}"/>
              </a:ext>
            </a:extLst>
          </p:cNvPr>
          <p:cNvPicPr>
            <a:picLocks noChangeAspect="1"/>
          </p:cNvPicPr>
          <p:nvPr/>
        </p:nvPicPr>
        <p:blipFill>
          <a:blip r:embed="rId3"/>
          <a:stretch>
            <a:fillRect/>
          </a:stretch>
        </p:blipFill>
        <p:spPr>
          <a:xfrm>
            <a:off x="3445845" y="6619463"/>
            <a:ext cx="4898067" cy="4976962"/>
          </a:xfrm>
          <a:prstGeom prst="rect">
            <a:avLst/>
          </a:prstGeom>
        </p:spPr>
      </p:pic>
      <p:sp>
        <p:nvSpPr>
          <p:cNvPr id="16" name="Rectángulo redondeado 15">
            <a:extLst>
              <a:ext uri="{FF2B5EF4-FFF2-40B4-BE49-F238E27FC236}">
                <a16:creationId xmlns:a16="http://schemas.microsoft.com/office/drawing/2014/main" id="{3087DB6E-8BD5-6048-8D91-31048E355894}"/>
              </a:ext>
            </a:extLst>
          </p:cNvPr>
          <p:cNvSpPr/>
          <p:nvPr/>
        </p:nvSpPr>
        <p:spPr>
          <a:xfrm>
            <a:off x="7723762" y="11194698"/>
            <a:ext cx="4187758" cy="2890951"/>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00" dirty="0">
                <a:solidFill>
                  <a:schemeClr val="bg1"/>
                </a:solidFill>
                <a:latin typeface="Century" panose="02040604050505020304" pitchFamily="18" charset="0"/>
              </a:rPr>
              <a:t>En cuanto a los ámbitos de autonomia curriular se rige por los principios de la educación inclusiva porque busca atender las necesidades educativas e intereses específicos de cada educando. Es de observancia nacional aunque cada escuela elegirá e implementará la oferta de este componente curricular. </a:t>
            </a:r>
          </a:p>
          <a:p>
            <a:pPr algn="ctr"/>
            <a:endParaRPr lang="es-MX" sz="1700" dirty="0">
              <a:solidFill>
                <a:schemeClr val="bg1"/>
              </a:solidFill>
              <a:latin typeface="Century" panose="02040604050505020304" pitchFamily="18" charset="0"/>
            </a:endParaRPr>
          </a:p>
        </p:txBody>
      </p:sp>
      <p:sp>
        <p:nvSpPr>
          <p:cNvPr id="14" name="Rectángulo redondeado 13">
            <a:extLst>
              <a:ext uri="{FF2B5EF4-FFF2-40B4-BE49-F238E27FC236}">
                <a16:creationId xmlns:a16="http://schemas.microsoft.com/office/drawing/2014/main" id="{3A344B07-7F80-E14B-B9BE-CB0CC96BA22B}"/>
              </a:ext>
            </a:extLst>
          </p:cNvPr>
          <p:cNvSpPr/>
          <p:nvPr/>
        </p:nvSpPr>
        <p:spPr>
          <a:xfrm>
            <a:off x="291829" y="11489095"/>
            <a:ext cx="7140103" cy="2071979"/>
          </a:xfrm>
          <a:prstGeom prst="roundRect">
            <a:avLst/>
          </a:prstGeom>
          <a:solidFill>
            <a:srgbClr val="995762"/>
          </a:solidFill>
          <a:ln>
            <a:solidFill>
              <a:srgbClr val="99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bg1"/>
                </a:solidFill>
                <a:latin typeface="Century" panose="02040604050505020304" pitchFamily="18" charset="0"/>
              </a:rPr>
              <a:t>Los campos de formación académica se compone por:</a:t>
            </a:r>
          </a:p>
          <a:p>
            <a:pPr algn="ctr"/>
            <a:r>
              <a:rPr lang="es-MX" sz="1600" dirty="0">
                <a:solidFill>
                  <a:schemeClr val="bg1"/>
                </a:solidFill>
                <a:latin typeface="Century" panose="02040604050505020304" pitchFamily="18" charset="0"/>
              </a:rPr>
              <a:t>-Pensamiento matemático</a:t>
            </a:r>
          </a:p>
          <a:p>
            <a:pPr algn="ctr"/>
            <a:r>
              <a:rPr lang="es-MX" sz="1600" dirty="0">
                <a:solidFill>
                  <a:schemeClr val="bg1"/>
                </a:solidFill>
                <a:latin typeface="Century" panose="02040604050505020304" pitchFamily="18" charset="0"/>
              </a:rPr>
              <a:t>-Lenguaje y comunicación </a:t>
            </a:r>
          </a:p>
          <a:p>
            <a:pPr algn="ctr"/>
            <a:r>
              <a:rPr lang="es-MX" sz="1600" dirty="0">
                <a:solidFill>
                  <a:schemeClr val="bg1"/>
                </a:solidFill>
                <a:latin typeface="Century" panose="02040604050505020304" pitchFamily="18" charset="0"/>
              </a:rPr>
              <a:t>-Exploracion del mundo natural y social</a:t>
            </a:r>
          </a:p>
          <a:p>
            <a:pPr algn="ctr"/>
            <a:r>
              <a:rPr lang="es-MX" sz="1600" dirty="0">
                <a:solidFill>
                  <a:schemeClr val="bg1"/>
                </a:solidFill>
                <a:latin typeface="Century" panose="02040604050505020304" pitchFamily="18" charset="0"/>
              </a:rPr>
              <a:t>Estos 3 antes mencionados forman parte de las materias permanentes y universales dentro del programa, además de tener un gran valor curricular y académico dentro de los conociminetos bases de los alumnos.</a:t>
            </a:r>
          </a:p>
        </p:txBody>
      </p:sp>
    </p:spTree>
    <p:extLst>
      <p:ext uri="{BB962C8B-B14F-4D97-AF65-F5344CB8AC3E}">
        <p14:creationId xmlns:p14="http://schemas.microsoft.com/office/powerpoint/2010/main" val="272314570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448</Words>
  <Application>Microsoft Macintosh PowerPoint</Application>
  <PresentationFormat>Personalizado</PresentationFormat>
  <Paragraphs>29</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American Typewriter</vt:lpstr>
      <vt:lpstr>Arial</vt:lpstr>
      <vt:lpstr>Calibri</vt:lpstr>
      <vt:lpstr>Calibri Light</vt:lpstr>
      <vt:lpstr>Century</vt:lpstr>
      <vt:lpstr>Hello Pirates - Personal Use</vt:lpstr>
      <vt:lpstr>Tema de Office</vt:lpstr>
      <vt:lpstr>Aprendizajes claves: nuevo modelo educativo 2017 </vt:lpstr>
      <vt:lpstr>Aprendizajes claves: nuevo modelo educativo 2017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 por proyectos)</dc:title>
  <dc:creator>ALESSANDRA ESCOLASTICO RUIZ</dc:creator>
  <cp:lastModifiedBy>ALESSANDRA ESCOLASTICO RUIZ</cp:lastModifiedBy>
  <cp:revision>9</cp:revision>
  <dcterms:created xsi:type="dcterms:W3CDTF">2022-05-25T16:24:49Z</dcterms:created>
  <dcterms:modified xsi:type="dcterms:W3CDTF">2022-05-26T00:01:06Z</dcterms:modified>
</cp:coreProperties>
</file>