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66" r:id="rId2"/>
    <p:sldId id="256" r:id="rId3"/>
    <p:sldId id="257" r:id="rId4"/>
    <p:sldId id="258"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5/29/2022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val="284292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5/29/2022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50707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5/29/2022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940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5/29/2022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13407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5/29/2022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9222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5/29/2022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179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5/29/2022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35478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5/29/2022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82006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5/29/2022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42108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5/29/2022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27932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5/29/2022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6474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5/29/2022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‹Nº›</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57465525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 id="2147483728" r:id="rId4"/>
    <p:sldLayoutId id="2147483729" r:id="rId5"/>
    <p:sldLayoutId id="2147483730" r:id="rId6"/>
    <p:sldLayoutId id="2147483731" r:id="rId7"/>
    <p:sldLayoutId id="2147483735" r:id="rId8"/>
    <p:sldLayoutId id="2147483732" r:id="rId9"/>
    <p:sldLayoutId id="2147483733" r:id="rId10"/>
    <p:sldLayoutId id="2147483734"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25316E2-D265-EA47-3F59-6C8CFBF02F9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ítulo 1">
            <a:extLst>
              <a:ext uri="{FF2B5EF4-FFF2-40B4-BE49-F238E27FC236}">
                <a16:creationId xmlns:a16="http://schemas.microsoft.com/office/drawing/2014/main" id="{8C3D35B4-9241-EAC6-F6D9-D7F3F6A334AB}"/>
              </a:ext>
            </a:extLst>
          </p:cNvPr>
          <p:cNvSpPr txBox="1">
            <a:spLocks/>
          </p:cNvSpPr>
          <p:nvPr/>
        </p:nvSpPr>
        <p:spPr>
          <a:xfrm>
            <a:off x="1592850" y="616362"/>
            <a:ext cx="9425785" cy="1384141"/>
          </a:xfrm>
          <a:prstGeom prst="rect">
            <a:avLst/>
          </a:prstGeom>
        </p:spPr>
        <p:txBody>
          <a:bodyPr anchor="b">
            <a:normAutofit fontScale="97500"/>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algn="ctr"/>
            <a:r>
              <a:rPr lang="es-MX" sz="2800" dirty="0"/>
              <a:t>Escuela Normal de Educación Preescolar  del Estado de Coahuila</a:t>
            </a:r>
          </a:p>
          <a:p>
            <a:pPr algn="ctr"/>
            <a:r>
              <a:rPr lang="es-MX" sz="2800" dirty="0"/>
              <a:t>Licenciatura en Educación Preescolar  </a:t>
            </a:r>
          </a:p>
        </p:txBody>
      </p:sp>
      <p:sp>
        <p:nvSpPr>
          <p:cNvPr id="4" name="Título 1">
            <a:extLst>
              <a:ext uri="{FF2B5EF4-FFF2-40B4-BE49-F238E27FC236}">
                <a16:creationId xmlns:a16="http://schemas.microsoft.com/office/drawing/2014/main" id="{50DDFCA8-9A2D-0E06-F8F9-39348ED09BD2}"/>
              </a:ext>
            </a:extLst>
          </p:cNvPr>
          <p:cNvSpPr txBox="1">
            <a:spLocks/>
          </p:cNvSpPr>
          <p:nvPr/>
        </p:nvSpPr>
        <p:spPr>
          <a:xfrm>
            <a:off x="2280131" y="2000503"/>
            <a:ext cx="8051224" cy="3294828"/>
          </a:xfrm>
          <a:prstGeom prst="rect">
            <a:avLst/>
          </a:prstGeom>
        </p:spPr>
        <p:txBody>
          <a:bodyPr anchor="b">
            <a:normAutofit fontScale="97500" lnSpcReduction="10000"/>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algn="ctr"/>
            <a:endParaRPr lang="es-MX" sz="2500" u="sng" dirty="0"/>
          </a:p>
          <a:p>
            <a:pPr algn="ctr"/>
            <a:r>
              <a:rPr lang="es-MX" sz="2500" dirty="0">
                <a:effectLst>
                  <a:outerShdw blurRad="38100" dist="38100" dir="2700000" algn="tl">
                    <a:srgbClr val="000000">
                      <a:alpha val="43137"/>
                    </a:srgbClr>
                  </a:outerShdw>
                </a:effectLst>
              </a:rPr>
              <a:t>UNIDAD III</a:t>
            </a:r>
          </a:p>
          <a:p>
            <a:pPr algn="ctr"/>
            <a:r>
              <a:rPr lang="es-MX" sz="2500" b="1" dirty="0"/>
              <a:t>Educación y Sociedad</a:t>
            </a:r>
          </a:p>
          <a:p>
            <a:pPr algn="ctr"/>
            <a:endParaRPr lang="es-MX" sz="2000" b="1" dirty="0"/>
          </a:p>
          <a:p>
            <a:pPr algn="ctr"/>
            <a:r>
              <a:rPr lang="es-MX" sz="1400" dirty="0"/>
              <a:t>Curso: </a:t>
            </a:r>
          </a:p>
          <a:p>
            <a:pPr algn="ctr"/>
            <a:r>
              <a:rPr lang="es-MX" sz="2000" u="sng" dirty="0"/>
              <a:t>Optativa Filosofía de la Educación </a:t>
            </a:r>
          </a:p>
          <a:p>
            <a:pPr algn="ctr"/>
            <a:endParaRPr lang="es-MX" sz="1400" dirty="0"/>
          </a:p>
          <a:p>
            <a:pPr algn="ctr"/>
            <a:r>
              <a:rPr lang="es-MX" sz="1400" dirty="0"/>
              <a:t>Tema: </a:t>
            </a:r>
          </a:p>
          <a:p>
            <a:pPr algn="ctr"/>
            <a:r>
              <a:rPr lang="es-MX" sz="3700" dirty="0"/>
              <a:t>Ley General de Educación </a:t>
            </a:r>
          </a:p>
          <a:p>
            <a:pPr algn="ctr"/>
            <a:endParaRPr lang="es-MX" sz="2000" u="sng" dirty="0"/>
          </a:p>
          <a:p>
            <a:pPr algn="ctr"/>
            <a:r>
              <a:rPr lang="es-MX" sz="2000" b="1" dirty="0"/>
              <a:t> </a:t>
            </a:r>
          </a:p>
          <a:p>
            <a:pPr algn="ctr"/>
            <a:endParaRPr lang="es-MX" sz="2000" dirty="0"/>
          </a:p>
        </p:txBody>
      </p:sp>
      <p:sp>
        <p:nvSpPr>
          <p:cNvPr id="5" name="Rectángulo 4">
            <a:extLst>
              <a:ext uri="{FF2B5EF4-FFF2-40B4-BE49-F238E27FC236}">
                <a16:creationId xmlns:a16="http://schemas.microsoft.com/office/drawing/2014/main" id="{FD1D381A-5A5C-5418-D0A9-700C75A1CA28}"/>
              </a:ext>
            </a:extLst>
          </p:cNvPr>
          <p:cNvSpPr/>
          <p:nvPr/>
        </p:nvSpPr>
        <p:spPr>
          <a:xfrm>
            <a:off x="1074216" y="4518743"/>
            <a:ext cx="3871067" cy="1038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u="sng" dirty="0"/>
              <a:t>Kathia Anahí Castañuela Salas #2</a:t>
            </a:r>
          </a:p>
          <a:p>
            <a:pPr algn="ctr"/>
            <a:r>
              <a:rPr lang="es-MX" dirty="0"/>
              <a:t>Alumna </a:t>
            </a:r>
          </a:p>
        </p:txBody>
      </p:sp>
      <p:sp>
        <p:nvSpPr>
          <p:cNvPr id="6" name="Rectángulo 5">
            <a:extLst>
              <a:ext uri="{FF2B5EF4-FFF2-40B4-BE49-F238E27FC236}">
                <a16:creationId xmlns:a16="http://schemas.microsoft.com/office/drawing/2014/main" id="{A3E283EE-52D7-B527-8F3A-5C157F775982}"/>
              </a:ext>
            </a:extLst>
          </p:cNvPr>
          <p:cNvSpPr/>
          <p:nvPr/>
        </p:nvSpPr>
        <p:spPr>
          <a:xfrm>
            <a:off x="6305743" y="4574668"/>
            <a:ext cx="3871067" cy="1038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u="sng" dirty="0"/>
              <a:t>Roberto 	Acosta Robles </a:t>
            </a:r>
          </a:p>
          <a:p>
            <a:pPr algn="ctr"/>
            <a:r>
              <a:rPr lang="es-MX" dirty="0"/>
              <a:t>Docente </a:t>
            </a:r>
          </a:p>
        </p:txBody>
      </p:sp>
      <p:sp>
        <p:nvSpPr>
          <p:cNvPr id="7" name="Rectángulo 6">
            <a:extLst>
              <a:ext uri="{FF2B5EF4-FFF2-40B4-BE49-F238E27FC236}">
                <a16:creationId xmlns:a16="http://schemas.microsoft.com/office/drawing/2014/main" id="{8894838D-A7EB-25D6-F05B-ABD9EC283E96}"/>
              </a:ext>
            </a:extLst>
          </p:cNvPr>
          <p:cNvSpPr/>
          <p:nvPr/>
        </p:nvSpPr>
        <p:spPr>
          <a:xfrm>
            <a:off x="3950724" y="5392251"/>
            <a:ext cx="3871067" cy="1038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29/05/2022</a:t>
            </a:r>
          </a:p>
        </p:txBody>
      </p:sp>
      <p:pic>
        <p:nvPicPr>
          <p:cNvPr id="10242" name="Picture 2" descr="Escuela Normal de Educación Preescolar – Desarrollo de competencias  linguisticas">
            <a:extLst>
              <a:ext uri="{FF2B5EF4-FFF2-40B4-BE49-F238E27FC236}">
                <a16:creationId xmlns:a16="http://schemas.microsoft.com/office/drawing/2014/main" id="{2AF1DC3F-F60B-5B18-BFC9-FF684FC6B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6" y="383401"/>
            <a:ext cx="18573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1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52E0BFA-B7E9-2717-97EF-91548373860C}"/>
              </a:ext>
            </a:extLst>
          </p:cNvPr>
          <p:cNvSpPr/>
          <p:nvPr/>
        </p:nvSpPr>
        <p:spPr>
          <a:xfrm>
            <a:off x="0" y="1020418"/>
            <a:ext cx="6096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la Corresponsabilidad Social </a:t>
            </a:r>
          </a:p>
        </p:txBody>
      </p:sp>
      <p:sp>
        <p:nvSpPr>
          <p:cNvPr id="5" name="Rectángulo 4">
            <a:extLst>
              <a:ext uri="{FF2B5EF4-FFF2-40B4-BE49-F238E27FC236}">
                <a16:creationId xmlns:a16="http://schemas.microsoft.com/office/drawing/2014/main" id="{4617A2EB-A3BA-4950-B945-80DD3C648ED8}"/>
              </a:ext>
            </a:extLst>
          </p:cNvPr>
          <p:cNvSpPr/>
          <p:nvPr/>
        </p:nvSpPr>
        <p:spPr>
          <a:xfrm>
            <a:off x="6157560" y="834708"/>
            <a:ext cx="4982100" cy="30040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Derecho de los padres de familia y tutores </a:t>
            </a:r>
          </a:p>
          <a:p>
            <a:pPr marL="285750" indent="-285750">
              <a:buFont typeface="Wingdings" panose="05000000000000000000" pitchFamily="2" charset="2"/>
              <a:buChar char="ü"/>
            </a:pPr>
            <a:r>
              <a:rPr lang="es-MX" dirty="0"/>
              <a:t>Obtener una inscripción en la escuela siempre y cuando existan los espacios disponibles. </a:t>
            </a:r>
          </a:p>
          <a:p>
            <a:pPr marL="285750" indent="-285750">
              <a:buFont typeface="Wingdings" panose="05000000000000000000" pitchFamily="2" charset="2"/>
              <a:buChar char="ü"/>
            </a:pPr>
            <a:r>
              <a:rPr lang="es-MX" dirty="0"/>
              <a:t>Participar activamente en lo problemas relacionados a la educación de sus hijos </a:t>
            </a:r>
          </a:p>
          <a:p>
            <a:pPr marL="285750" indent="-285750">
              <a:buFont typeface="Wingdings" panose="05000000000000000000" pitchFamily="2" charset="2"/>
              <a:buChar char="ü"/>
            </a:pPr>
            <a:r>
              <a:rPr lang="es-MX" dirty="0"/>
              <a:t>Conocer el nombre del personal docente </a:t>
            </a:r>
          </a:p>
          <a:p>
            <a:pPr marL="285750" indent="-285750">
              <a:buFont typeface="Wingdings" panose="05000000000000000000" pitchFamily="2" charset="2"/>
              <a:buChar char="ü"/>
            </a:pPr>
            <a:r>
              <a:rPr lang="es-MX" dirty="0"/>
              <a:t>Conocer los criterio s de evaluación así como los resultados </a:t>
            </a:r>
          </a:p>
        </p:txBody>
      </p:sp>
      <p:sp>
        <p:nvSpPr>
          <p:cNvPr id="11" name="Rectángulo 10">
            <a:extLst>
              <a:ext uri="{FF2B5EF4-FFF2-40B4-BE49-F238E27FC236}">
                <a16:creationId xmlns:a16="http://schemas.microsoft.com/office/drawing/2014/main" id="{3C9978C2-927D-E71D-6EE6-6CDFF606F3E1}"/>
              </a:ext>
            </a:extLst>
          </p:cNvPr>
          <p:cNvSpPr/>
          <p:nvPr/>
        </p:nvSpPr>
        <p:spPr>
          <a:xfrm>
            <a:off x="827870" y="3606420"/>
            <a:ext cx="6096000" cy="30040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Obligaciones de los padres de familia y tutores </a:t>
            </a:r>
          </a:p>
          <a:p>
            <a:pPr marL="285750" indent="-285750">
              <a:buFont typeface="Wingdings" panose="05000000000000000000" pitchFamily="2" charset="2"/>
              <a:buChar char="ü"/>
            </a:pPr>
            <a:r>
              <a:rPr lang="es-MX" dirty="0"/>
              <a:t>Hacer que sus hijas, hijos o pupilos menores de dieciocho años, reciban la educación preescolar, la primaria, la secundaria, la media superior y, en  su caso, la inicial. </a:t>
            </a:r>
          </a:p>
          <a:p>
            <a:pPr marL="285750" indent="-285750">
              <a:buFont typeface="Wingdings" panose="05000000000000000000" pitchFamily="2" charset="2"/>
              <a:buChar char="ü"/>
            </a:pPr>
            <a:r>
              <a:rPr lang="es-MX" dirty="0"/>
              <a:t>Participar en el proceso  educativo de sus hijos, menores de dieciocho años, al revisar su progreso, desempeño y conducta </a:t>
            </a:r>
          </a:p>
          <a:p>
            <a:pPr marL="285750" indent="-285750">
              <a:buFont typeface="Wingdings" panose="05000000000000000000" pitchFamily="2" charset="2"/>
              <a:buChar char="ü"/>
            </a:pPr>
            <a:r>
              <a:rPr lang="es-MX" dirty="0"/>
              <a:t>Acudir a los llamadas de las autoridades educativas y escolares relacionados con la revisión del progreso, desempeño y conducta de sus hijos </a:t>
            </a:r>
          </a:p>
        </p:txBody>
      </p:sp>
      <p:pic>
        <p:nvPicPr>
          <p:cNvPr id="1026" name="Picture 2" descr="Resultado de imagem para familia png | Family clipart, Family cartoon,  Family illustration">
            <a:extLst>
              <a:ext uri="{FF2B5EF4-FFF2-40B4-BE49-F238E27FC236}">
                <a16:creationId xmlns:a16="http://schemas.microsoft.com/office/drawing/2014/main" id="{4F01D376-7504-B34C-6635-972F9D3E4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778" y="3838787"/>
            <a:ext cx="2439111" cy="26830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ickers de Examen - Stickers de educación gratis">
            <a:extLst>
              <a:ext uri="{FF2B5EF4-FFF2-40B4-BE49-F238E27FC236}">
                <a16:creationId xmlns:a16="http://schemas.microsoft.com/office/drawing/2014/main" id="{F83EA6B7-EEEA-CBFD-BFCE-FB0E917F6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297" y="3838787"/>
            <a:ext cx="2028613" cy="202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96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8" name="Picture 3" descr="Fondo abstracto triangular">
            <a:extLst>
              <a:ext uri="{FF2B5EF4-FFF2-40B4-BE49-F238E27FC236}">
                <a16:creationId xmlns:a16="http://schemas.microsoft.com/office/drawing/2014/main" id="{459E8681-A6B4-8C78-105E-A643468DBC52}"/>
              </a:ext>
            </a:extLst>
          </p:cNvPr>
          <p:cNvPicPr>
            <a:picLocks noChangeAspect="1"/>
          </p:cNvPicPr>
          <p:nvPr/>
        </p:nvPicPr>
        <p:blipFill rotWithShape="1">
          <a:blip r:embed="rId2">
            <a:alphaModFix amt="60000"/>
          </a:blip>
          <a:srcRect t="15726" r="-1" b="-1"/>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ítulo 1">
            <a:extLst>
              <a:ext uri="{FF2B5EF4-FFF2-40B4-BE49-F238E27FC236}">
                <a16:creationId xmlns:a16="http://schemas.microsoft.com/office/drawing/2014/main" id="{7984E4BB-FE78-3FAF-E051-DD751424336A}"/>
              </a:ext>
            </a:extLst>
          </p:cNvPr>
          <p:cNvSpPr>
            <a:spLocks noGrp="1"/>
          </p:cNvSpPr>
          <p:nvPr>
            <p:ph type="ctrTitle"/>
          </p:nvPr>
        </p:nvSpPr>
        <p:spPr>
          <a:xfrm>
            <a:off x="622853" y="744910"/>
            <a:ext cx="10563494" cy="991126"/>
          </a:xfrm>
        </p:spPr>
        <p:txBody>
          <a:bodyPr anchor="b">
            <a:normAutofit fontScale="90000"/>
          </a:bodyPr>
          <a:lstStyle/>
          <a:p>
            <a:r>
              <a:rPr lang="es-MX" sz="6000" b="1" dirty="0">
                <a:solidFill>
                  <a:srgbClr val="FFFFFF"/>
                </a:solidFill>
                <a:effectLst>
                  <a:outerShdw blurRad="38100" dist="38100" dir="2700000" algn="tl">
                    <a:srgbClr val="000000">
                      <a:alpha val="43137"/>
                    </a:srgbClr>
                  </a:outerShdw>
                </a:effectLst>
              </a:rPr>
              <a:t>Ley General de Educación </a:t>
            </a:r>
          </a:p>
        </p:txBody>
      </p:sp>
      <p:sp>
        <p:nvSpPr>
          <p:cNvPr id="3" name="Subtítulo 2">
            <a:extLst>
              <a:ext uri="{FF2B5EF4-FFF2-40B4-BE49-F238E27FC236}">
                <a16:creationId xmlns:a16="http://schemas.microsoft.com/office/drawing/2014/main" id="{4DA984A4-ABC7-40CC-AF51-55C3D5C2A555}"/>
              </a:ext>
            </a:extLst>
          </p:cNvPr>
          <p:cNvSpPr>
            <a:spLocks noGrp="1"/>
          </p:cNvSpPr>
          <p:nvPr>
            <p:ph type="subTitle" idx="1"/>
          </p:nvPr>
        </p:nvSpPr>
        <p:spPr>
          <a:xfrm>
            <a:off x="5718412" y="2213058"/>
            <a:ext cx="5895772" cy="3900032"/>
          </a:xfrm>
        </p:spPr>
        <p:txBody>
          <a:bodyPr anchor="t">
            <a:normAutofit fontScale="70000" lnSpcReduction="20000"/>
          </a:bodyPr>
          <a:lstStyle/>
          <a:p>
            <a:pPr marL="514350" indent="-514350">
              <a:buFont typeface="+mj-lt"/>
              <a:buAutoNum type="romanUcPeriod"/>
            </a:pPr>
            <a:r>
              <a:rPr lang="es-MX" sz="2200" dirty="0">
                <a:solidFill>
                  <a:srgbClr val="FFFFFF"/>
                </a:solidFill>
              </a:rPr>
              <a:t>El Derecho a La Educación.</a:t>
            </a:r>
          </a:p>
          <a:p>
            <a:pPr marL="514350" indent="-514350">
              <a:buFont typeface="+mj-lt"/>
              <a:buAutoNum type="romanUcPeriod"/>
            </a:pPr>
            <a:r>
              <a:rPr lang="es-MX" sz="2200" dirty="0">
                <a:solidFill>
                  <a:srgbClr val="FFFFFF"/>
                </a:solidFill>
              </a:rPr>
              <a:t>De la Nueva Escuela Mexicana.</a:t>
            </a:r>
          </a:p>
          <a:p>
            <a:pPr marL="514350" indent="-514350">
              <a:buFont typeface="+mj-lt"/>
              <a:buAutoNum type="romanUcPeriod"/>
            </a:pPr>
            <a:r>
              <a:rPr lang="es-MX" sz="2200" dirty="0">
                <a:solidFill>
                  <a:srgbClr val="FFFFFF"/>
                </a:solidFill>
              </a:rPr>
              <a:t>Del Sistema Educativo Nacional.</a:t>
            </a:r>
          </a:p>
          <a:p>
            <a:pPr marL="514350" indent="-514350">
              <a:buFont typeface="+mj-lt"/>
              <a:buAutoNum type="romanUcPeriod"/>
            </a:pPr>
            <a:r>
              <a:rPr lang="es-MX" sz="2200" dirty="0">
                <a:solidFill>
                  <a:srgbClr val="FFFFFF"/>
                </a:solidFill>
              </a:rPr>
              <a:t>De la Revalorización del Docente.</a:t>
            </a:r>
          </a:p>
          <a:p>
            <a:pPr marL="514350" indent="-514350">
              <a:buFont typeface="+mj-lt"/>
              <a:buAutoNum type="romanUcPeriod"/>
            </a:pPr>
            <a:r>
              <a:rPr lang="es-MX" sz="2200" dirty="0">
                <a:solidFill>
                  <a:srgbClr val="FFFFFF"/>
                </a:solidFill>
              </a:rPr>
              <a:t>De Los Planes Educativos. </a:t>
            </a:r>
          </a:p>
          <a:p>
            <a:pPr marL="514350" indent="-514350">
              <a:buFont typeface="+mj-lt"/>
              <a:buAutoNum type="romanUcPeriod"/>
            </a:pPr>
            <a:r>
              <a:rPr lang="es-MX" sz="2200" dirty="0">
                <a:solidFill>
                  <a:srgbClr val="FFFFFF"/>
                </a:solidFill>
              </a:rPr>
              <a:t>De la Mejora Continua.</a:t>
            </a:r>
          </a:p>
          <a:p>
            <a:pPr marL="514350" indent="-514350">
              <a:buFont typeface="+mj-lt"/>
              <a:buAutoNum type="romanUcPeriod"/>
            </a:pPr>
            <a:r>
              <a:rPr lang="es-MX" sz="2200" dirty="0">
                <a:solidFill>
                  <a:srgbClr val="FFFFFF"/>
                </a:solidFill>
              </a:rPr>
              <a:t>Del Federalizamos Educativo.</a:t>
            </a:r>
          </a:p>
          <a:p>
            <a:pPr marL="514350" indent="-514350">
              <a:buFont typeface="+mj-lt"/>
              <a:buAutoNum type="romanUcPeriod"/>
            </a:pPr>
            <a:r>
              <a:rPr lang="es-MX" sz="2200" dirty="0">
                <a:solidFill>
                  <a:srgbClr val="FFFFFF"/>
                </a:solidFill>
              </a:rPr>
              <a:t>Del Financiamiento de la Educación. </a:t>
            </a:r>
          </a:p>
          <a:p>
            <a:pPr marL="514350" indent="-514350">
              <a:buFont typeface="+mj-lt"/>
              <a:buAutoNum type="romanUcPeriod"/>
            </a:pPr>
            <a:r>
              <a:rPr lang="es-MX" sz="2200" dirty="0">
                <a:solidFill>
                  <a:srgbClr val="FFFFFF"/>
                </a:solidFill>
              </a:rPr>
              <a:t>De la Corresponsabilidad Social.</a:t>
            </a:r>
          </a:p>
          <a:p>
            <a:pPr marL="514350" indent="-514350">
              <a:buFont typeface="+mj-lt"/>
              <a:buAutoNum type="romanUcPeriod"/>
            </a:pPr>
            <a:r>
              <a:rPr lang="es-MX" sz="2200" dirty="0">
                <a:solidFill>
                  <a:srgbClr val="FFFFFF"/>
                </a:solidFill>
              </a:rPr>
              <a:t>De la Validez de Estudios y Certificados.</a:t>
            </a:r>
          </a:p>
          <a:p>
            <a:pPr marL="514350" indent="-514350">
              <a:buFont typeface="+mj-lt"/>
              <a:buAutoNum type="romanUcPeriod"/>
            </a:pPr>
            <a:r>
              <a:rPr lang="es-MX" sz="2200" dirty="0">
                <a:solidFill>
                  <a:srgbClr val="FFFFFF"/>
                </a:solidFill>
              </a:rPr>
              <a:t>De la  Educación Impartida Por Particulares.</a:t>
            </a:r>
          </a:p>
        </p:txBody>
      </p:sp>
      <p:pic>
        <p:nvPicPr>
          <p:cNvPr id="9218" name="Picture 2" descr="Libros clipart. Dibujos animados descargar gratis. | Creazilla">
            <a:extLst>
              <a:ext uri="{FF2B5EF4-FFF2-40B4-BE49-F238E27FC236}">
                <a16:creationId xmlns:a16="http://schemas.microsoft.com/office/drawing/2014/main" id="{114696A4-35CD-779E-5622-39E33B253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171" y="2111625"/>
            <a:ext cx="3245119" cy="324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C7FB6AA-3142-3031-5F0E-3BC3DBBD704B}"/>
              </a:ext>
            </a:extLst>
          </p:cNvPr>
          <p:cNvSpPr/>
          <p:nvPr/>
        </p:nvSpPr>
        <p:spPr>
          <a:xfrm>
            <a:off x="2796209" y="2613992"/>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II</a:t>
            </a:r>
          </a:p>
          <a:p>
            <a:pPr algn="ctr"/>
            <a:r>
              <a:rPr lang="es-MX" dirty="0"/>
              <a:t>Del ejercicio del derecho a la educación </a:t>
            </a:r>
          </a:p>
        </p:txBody>
      </p:sp>
      <p:sp>
        <p:nvSpPr>
          <p:cNvPr id="3" name="Rectángulo 2">
            <a:extLst>
              <a:ext uri="{FF2B5EF4-FFF2-40B4-BE49-F238E27FC236}">
                <a16:creationId xmlns:a16="http://schemas.microsoft.com/office/drawing/2014/main" id="{A0055CDC-F257-7FEF-9641-5F84D8E6AF13}"/>
              </a:ext>
            </a:extLst>
          </p:cNvPr>
          <p:cNvSpPr/>
          <p:nvPr/>
        </p:nvSpPr>
        <p:spPr>
          <a:xfrm>
            <a:off x="5175098" y="4134462"/>
            <a:ext cx="5100307" cy="19480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Toda persona tiene derecho a una educación sin importar si son inmigrantes, tienen capacidad, la educación debe buscar al igual que al desarrollo humano  integral, basado en una educción inclusiva. Todas las personas deben de tener esta educación de calidad. </a:t>
            </a:r>
          </a:p>
          <a:p>
            <a:pPr algn="ctr"/>
            <a:endParaRPr lang="es-MX" dirty="0"/>
          </a:p>
        </p:txBody>
      </p:sp>
      <p:sp>
        <p:nvSpPr>
          <p:cNvPr id="7" name="Rectángulo 6">
            <a:extLst>
              <a:ext uri="{FF2B5EF4-FFF2-40B4-BE49-F238E27FC236}">
                <a16:creationId xmlns:a16="http://schemas.microsoft.com/office/drawing/2014/main" id="{852E0BFA-B7E9-2717-97EF-91548373860C}"/>
              </a:ext>
            </a:extLst>
          </p:cNvPr>
          <p:cNvSpPr/>
          <p:nvPr/>
        </p:nvSpPr>
        <p:spPr>
          <a:xfrm>
            <a:off x="463826" y="1020418"/>
            <a:ext cx="8812696"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 Derecho a La Educación.</a:t>
            </a:r>
          </a:p>
          <a:p>
            <a:pPr algn="ctr"/>
            <a:endPar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194" name="Picture 2" descr="PRINCIPIOS DIDÁCTICOS DE LA EDUCACIÓN INFANTIL: CONCLUSIÓN">
            <a:extLst>
              <a:ext uri="{FF2B5EF4-FFF2-40B4-BE49-F238E27FC236}">
                <a16:creationId xmlns:a16="http://schemas.microsoft.com/office/drawing/2014/main" id="{8916FB99-2A42-333C-8A48-E2DC0A1E6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905" y="828675"/>
            <a:ext cx="2667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ucación Inicial">
            <a:extLst>
              <a:ext uri="{FF2B5EF4-FFF2-40B4-BE49-F238E27FC236}">
                <a16:creationId xmlns:a16="http://schemas.microsoft.com/office/drawing/2014/main" id="{69326A81-20E1-CC8E-1B9C-0A9FFE1C3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83" y="3711876"/>
            <a:ext cx="3930851" cy="262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4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F6478DF-5907-CFC0-02C7-0F0905F2979D}"/>
              </a:ext>
            </a:extLst>
          </p:cNvPr>
          <p:cNvSpPr/>
          <p:nvPr/>
        </p:nvSpPr>
        <p:spPr>
          <a:xfrm>
            <a:off x="1997764" y="609600"/>
            <a:ext cx="2375454" cy="88789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Articulo 5°</a:t>
            </a:r>
          </a:p>
        </p:txBody>
      </p:sp>
      <p:sp>
        <p:nvSpPr>
          <p:cNvPr id="4" name="Rectángulo 3">
            <a:extLst>
              <a:ext uri="{FF2B5EF4-FFF2-40B4-BE49-F238E27FC236}">
                <a16:creationId xmlns:a16="http://schemas.microsoft.com/office/drawing/2014/main" id="{9BD26831-2719-086D-A25C-FA7D14FE5310}"/>
              </a:ext>
            </a:extLst>
          </p:cNvPr>
          <p:cNvSpPr/>
          <p:nvPr/>
        </p:nvSpPr>
        <p:spPr>
          <a:xfrm>
            <a:off x="5989982" y="3319669"/>
            <a:ext cx="6036364" cy="3538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No se podrá condicional la inscripción, el acceso a los planteles, la aplicación de evaluación o exámenes, la entrega de documentación a los educandos al pago de contraprestación alguna, nim afectar en cualquier sentido la igualdad en el trato a los educandos. </a:t>
            </a:r>
          </a:p>
          <a:p>
            <a:pPr algn="ctr"/>
            <a:endParaRPr lang="es-MX" dirty="0"/>
          </a:p>
          <a:p>
            <a:pPr algn="ctr"/>
            <a:endParaRPr lang="es-MX" dirty="0"/>
          </a:p>
          <a:p>
            <a:pPr algn="ctr"/>
            <a:r>
              <a:rPr lang="es-MX" dirty="0"/>
              <a:t>La educación, es laica, al mantenerse por completo ajea a cualquier doctrina religiosa. </a:t>
            </a:r>
          </a:p>
        </p:txBody>
      </p:sp>
      <p:sp>
        <p:nvSpPr>
          <p:cNvPr id="5" name="Rectángulo 4">
            <a:extLst>
              <a:ext uri="{FF2B5EF4-FFF2-40B4-BE49-F238E27FC236}">
                <a16:creationId xmlns:a16="http://schemas.microsoft.com/office/drawing/2014/main" id="{59A017F4-469D-BA5A-3C67-A332529F2988}"/>
              </a:ext>
            </a:extLst>
          </p:cNvPr>
          <p:cNvSpPr/>
          <p:nvPr/>
        </p:nvSpPr>
        <p:spPr>
          <a:xfrm>
            <a:off x="165654" y="1964634"/>
            <a:ext cx="5678555" cy="38398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Toda persona tiene derecho a la educación , el cual es un medio para adquirir, actualizar, completar y ampliar sus conocimientos, capacidades, habilidades y aptitudes que le permitan alcanzar su desarrollo personal y profesional; como consecuencia de ello, contribuir a su bienestar, a la transformación y el mejoramiento de la sociedad de la que forma parte.</a:t>
            </a:r>
          </a:p>
          <a:p>
            <a:pPr algn="ctr"/>
            <a:r>
              <a:rPr lang="es-MX" dirty="0"/>
              <a:t>En donde el estado deberá de ofrecer las mismas oportunidades de aprendizaje, transito y permanencia, avance académico. </a:t>
            </a:r>
          </a:p>
          <a:p>
            <a:pPr algn="ctr"/>
            <a:endParaRPr lang="es-MX" dirty="0"/>
          </a:p>
        </p:txBody>
      </p:sp>
      <p:pic>
        <p:nvPicPr>
          <p:cNvPr id="7170" name="Picture 2" descr="Educación transformadora">
            <a:extLst>
              <a:ext uri="{FF2B5EF4-FFF2-40B4-BE49-F238E27FC236}">
                <a16:creationId xmlns:a16="http://schemas.microsoft.com/office/drawing/2014/main" id="{DD1BDDE8-9209-1266-0781-4C8EDC444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324" y="742950"/>
            <a:ext cx="57150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C7FB6AA-3142-3031-5F0E-3BC3DBBD704B}"/>
              </a:ext>
            </a:extLst>
          </p:cNvPr>
          <p:cNvSpPr/>
          <p:nvPr/>
        </p:nvSpPr>
        <p:spPr>
          <a:xfrm>
            <a:off x="3799023" y="3535019"/>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II</a:t>
            </a:r>
          </a:p>
          <a:p>
            <a:pPr algn="ctr"/>
            <a:r>
              <a:rPr lang="es-MX" dirty="0"/>
              <a:t>De los </a:t>
            </a:r>
            <a:r>
              <a:rPr lang="es-MX" dirty="0" err="1"/>
              <a:t>idnes</a:t>
            </a:r>
            <a:r>
              <a:rPr lang="es-MX" dirty="0"/>
              <a:t> de la </a:t>
            </a:r>
            <a:r>
              <a:rPr lang="es-MX" dirty="0" err="1"/>
              <a:t>educaioxn</a:t>
            </a:r>
            <a:r>
              <a:rPr lang="es-MX" dirty="0"/>
              <a:t> </a:t>
            </a:r>
          </a:p>
        </p:txBody>
      </p:sp>
      <p:sp>
        <p:nvSpPr>
          <p:cNvPr id="3" name="Rectángulo 2">
            <a:extLst>
              <a:ext uri="{FF2B5EF4-FFF2-40B4-BE49-F238E27FC236}">
                <a16:creationId xmlns:a16="http://schemas.microsoft.com/office/drawing/2014/main" id="{A0055CDC-F257-7FEF-9641-5F84D8E6AF13}"/>
              </a:ext>
            </a:extLst>
          </p:cNvPr>
          <p:cNvSpPr/>
          <p:nvPr/>
        </p:nvSpPr>
        <p:spPr>
          <a:xfrm>
            <a:off x="1046921" y="4161182"/>
            <a:ext cx="3871067" cy="19480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Debe de respetar y fundamentar la dignidad humana, amor </a:t>
            </a:r>
            <a:r>
              <a:rPr lang="es-MX" dirty="0" err="1"/>
              <a:t>sa</a:t>
            </a:r>
            <a:r>
              <a:rPr lang="es-MX" dirty="0"/>
              <a:t> la patria y con enfoque a la cultura de la paz </a:t>
            </a:r>
          </a:p>
        </p:txBody>
      </p:sp>
      <p:sp>
        <p:nvSpPr>
          <p:cNvPr id="7" name="Rectángulo 6">
            <a:extLst>
              <a:ext uri="{FF2B5EF4-FFF2-40B4-BE49-F238E27FC236}">
                <a16:creationId xmlns:a16="http://schemas.microsoft.com/office/drawing/2014/main" id="{852E0BFA-B7E9-2717-97EF-91548373860C}"/>
              </a:ext>
            </a:extLst>
          </p:cNvPr>
          <p:cNvSpPr/>
          <p:nvPr/>
        </p:nvSpPr>
        <p:spPr>
          <a:xfrm>
            <a:off x="2024209" y="937594"/>
            <a:ext cx="5049797"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la Nueva Escuela Mexicana.</a:t>
            </a:r>
          </a:p>
        </p:txBody>
      </p:sp>
      <p:sp>
        <p:nvSpPr>
          <p:cNvPr id="5" name="Rectángulo 4">
            <a:extLst>
              <a:ext uri="{FF2B5EF4-FFF2-40B4-BE49-F238E27FC236}">
                <a16:creationId xmlns:a16="http://schemas.microsoft.com/office/drawing/2014/main" id="{6CBCE4E9-D131-9106-24C8-A90EC80E7D8F}"/>
              </a:ext>
            </a:extLst>
          </p:cNvPr>
          <p:cNvSpPr/>
          <p:nvPr/>
        </p:nvSpPr>
        <p:spPr>
          <a:xfrm>
            <a:off x="6672648" y="967408"/>
            <a:ext cx="4151871" cy="19480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ü"/>
            </a:pPr>
            <a:r>
              <a:rPr lang="es-MX" dirty="0"/>
              <a:t>Enfoque basado en:</a:t>
            </a:r>
          </a:p>
          <a:p>
            <a:pPr marL="285750" indent="-285750">
              <a:buFont typeface="Wingdings" panose="05000000000000000000" pitchFamily="2" charset="2"/>
              <a:buChar char="ü"/>
            </a:pPr>
            <a:r>
              <a:rPr lang="es-MX" dirty="0"/>
              <a:t>Desarrollo humano integral </a:t>
            </a:r>
          </a:p>
          <a:p>
            <a:pPr marL="285750" indent="-285750">
              <a:buFont typeface="Wingdings" panose="05000000000000000000" pitchFamily="2" charset="2"/>
              <a:buChar char="ü"/>
            </a:pPr>
            <a:r>
              <a:rPr lang="es-MX" dirty="0"/>
              <a:t>Pensamiento critico </a:t>
            </a:r>
          </a:p>
          <a:p>
            <a:pPr marL="285750" indent="-285750">
              <a:buFont typeface="Wingdings" panose="05000000000000000000" pitchFamily="2" charset="2"/>
              <a:buChar char="ü"/>
            </a:pPr>
            <a:r>
              <a:rPr lang="es-MX" dirty="0"/>
              <a:t>Respeto de los derechos humanos </a:t>
            </a:r>
          </a:p>
          <a:p>
            <a:pPr marL="285750" indent="-285750">
              <a:buFont typeface="Wingdings" panose="05000000000000000000" pitchFamily="2" charset="2"/>
              <a:buChar char="ü"/>
            </a:pPr>
            <a:r>
              <a:rPr lang="es-MX" dirty="0"/>
              <a:t>Interculturalidad </a:t>
            </a:r>
          </a:p>
          <a:p>
            <a:pPr marL="285750" indent="-285750">
              <a:buFont typeface="Wingdings" panose="05000000000000000000" pitchFamily="2" charset="2"/>
              <a:buChar char="ü"/>
            </a:pPr>
            <a:r>
              <a:rPr lang="es-MX" dirty="0"/>
              <a:t>Responsabilidad ciudadana </a:t>
            </a:r>
          </a:p>
          <a:p>
            <a:pPr marL="285750" indent="-285750">
              <a:buFont typeface="Wingdings" panose="05000000000000000000" pitchFamily="2" charset="2"/>
              <a:buChar char="ü"/>
            </a:pPr>
            <a:endParaRPr lang="es-MX" dirty="0"/>
          </a:p>
        </p:txBody>
      </p:sp>
      <p:sp>
        <p:nvSpPr>
          <p:cNvPr id="6" name="Rectángulo 5">
            <a:extLst>
              <a:ext uri="{FF2B5EF4-FFF2-40B4-BE49-F238E27FC236}">
                <a16:creationId xmlns:a16="http://schemas.microsoft.com/office/drawing/2014/main" id="{1EF1C1A0-1B04-BED4-093E-42DE3DC0B5EA}"/>
              </a:ext>
            </a:extLst>
          </p:cNvPr>
          <p:cNvSpPr/>
          <p:nvPr/>
        </p:nvSpPr>
        <p:spPr>
          <a:xfrm>
            <a:off x="5123935" y="4485860"/>
            <a:ext cx="5353878" cy="19480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q"/>
            </a:pPr>
            <a:r>
              <a:rPr lang="es-MX" dirty="0"/>
              <a:t>Enfoque en derechos humanos </a:t>
            </a:r>
          </a:p>
          <a:p>
            <a:pPr marL="285750" indent="-285750" algn="ctr">
              <a:buFont typeface="Wingdings" panose="05000000000000000000" pitchFamily="2" charset="2"/>
              <a:buChar char="q"/>
            </a:pPr>
            <a:r>
              <a:rPr lang="es-MX" dirty="0"/>
              <a:t>Deberán enseñarse desde la escuela la honestidad </a:t>
            </a:r>
          </a:p>
          <a:p>
            <a:pPr marL="285750" indent="-285750" algn="ctr">
              <a:buFont typeface="Wingdings" panose="05000000000000000000" pitchFamily="2" charset="2"/>
              <a:buChar char="q"/>
            </a:pPr>
            <a:r>
              <a:rPr lang="es-MX" dirty="0"/>
              <a:t>El valor por la interculturalidad </a:t>
            </a:r>
          </a:p>
          <a:p>
            <a:pPr marL="285750" indent="-285750" algn="ctr">
              <a:buFont typeface="Wingdings" panose="05000000000000000000" pitchFamily="2" charset="2"/>
              <a:buChar char="q"/>
            </a:pPr>
            <a:endParaRPr lang="es-MX" dirty="0"/>
          </a:p>
        </p:txBody>
      </p:sp>
      <p:pic>
        <p:nvPicPr>
          <p:cNvPr id="6146" name="Picture 2" descr="14 ideas de Talleresnuevos | material didactico para matematicas,  diversidad cultural para niños, hojas de inglés para niños">
            <a:extLst>
              <a:ext uri="{FF2B5EF4-FFF2-40B4-BE49-F238E27FC236}">
                <a16:creationId xmlns:a16="http://schemas.microsoft.com/office/drawing/2014/main" id="{189FDBAB-37E1-18EA-AFAA-520F1671A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01" y="759205"/>
            <a:ext cx="2352160" cy="2364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EDUCACIÓN INTERCULTURAL EN LA HISTORIA timeline | Timetoast">
            <a:extLst>
              <a:ext uri="{FF2B5EF4-FFF2-40B4-BE49-F238E27FC236}">
                <a16:creationId xmlns:a16="http://schemas.microsoft.com/office/drawing/2014/main" id="{1491AA1F-88E1-1509-F3B3-5224E87D9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14" y="2239359"/>
            <a:ext cx="3195961" cy="259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D26831-2719-086D-A25C-FA7D14FE5310}"/>
              </a:ext>
            </a:extLst>
          </p:cNvPr>
          <p:cNvSpPr/>
          <p:nvPr/>
        </p:nvSpPr>
        <p:spPr>
          <a:xfrm>
            <a:off x="848228" y="1659835"/>
            <a:ext cx="5247771" cy="13136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Basada en: </a:t>
            </a:r>
          </a:p>
          <a:p>
            <a:pPr marL="285750" indent="-285750">
              <a:buFont typeface="Arial" panose="020B0604020202020204" pitchFamily="34" charset="0"/>
              <a:buChar char="•"/>
            </a:pPr>
            <a:r>
              <a:rPr lang="es-MX" dirty="0"/>
              <a:t>Excelencia </a:t>
            </a:r>
          </a:p>
          <a:p>
            <a:pPr marL="285750" indent="-285750">
              <a:buFont typeface="Arial" panose="020B0604020202020204" pitchFamily="34" charset="0"/>
              <a:buChar char="•"/>
            </a:pPr>
            <a:r>
              <a:rPr lang="es-MX" dirty="0"/>
              <a:t>Educación humanista</a:t>
            </a:r>
          </a:p>
          <a:p>
            <a:r>
              <a:rPr lang="es-MX" dirty="0"/>
              <a:t> </a:t>
            </a:r>
          </a:p>
        </p:txBody>
      </p:sp>
      <p:sp>
        <p:nvSpPr>
          <p:cNvPr id="6" name="Rectángulo 5">
            <a:extLst>
              <a:ext uri="{FF2B5EF4-FFF2-40B4-BE49-F238E27FC236}">
                <a16:creationId xmlns:a16="http://schemas.microsoft.com/office/drawing/2014/main" id="{302716B5-3261-9941-896C-8F71168B6805}"/>
              </a:ext>
            </a:extLst>
          </p:cNvPr>
          <p:cNvSpPr/>
          <p:nvPr/>
        </p:nvSpPr>
        <p:spPr>
          <a:xfrm>
            <a:off x="1744459" y="572967"/>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III</a:t>
            </a:r>
          </a:p>
          <a:p>
            <a:pPr algn="ctr"/>
            <a:r>
              <a:rPr lang="es-MX" dirty="0"/>
              <a:t>De los criterios de la educción. </a:t>
            </a:r>
          </a:p>
        </p:txBody>
      </p:sp>
      <p:sp>
        <p:nvSpPr>
          <p:cNvPr id="7" name="CuadroTexto 6">
            <a:extLst>
              <a:ext uri="{FF2B5EF4-FFF2-40B4-BE49-F238E27FC236}">
                <a16:creationId xmlns:a16="http://schemas.microsoft.com/office/drawing/2014/main" id="{168A50DF-1855-4347-14BD-BED1919AA89C}"/>
              </a:ext>
            </a:extLst>
          </p:cNvPr>
          <p:cNvSpPr txBox="1"/>
          <p:nvPr/>
        </p:nvSpPr>
        <p:spPr>
          <a:xfrm>
            <a:off x="3472113" y="2248966"/>
            <a:ext cx="6091880" cy="923330"/>
          </a:xfrm>
          <a:prstGeom prst="rect">
            <a:avLst/>
          </a:prstGeom>
          <a:noFill/>
        </p:spPr>
        <p:txBody>
          <a:bodyPr wrap="square">
            <a:spAutoFit/>
          </a:bodyPr>
          <a:lstStyle/>
          <a:p>
            <a:pPr marL="285750" indent="-285750">
              <a:buFont typeface="Wingdings" panose="05000000000000000000" pitchFamily="2" charset="2"/>
              <a:buChar char="ü"/>
            </a:pPr>
            <a:r>
              <a:rPr lang="es-MX" dirty="0"/>
              <a:t>Buscando la equidad </a:t>
            </a:r>
          </a:p>
          <a:p>
            <a:pPr marL="285750" indent="-285750">
              <a:buFont typeface="Wingdings" panose="05000000000000000000" pitchFamily="2" charset="2"/>
              <a:buChar char="ü"/>
            </a:pPr>
            <a:r>
              <a:rPr lang="es-MX" dirty="0"/>
              <a:t>Buscando la inclusión </a:t>
            </a:r>
          </a:p>
          <a:p>
            <a:pPr marL="285750" indent="-285750">
              <a:buFont typeface="Wingdings" panose="05000000000000000000" pitchFamily="2" charset="2"/>
              <a:buChar char="ü"/>
            </a:pPr>
            <a:r>
              <a:rPr lang="es-MX" dirty="0"/>
              <a:t>Fomentación de los valores nacionalistas </a:t>
            </a:r>
          </a:p>
        </p:txBody>
      </p:sp>
      <p:sp>
        <p:nvSpPr>
          <p:cNvPr id="8" name="Rectángulo 7">
            <a:extLst>
              <a:ext uri="{FF2B5EF4-FFF2-40B4-BE49-F238E27FC236}">
                <a16:creationId xmlns:a16="http://schemas.microsoft.com/office/drawing/2014/main" id="{29A7021E-9038-6E6D-A0E1-2B038F2F1932}"/>
              </a:ext>
            </a:extLst>
          </p:cNvPr>
          <p:cNvSpPr/>
          <p:nvPr/>
        </p:nvSpPr>
        <p:spPr>
          <a:xfrm>
            <a:off x="1169505" y="3562644"/>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IV</a:t>
            </a:r>
          </a:p>
          <a:p>
            <a:pPr algn="ctr"/>
            <a:r>
              <a:rPr lang="es-MX" dirty="0"/>
              <a:t>De la orientación integral </a:t>
            </a:r>
          </a:p>
        </p:txBody>
      </p:sp>
      <p:sp>
        <p:nvSpPr>
          <p:cNvPr id="9" name="CuadroTexto 8">
            <a:extLst>
              <a:ext uri="{FF2B5EF4-FFF2-40B4-BE49-F238E27FC236}">
                <a16:creationId xmlns:a16="http://schemas.microsoft.com/office/drawing/2014/main" id="{E6791357-05E2-7253-DB78-45F1858BCD81}"/>
              </a:ext>
            </a:extLst>
          </p:cNvPr>
          <p:cNvSpPr txBox="1"/>
          <p:nvPr/>
        </p:nvSpPr>
        <p:spPr>
          <a:xfrm>
            <a:off x="1169505" y="4768000"/>
            <a:ext cx="6091880" cy="1200329"/>
          </a:xfrm>
          <a:prstGeom prst="rect">
            <a:avLst/>
          </a:prstGeom>
          <a:noFill/>
        </p:spPr>
        <p:txBody>
          <a:bodyPr wrap="square">
            <a:spAutoFit/>
          </a:bodyPr>
          <a:lstStyle/>
          <a:p>
            <a:pPr marL="285750" indent="-285750">
              <a:buFont typeface="Arial" panose="020B0604020202020204" pitchFamily="34" charset="0"/>
              <a:buChar char="•"/>
            </a:pPr>
            <a:r>
              <a:rPr lang="es-MX" dirty="0"/>
              <a:t>Contendidos (Planes y programas). </a:t>
            </a:r>
          </a:p>
          <a:p>
            <a:pPr marL="285750" indent="-285750">
              <a:buFont typeface="Arial" panose="020B0604020202020204" pitchFamily="34" charset="0"/>
              <a:buChar char="•"/>
            </a:pPr>
            <a:r>
              <a:rPr lang="es-MX" dirty="0"/>
              <a:t>Desarrollo de aprendizajes interculturales, tecnológicos, científicos , humanísticos </a:t>
            </a:r>
          </a:p>
          <a:p>
            <a:pPr marL="285750" indent="-285750">
              <a:buFont typeface="Arial" panose="020B0604020202020204" pitchFamily="34" charset="0"/>
              <a:buChar char="•"/>
            </a:pPr>
            <a:r>
              <a:rPr lang="es-MX" dirty="0"/>
              <a:t>Evaluación integral </a:t>
            </a:r>
          </a:p>
        </p:txBody>
      </p:sp>
      <p:sp>
        <p:nvSpPr>
          <p:cNvPr id="10" name="CuadroTexto 9">
            <a:extLst>
              <a:ext uri="{FF2B5EF4-FFF2-40B4-BE49-F238E27FC236}">
                <a16:creationId xmlns:a16="http://schemas.microsoft.com/office/drawing/2014/main" id="{4388EDAC-A203-4578-5B95-D7F3514966C0}"/>
              </a:ext>
            </a:extLst>
          </p:cNvPr>
          <p:cNvSpPr txBox="1"/>
          <p:nvPr/>
        </p:nvSpPr>
        <p:spPr>
          <a:xfrm>
            <a:off x="6301945" y="4768000"/>
            <a:ext cx="5066001" cy="1477328"/>
          </a:xfrm>
          <a:prstGeom prst="rect">
            <a:avLst/>
          </a:prstGeom>
          <a:noFill/>
        </p:spPr>
        <p:txBody>
          <a:bodyPr wrap="square">
            <a:spAutoFit/>
          </a:bodyPr>
          <a:lstStyle/>
          <a:p>
            <a:r>
              <a:rPr lang="es-MX" dirty="0"/>
              <a:t>Los planes de estudio se establecerán: </a:t>
            </a:r>
          </a:p>
          <a:p>
            <a:pPr marL="285750" indent="-285750">
              <a:buFont typeface="Wingdings" panose="05000000000000000000" pitchFamily="2" charset="2"/>
              <a:buChar char="ü"/>
            </a:pPr>
            <a:r>
              <a:rPr lang="es-MX" dirty="0"/>
              <a:t>Propositicos de formación </a:t>
            </a:r>
          </a:p>
          <a:p>
            <a:pPr marL="285750" indent="-285750">
              <a:buFont typeface="Wingdings" panose="05000000000000000000" pitchFamily="2" charset="2"/>
              <a:buChar char="ü"/>
            </a:pPr>
            <a:r>
              <a:rPr lang="es-MX" dirty="0"/>
              <a:t>Contendidos </a:t>
            </a:r>
          </a:p>
          <a:p>
            <a:pPr marL="285750" indent="-285750">
              <a:buFont typeface="Wingdings" panose="05000000000000000000" pitchFamily="2" charset="2"/>
              <a:buChar char="ü"/>
            </a:pPr>
            <a:r>
              <a:rPr lang="es-MX" dirty="0"/>
              <a:t>Sugerencias de las asignaturas </a:t>
            </a:r>
          </a:p>
          <a:p>
            <a:pPr marL="285750" indent="-285750">
              <a:buFont typeface="Wingdings" panose="05000000000000000000" pitchFamily="2" charset="2"/>
              <a:buChar char="ü"/>
            </a:pPr>
            <a:r>
              <a:rPr lang="es-MX" dirty="0"/>
              <a:t>Criterios de evaluación </a:t>
            </a:r>
          </a:p>
        </p:txBody>
      </p:sp>
      <p:pic>
        <p:nvPicPr>
          <p:cNvPr id="5122" name="Picture 2" descr="Tics de la educación(presentación) by garciaarana940 on emaze">
            <a:extLst>
              <a:ext uri="{FF2B5EF4-FFF2-40B4-BE49-F238E27FC236}">
                <a16:creationId xmlns:a16="http://schemas.microsoft.com/office/drawing/2014/main" id="{CDA5805F-5EE1-D3BB-03CF-3611AE3C0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090" y="2689847"/>
            <a:ext cx="2511910" cy="27819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LÍTICA DE INCLUSIÓN timeline | Timetoast timelines">
            <a:extLst>
              <a:ext uri="{FF2B5EF4-FFF2-40B4-BE49-F238E27FC236}">
                <a16:creationId xmlns:a16="http://schemas.microsoft.com/office/drawing/2014/main" id="{FC3AFD78-2B8E-A007-0A15-C85137EA6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238" y="213362"/>
            <a:ext cx="3429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1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C7FB6AA-3142-3031-5F0E-3BC3DBBD704B}"/>
              </a:ext>
            </a:extLst>
          </p:cNvPr>
          <p:cNvSpPr/>
          <p:nvPr/>
        </p:nvSpPr>
        <p:spPr>
          <a:xfrm>
            <a:off x="463827" y="3751620"/>
            <a:ext cx="2600650"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II</a:t>
            </a:r>
          </a:p>
          <a:p>
            <a:pPr algn="ctr"/>
            <a:r>
              <a:rPr lang="es-MX" dirty="0"/>
              <a:t>Del tipo de educación básica. </a:t>
            </a:r>
          </a:p>
        </p:txBody>
      </p:sp>
      <p:sp>
        <p:nvSpPr>
          <p:cNvPr id="3" name="Rectángulo 2">
            <a:extLst>
              <a:ext uri="{FF2B5EF4-FFF2-40B4-BE49-F238E27FC236}">
                <a16:creationId xmlns:a16="http://schemas.microsoft.com/office/drawing/2014/main" id="{A0055CDC-F257-7FEF-9641-5F84D8E6AF13}"/>
              </a:ext>
            </a:extLst>
          </p:cNvPr>
          <p:cNvSpPr/>
          <p:nvPr/>
        </p:nvSpPr>
        <p:spPr>
          <a:xfrm>
            <a:off x="250537" y="4548630"/>
            <a:ext cx="4114800" cy="14857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dirty="0"/>
              <a:t>Educación inicial </a:t>
            </a:r>
          </a:p>
          <a:p>
            <a:pPr marL="285750" indent="-285750">
              <a:buFont typeface="Arial" panose="020B0604020202020204" pitchFamily="34" charset="0"/>
              <a:buChar char="•"/>
            </a:pPr>
            <a:r>
              <a:rPr lang="es-MX" dirty="0"/>
              <a:t>Educación preescolar </a:t>
            </a:r>
          </a:p>
          <a:p>
            <a:pPr marL="285750" indent="-285750">
              <a:buFont typeface="Arial" panose="020B0604020202020204" pitchFamily="34" charset="0"/>
              <a:buChar char="•"/>
            </a:pPr>
            <a:r>
              <a:rPr lang="es-MX" dirty="0"/>
              <a:t>Educación primaria </a:t>
            </a:r>
          </a:p>
          <a:p>
            <a:pPr marL="285750" indent="-285750">
              <a:buFont typeface="Arial" panose="020B0604020202020204" pitchFamily="34" charset="0"/>
              <a:buChar char="•"/>
            </a:pPr>
            <a:r>
              <a:rPr lang="es-MX" dirty="0"/>
              <a:t>Educación secundaria </a:t>
            </a:r>
          </a:p>
        </p:txBody>
      </p:sp>
      <p:sp>
        <p:nvSpPr>
          <p:cNvPr id="7" name="Rectángulo 6">
            <a:extLst>
              <a:ext uri="{FF2B5EF4-FFF2-40B4-BE49-F238E27FC236}">
                <a16:creationId xmlns:a16="http://schemas.microsoft.com/office/drawing/2014/main" id="{852E0BFA-B7E9-2717-97EF-91548373860C}"/>
              </a:ext>
            </a:extLst>
          </p:cNvPr>
          <p:cNvSpPr/>
          <p:nvPr/>
        </p:nvSpPr>
        <p:spPr>
          <a:xfrm>
            <a:off x="463826" y="1020418"/>
            <a:ext cx="5632174"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Del Sistema Educativo Nacional.</a:t>
            </a:r>
          </a:p>
          <a:p>
            <a:pPr algn="ctr"/>
            <a:endPar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ángulo 4">
            <a:extLst>
              <a:ext uri="{FF2B5EF4-FFF2-40B4-BE49-F238E27FC236}">
                <a16:creationId xmlns:a16="http://schemas.microsoft.com/office/drawing/2014/main" id="{4617A2EB-A3BA-4950-B945-80DD3C648ED8}"/>
              </a:ext>
            </a:extLst>
          </p:cNvPr>
          <p:cNvSpPr/>
          <p:nvPr/>
        </p:nvSpPr>
        <p:spPr>
          <a:xfrm>
            <a:off x="5405814" y="834708"/>
            <a:ext cx="4982100" cy="25114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Participara con sentido de responsabilidad social los actores, instituciones y procesos que lo componen y será constituido por </a:t>
            </a:r>
          </a:p>
          <a:p>
            <a:pPr marL="285750" indent="-285750">
              <a:buFont typeface="Wingdings" panose="05000000000000000000" pitchFamily="2" charset="2"/>
              <a:buChar char="Ø"/>
            </a:pPr>
            <a:r>
              <a:rPr lang="es-MX" dirty="0"/>
              <a:t>Los educandos </a:t>
            </a:r>
          </a:p>
          <a:p>
            <a:pPr marL="285750" indent="-285750">
              <a:buFont typeface="Wingdings" panose="05000000000000000000" pitchFamily="2" charset="2"/>
              <a:buChar char="Ø"/>
            </a:pPr>
            <a:r>
              <a:rPr lang="es-MX" dirty="0"/>
              <a:t>Los maestros </a:t>
            </a:r>
          </a:p>
          <a:p>
            <a:pPr marL="285750" indent="-285750">
              <a:buFont typeface="Wingdings" panose="05000000000000000000" pitchFamily="2" charset="2"/>
              <a:buChar char="Ø"/>
            </a:pPr>
            <a:r>
              <a:rPr lang="es-MX" dirty="0"/>
              <a:t>Padres de familia o tutores </a:t>
            </a:r>
          </a:p>
          <a:p>
            <a:pPr marL="285750" indent="-285750">
              <a:buFont typeface="Wingdings" panose="05000000000000000000" pitchFamily="2" charset="2"/>
              <a:buChar char="Ø"/>
            </a:pPr>
            <a:r>
              <a:rPr lang="es-MX" dirty="0"/>
              <a:t>Las autoridades educativas </a:t>
            </a:r>
          </a:p>
          <a:p>
            <a:pPr marL="285750" indent="-285750">
              <a:buFont typeface="Wingdings" panose="05000000000000000000" pitchFamily="2" charset="2"/>
              <a:buChar char="Ø"/>
            </a:pPr>
            <a:r>
              <a:rPr lang="es-MX" dirty="0"/>
              <a:t>Autoridades escolares </a:t>
            </a:r>
          </a:p>
          <a:p>
            <a:pPr marL="285750" indent="-285750">
              <a:buFont typeface="Wingdings" panose="05000000000000000000" pitchFamily="2" charset="2"/>
              <a:buChar char="Ø"/>
            </a:pPr>
            <a:r>
              <a:rPr lang="es-MX" dirty="0"/>
              <a:t>Las instituciones educativas dele estado y particulares </a:t>
            </a:r>
          </a:p>
          <a:p>
            <a:pPr marL="285750" indent="-285750">
              <a:buFont typeface="Wingdings" panose="05000000000000000000" pitchFamily="2" charset="2"/>
              <a:buChar char="Ø"/>
            </a:pPr>
            <a:r>
              <a:rPr lang="es-MX" dirty="0"/>
              <a:t>Las instituciones de educación superior a las que la ley general otorga autoridad </a:t>
            </a:r>
          </a:p>
        </p:txBody>
      </p:sp>
      <p:sp>
        <p:nvSpPr>
          <p:cNvPr id="6" name="Rectángulo 5">
            <a:extLst>
              <a:ext uri="{FF2B5EF4-FFF2-40B4-BE49-F238E27FC236}">
                <a16:creationId xmlns:a16="http://schemas.microsoft.com/office/drawing/2014/main" id="{6048AC7E-1290-E9A7-0C63-449F7449FCEB}"/>
              </a:ext>
            </a:extLst>
          </p:cNvPr>
          <p:cNvSpPr/>
          <p:nvPr/>
        </p:nvSpPr>
        <p:spPr>
          <a:xfrm>
            <a:off x="3684642" y="4036428"/>
            <a:ext cx="2600650"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III</a:t>
            </a:r>
          </a:p>
          <a:p>
            <a:pPr algn="ctr"/>
            <a:r>
              <a:rPr lang="es-MX" dirty="0"/>
              <a:t>Del tipo de educación media superior </a:t>
            </a:r>
          </a:p>
        </p:txBody>
      </p:sp>
      <p:sp>
        <p:nvSpPr>
          <p:cNvPr id="8" name="Rectángulo 7">
            <a:extLst>
              <a:ext uri="{FF2B5EF4-FFF2-40B4-BE49-F238E27FC236}">
                <a16:creationId xmlns:a16="http://schemas.microsoft.com/office/drawing/2014/main" id="{5A4DE2C8-701A-E42D-0E19-3212420489D3}"/>
              </a:ext>
            </a:extLst>
          </p:cNvPr>
          <p:cNvSpPr/>
          <p:nvPr/>
        </p:nvSpPr>
        <p:spPr>
          <a:xfrm>
            <a:off x="3684642" y="4851436"/>
            <a:ext cx="2831757" cy="14857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dirty="0"/>
              <a:t>Colegio de bachilleres </a:t>
            </a:r>
          </a:p>
          <a:p>
            <a:pPr marL="285750" indent="-285750">
              <a:buFont typeface="Arial" panose="020B0604020202020204" pitchFamily="34" charset="0"/>
              <a:buChar char="•"/>
            </a:pPr>
            <a:r>
              <a:rPr lang="es-MX" dirty="0"/>
              <a:t>Preparatorias </a:t>
            </a:r>
          </a:p>
          <a:p>
            <a:pPr marL="285750" indent="-285750">
              <a:buFont typeface="Arial" panose="020B0604020202020204" pitchFamily="34" charset="0"/>
              <a:buChar char="•"/>
            </a:pPr>
            <a:r>
              <a:rPr lang="es-MX" dirty="0"/>
              <a:t>CBTIS </a:t>
            </a:r>
          </a:p>
          <a:p>
            <a:pPr marL="285750" indent="-285750">
              <a:buFont typeface="Arial" panose="020B0604020202020204" pitchFamily="34" charset="0"/>
              <a:buChar char="•"/>
            </a:pPr>
            <a:r>
              <a:rPr lang="es-MX" dirty="0"/>
              <a:t>CONALEP </a:t>
            </a:r>
          </a:p>
        </p:txBody>
      </p:sp>
      <p:sp>
        <p:nvSpPr>
          <p:cNvPr id="9" name="Rectángulo 8">
            <a:extLst>
              <a:ext uri="{FF2B5EF4-FFF2-40B4-BE49-F238E27FC236}">
                <a16:creationId xmlns:a16="http://schemas.microsoft.com/office/drawing/2014/main" id="{C2DE1BCA-79FC-01D0-23C9-48A14D637C12}"/>
              </a:ext>
            </a:extLst>
          </p:cNvPr>
          <p:cNvSpPr/>
          <p:nvPr/>
        </p:nvSpPr>
        <p:spPr>
          <a:xfrm>
            <a:off x="6905457" y="4141126"/>
            <a:ext cx="2600650"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IV</a:t>
            </a:r>
          </a:p>
          <a:p>
            <a:pPr algn="ctr"/>
            <a:r>
              <a:rPr lang="es-MX" dirty="0"/>
              <a:t>Del tipo de educación superior </a:t>
            </a:r>
          </a:p>
        </p:txBody>
      </p:sp>
      <p:sp>
        <p:nvSpPr>
          <p:cNvPr id="10" name="Rectángulo 9">
            <a:extLst>
              <a:ext uri="{FF2B5EF4-FFF2-40B4-BE49-F238E27FC236}">
                <a16:creationId xmlns:a16="http://schemas.microsoft.com/office/drawing/2014/main" id="{1B0CF1E7-5BD3-EC65-53DA-550A43E18511}"/>
              </a:ext>
            </a:extLst>
          </p:cNvPr>
          <p:cNvSpPr/>
          <p:nvPr/>
        </p:nvSpPr>
        <p:spPr>
          <a:xfrm>
            <a:off x="6674350" y="5153775"/>
            <a:ext cx="2831757" cy="14857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MX" dirty="0"/>
              <a:t>Universidades </a:t>
            </a:r>
          </a:p>
          <a:p>
            <a:r>
              <a:rPr lang="es-MX" dirty="0"/>
              <a:t>Imparten:</a:t>
            </a:r>
          </a:p>
          <a:p>
            <a:pPr marL="285750" indent="-285750">
              <a:buFont typeface="Wingdings" panose="05000000000000000000" pitchFamily="2" charset="2"/>
              <a:buChar char="Ø"/>
            </a:pPr>
            <a:r>
              <a:rPr lang="es-MX" dirty="0"/>
              <a:t>Licenciaturas </a:t>
            </a:r>
          </a:p>
          <a:p>
            <a:pPr marL="285750" indent="-285750">
              <a:buFont typeface="Wingdings" panose="05000000000000000000" pitchFamily="2" charset="2"/>
              <a:buChar char="Ø"/>
            </a:pPr>
            <a:r>
              <a:rPr lang="es-MX" dirty="0"/>
              <a:t>Maestrías </a:t>
            </a:r>
          </a:p>
          <a:p>
            <a:pPr marL="285750" indent="-285750">
              <a:buFont typeface="Wingdings" panose="05000000000000000000" pitchFamily="2" charset="2"/>
              <a:buChar char="Ø"/>
            </a:pPr>
            <a:r>
              <a:rPr lang="es-MX" dirty="0"/>
              <a:t>Doctorados </a:t>
            </a:r>
          </a:p>
          <a:p>
            <a:pPr marL="285750" indent="-285750">
              <a:buFont typeface="Wingdings" panose="05000000000000000000" pitchFamily="2" charset="2"/>
              <a:buChar char="Ø"/>
            </a:pPr>
            <a:r>
              <a:rPr lang="es-MX" dirty="0"/>
              <a:t>Posdoctorados </a:t>
            </a:r>
          </a:p>
        </p:txBody>
      </p:sp>
      <p:pic>
        <p:nvPicPr>
          <p:cNvPr id="4098" name="Picture 2" descr="Ley de Educación Nacional | Mind Map">
            <a:extLst>
              <a:ext uri="{FF2B5EF4-FFF2-40B4-BE49-F238E27FC236}">
                <a16:creationId xmlns:a16="http://schemas.microsoft.com/office/drawing/2014/main" id="{BBA6771D-B2B1-D143-B0DA-9544E8CC1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222" y="243401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CACIÓN ACADÉMICA (CONCEPTO). - educacionacademica">
            <a:extLst>
              <a:ext uri="{FF2B5EF4-FFF2-40B4-BE49-F238E27FC236}">
                <a16:creationId xmlns:a16="http://schemas.microsoft.com/office/drawing/2014/main" id="{3E20C641-A472-07D8-A976-FCD625204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7860" y="1546788"/>
            <a:ext cx="2150077" cy="207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8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C7FB6AA-3142-3031-5F0E-3BC3DBBD704B}"/>
              </a:ext>
            </a:extLst>
          </p:cNvPr>
          <p:cNvSpPr/>
          <p:nvPr/>
        </p:nvSpPr>
        <p:spPr>
          <a:xfrm>
            <a:off x="1888937" y="3429000"/>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Capitulo IV</a:t>
            </a:r>
          </a:p>
        </p:txBody>
      </p:sp>
      <p:sp>
        <p:nvSpPr>
          <p:cNvPr id="3" name="Rectángulo 2">
            <a:extLst>
              <a:ext uri="{FF2B5EF4-FFF2-40B4-BE49-F238E27FC236}">
                <a16:creationId xmlns:a16="http://schemas.microsoft.com/office/drawing/2014/main" id="{A0055CDC-F257-7FEF-9641-5F84D8E6AF13}"/>
              </a:ext>
            </a:extLst>
          </p:cNvPr>
          <p:cNvSpPr/>
          <p:nvPr/>
        </p:nvSpPr>
        <p:spPr>
          <a:xfrm>
            <a:off x="711678" y="4623299"/>
            <a:ext cx="5384322" cy="19480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Fomentar el respeto a la labor docente y a su persona por parte de las autoridades educativa, de los educandos, madres y padres de familia o tutores y sociedad en general; así como fortalecer su liderazgo en la comunidad </a:t>
            </a:r>
          </a:p>
          <a:p>
            <a:pPr algn="ctr"/>
            <a:endParaRPr lang="es-MX" dirty="0"/>
          </a:p>
        </p:txBody>
      </p:sp>
      <p:sp>
        <p:nvSpPr>
          <p:cNvPr id="7" name="Rectángulo 6">
            <a:extLst>
              <a:ext uri="{FF2B5EF4-FFF2-40B4-BE49-F238E27FC236}">
                <a16:creationId xmlns:a16="http://schemas.microsoft.com/office/drawing/2014/main" id="{852E0BFA-B7E9-2717-97EF-91548373860C}"/>
              </a:ext>
            </a:extLst>
          </p:cNvPr>
          <p:cNvSpPr/>
          <p:nvPr/>
        </p:nvSpPr>
        <p:spPr>
          <a:xfrm>
            <a:off x="60174" y="424070"/>
            <a:ext cx="6357104"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Revalorización del Docente. </a:t>
            </a:r>
          </a:p>
        </p:txBody>
      </p:sp>
      <p:sp>
        <p:nvSpPr>
          <p:cNvPr id="5" name="Rectángulo 4">
            <a:extLst>
              <a:ext uri="{FF2B5EF4-FFF2-40B4-BE49-F238E27FC236}">
                <a16:creationId xmlns:a16="http://schemas.microsoft.com/office/drawing/2014/main" id="{6CBCE4E9-D131-9106-24C8-A90EC80E7D8F}"/>
              </a:ext>
            </a:extLst>
          </p:cNvPr>
          <p:cNvSpPr/>
          <p:nvPr/>
        </p:nvSpPr>
        <p:spPr>
          <a:xfrm>
            <a:off x="5436972" y="1563756"/>
            <a:ext cx="4151871" cy="8613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Revalorizar a los maestros como agentes fundamentales del proceso educativo. </a:t>
            </a:r>
          </a:p>
        </p:txBody>
      </p:sp>
      <p:sp>
        <p:nvSpPr>
          <p:cNvPr id="8" name="Rectángulo 7">
            <a:extLst>
              <a:ext uri="{FF2B5EF4-FFF2-40B4-BE49-F238E27FC236}">
                <a16:creationId xmlns:a16="http://schemas.microsoft.com/office/drawing/2014/main" id="{65A6A113-748C-B45A-7349-78F697ECE412}"/>
              </a:ext>
            </a:extLst>
          </p:cNvPr>
          <p:cNvSpPr/>
          <p:nvPr/>
        </p:nvSpPr>
        <p:spPr>
          <a:xfrm>
            <a:off x="6417278" y="4863548"/>
            <a:ext cx="4151871" cy="8613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t>Priorizar su labor pedagógica y el máximo logro de aprendizaje de los educandos sobre la carga administrativa </a:t>
            </a:r>
          </a:p>
        </p:txBody>
      </p:sp>
      <p:pic>
        <p:nvPicPr>
          <p:cNvPr id="2050" name="Picture 2" descr="Stickers de Examen - Stickers de educación gratis">
            <a:extLst>
              <a:ext uri="{FF2B5EF4-FFF2-40B4-BE49-F238E27FC236}">
                <a16:creationId xmlns:a16="http://schemas.microsoft.com/office/drawing/2014/main" id="{077601A9-52AC-9431-71D1-E1DC04A83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455" y="1308850"/>
            <a:ext cx="3766930" cy="37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0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91CB37-B756-19CD-2377-6CDA548410AA}"/>
              </a:ext>
            </a:extLst>
          </p:cNvPr>
          <p:cNvSpPr/>
          <p:nvPr/>
        </p:nvSpPr>
        <p:spPr>
          <a:xfrm>
            <a:off x="1483452" y="772992"/>
            <a:ext cx="3670852" cy="8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PROMOVER </a:t>
            </a:r>
          </a:p>
        </p:txBody>
      </p:sp>
      <p:sp>
        <p:nvSpPr>
          <p:cNvPr id="3" name="Rectángulo 2">
            <a:extLst>
              <a:ext uri="{FF2B5EF4-FFF2-40B4-BE49-F238E27FC236}">
                <a16:creationId xmlns:a16="http://schemas.microsoft.com/office/drawing/2014/main" id="{3D487640-20B5-4719-A816-EDB6B6F8607A}"/>
              </a:ext>
            </a:extLst>
          </p:cNvPr>
          <p:cNvSpPr/>
          <p:nvPr/>
        </p:nvSpPr>
        <p:spPr>
          <a:xfrm>
            <a:off x="2511188" y="1687835"/>
            <a:ext cx="8427454" cy="3482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Su formación, capacidades y actualización de acuerdos con su evaluación diagnostica y en el cambio donde desarrolla su labor </a:t>
            </a:r>
          </a:p>
          <a:p>
            <a:pPr algn="ctr"/>
            <a:r>
              <a:rPr lang="es-MX" dirty="0"/>
              <a:t>Otorga en termino de las disposiciones aplicables, su salario profesional digno, que permita a los maestros de los planteles dele Estado alcanzar su nivel de vida decoroso para ellos y su familia; arriesgarse en las comunidades en las que se trabajan y disfrutar de vivencia dignidad; así como disponer del tiempo necesario para la preparación de la clases que impartan y realizar actividades destinadas a su desarrollo personal y profesional </a:t>
            </a:r>
          </a:p>
        </p:txBody>
      </p:sp>
      <p:pic>
        <p:nvPicPr>
          <p:cNvPr id="3074" name="Picture 2" descr="Maestra De Preescolar Animada - (500x400) Png Clipart Download">
            <a:extLst>
              <a:ext uri="{FF2B5EF4-FFF2-40B4-BE49-F238E27FC236}">
                <a16:creationId xmlns:a16="http://schemas.microsoft.com/office/drawing/2014/main" id="{5341BAF6-F3B9-3B27-8323-50D643C1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72" y="3314700"/>
            <a:ext cx="452437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84375"/>
      </p:ext>
    </p:extLst>
  </p:cSld>
  <p:clrMapOvr>
    <a:masterClrMapping/>
  </p:clrMapOvr>
</p:sld>
</file>

<file path=ppt/theme/theme1.xml><?xml version="1.0" encoding="utf-8"?>
<a:theme xmlns:a="http://schemas.openxmlformats.org/drawingml/2006/main" name="Dappled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103</TotalTime>
  <Words>876</Words>
  <Application>Microsoft Office PowerPoint</Application>
  <PresentationFormat>Panorámica</PresentationFormat>
  <Paragraphs>120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Avenir Next LT Pro</vt:lpstr>
      <vt:lpstr>AvenirNext LT Pro Medium</vt:lpstr>
      <vt:lpstr>Sabon Next LT</vt:lpstr>
      <vt:lpstr>Wingdings</vt:lpstr>
      <vt:lpstr>DappledVTI</vt:lpstr>
      <vt:lpstr>Presentación de PowerPoint</vt:lpstr>
      <vt:lpstr>Ley General de Educación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General de Educación</dc:title>
  <dc:creator>ANA MARIA SALAS FLORES</dc:creator>
  <cp:lastModifiedBy>ANA MARIA SALAS FLORES</cp:lastModifiedBy>
  <cp:revision>3</cp:revision>
  <dcterms:created xsi:type="dcterms:W3CDTF">2022-05-29T20:02:05Z</dcterms:created>
  <dcterms:modified xsi:type="dcterms:W3CDTF">2022-05-29T21:45:10Z</dcterms:modified>
</cp:coreProperties>
</file>